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8"/>
  </p:notesMasterIdLst>
  <p:sldIdLst>
    <p:sldId id="256" r:id="rId2"/>
    <p:sldId id="478" r:id="rId3"/>
    <p:sldId id="449" r:id="rId4"/>
    <p:sldId id="259" r:id="rId5"/>
    <p:sldId id="553" r:id="rId6"/>
    <p:sldId id="455" r:id="rId7"/>
    <p:sldId id="440" r:id="rId8"/>
    <p:sldId id="260" r:id="rId9"/>
    <p:sldId id="492" r:id="rId10"/>
    <p:sldId id="437" r:id="rId11"/>
    <p:sldId id="438" r:id="rId12"/>
    <p:sldId id="344" r:id="rId13"/>
    <p:sldId id="532" r:id="rId14"/>
    <p:sldId id="533" r:id="rId15"/>
    <p:sldId id="589" r:id="rId16"/>
    <p:sldId id="590" r:id="rId17"/>
    <p:sldId id="456" r:id="rId18"/>
    <p:sldId id="565" r:id="rId19"/>
    <p:sldId id="534" r:id="rId20"/>
    <p:sldId id="523" r:id="rId21"/>
    <p:sldId id="555" r:id="rId22"/>
    <p:sldId id="531" r:id="rId23"/>
    <p:sldId id="451" r:id="rId24"/>
    <p:sldId id="558" r:id="rId25"/>
    <p:sldId id="347" r:id="rId26"/>
    <p:sldId id="535" r:id="rId27"/>
    <p:sldId id="510" r:id="rId28"/>
    <p:sldId id="512" r:id="rId29"/>
    <p:sldId id="348" r:id="rId30"/>
    <p:sldId id="614" r:id="rId31"/>
    <p:sldId id="559" r:id="rId32"/>
    <p:sldId id="561" r:id="rId33"/>
    <p:sldId id="562" r:id="rId34"/>
    <p:sldId id="560" r:id="rId35"/>
    <p:sldId id="493" r:id="rId36"/>
    <p:sldId id="497" r:id="rId37"/>
    <p:sldId id="518" r:id="rId38"/>
    <p:sldId id="525" r:id="rId39"/>
    <p:sldId id="494" r:id="rId40"/>
    <p:sldId id="495" r:id="rId41"/>
    <p:sldId id="618" r:id="rId42"/>
    <p:sldId id="567" r:id="rId43"/>
    <p:sldId id="568" r:id="rId44"/>
    <p:sldId id="569" r:id="rId45"/>
    <p:sldId id="570" r:id="rId46"/>
    <p:sldId id="571" r:id="rId47"/>
    <p:sldId id="572" r:id="rId48"/>
    <p:sldId id="573" r:id="rId49"/>
    <p:sldId id="574" r:id="rId50"/>
    <p:sldId id="575" r:id="rId51"/>
    <p:sldId id="537" r:id="rId52"/>
    <p:sldId id="515" r:id="rId53"/>
    <p:sldId id="551" r:id="rId54"/>
    <p:sldId id="615" r:id="rId55"/>
    <p:sldId id="527" r:id="rId56"/>
    <p:sldId id="529" r:id="rId57"/>
    <p:sldId id="563" r:id="rId58"/>
    <p:sldId id="538" r:id="rId59"/>
    <p:sldId id="580" r:id="rId60"/>
    <p:sldId id="586" r:id="rId61"/>
    <p:sldId id="587" r:id="rId62"/>
    <p:sldId id="576" r:id="rId63"/>
    <p:sldId id="350" r:id="rId64"/>
    <p:sldId id="351" r:id="rId65"/>
    <p:sldId id="564" r:id="rId66"/>
    <p:sldId id="616" r:id="rId67"/>
    <p:sldId id="498" r:id="rId68"/>
    <p:sldId id="499" r:id="rId69"/>
    <p:sldId id="500" r:id="rId70"/>
    <p:sldId id="501" r:id="rId71"/>
    <p:sldId id="502" r:id="rId72"/>
    <p:sldId id="503" r:id="rId73"/>
    <p:sldId id="504" r:id="rId74"/>
    <p:sldId id="505" r:id="rId75"/>
    <p:sldId id="506" r:id="rId76"/>
    <p:sldId id="507" r:id="rId77"/>
    <p:sldId id="508" r:id="rId78"/>
    <p:sldId id="509" r:id="rId79"/>
    <p:sldId id="591" r:id="rId80"/>
    <p:sldId id="592" r:id="rId81"/>
    <p:sldId id="593" r:id="rId82"/>
    <p:sldId id="594" r:id="rId83"/>
    <p:sldId id="595" r:id="rId84"/>
    <p:sldId id="596" r:id="rId85"/>
    <p:sldId id="604" r:id="rId86"/>
    <p:sldId id="597" r:id="rId87"/>
    <p:sldId id="598" r:id="rId88"/>
    <p:sldId id="599" r:id="rId89"/>
    <p:sldId id="600" r:id="rId90"/>
    <p:sldId id="601" r:id="rId91"/>
    <p:sldId id="602" r:id="rId92"/>
    <p:sldId id="603" r:id="rId93"/>
    <p:sldId id="458" r:id="rId94"/>
    <p:sldId id="577" r:id="rId95"/>
    <p:sldId id="357" r:id="rId96"/>
    <p:sldId id="358" r:id="rId97"/>
    <p:sldId id="359" r:id="rId98"/>
    <p:sldId id="360" r:id="rId99"/>
    <p:sldId id="540" r:id="rId100"/>
    <p:sldId id="361" r:id="rId101"/>
    <p:sldId id="541" r:id="rId102"/>
    <p:sldId id="621" r:id="rId103"/>
    <p:sldId id="619" r:id="rId104"/>
    <p:sldId id="622" r:id="rId105"/>
    <p:sldId id="543" r:id="rId106"/>
    <p:sldId id="460" r:id="rId107"/>
    <p:sldId id="487" r:id="rId108"/>
    <p:sldId id="606" r:id="rId109"/>
    <p:sldId id="385" r:id="rId110"/>
    <p:sldId id="545" r:id="rId111"/>
    <p:sldId id="386" r:id="rId112"/>
    <p:sldId id="607" r:id="rId113"/>
    <p:sldId id="610" r:id="rId114"/>
    <p:sldId id="608" r:id="rId115"/>
    <p:sldId id="609" r:id="rId116"/>
    <p:sldId id="611" r:id="rId117"/>
    <p:sldId id="387" r:id="rId118"/>
    <p:sldId id="550" r:id="rId119"/>
    <p:sldId id="556" r:id="rId120"/>
    <p:sldId id="461" r:id="rId121"/>
    <p:sldId id="394" r:id="rId122"/>
    <p:sldId id="395" r:id="rId123"/>
    <p:sldId id="396" r:id="rId124"/>
    <p:sldId id="397" r:id="rId125"/>
    <p:sldId id="462" r:id="rId126"/>
    <p:sldId id="400" r:id="rId127"/>
    <p:sldId id="401" r:id="rId128"/>
    <p:sldId id="476" r:id="rId129"/>
    <p:sldId id="402" r:id="rId130"/>
    <p:sldId id="581" r:id="rId131"/>
    <p:sldId id="582" r:id="rId132"/>
    <p:sldId id="583" r:id="rId133"/>
    <p:sldId id="403" r:id="rId134"/>
    <p:sldId id="584" r:id="rId135"/>
    <p:sldId id="404" r:id="rId136"/>
    <p:sldId id="414" r:id="rId137"/>
    <p:sldId id="416" r:id="rId138"/>
    <p:sldId id="418" r:id="rId139"/>
    <p:sldId id="419" r:id="rId140"/>
    <p:sldId id="463" r:id="rId141"/>
    <p:sldId id="474" r:id="rId142"/>
    <p:sldId id="405" r:id="rId143"/>
    <p:sldId id="552" r:id="rId144"/>
    <p:sldId id="407" r:id="rId145"/>
    <p:sldId id="557" r:id="rId146"/>
    <p:sldId id="473" r:id="rId147"/>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ern="1200">
        <a:solidFill>
          <a:schemeClr val="tx1"/>
        </a:solidFill>
        <a:latin typeface="Calibri" pitchFamily="34" charset="0"/>
        <a:ea typeface="ＭＳ Ｐゴシック" charset="-128"/>
        <a:cs typeface="+mn-cs"/>
      </a:defRPr>
    </a:lvl5pPr>
    <a:lvl6pPr marL="2286000" algn="l" defTabSz="914400" rtl="0" eaLnBrk="1" latinLnBrk="0" hangingPunct="1">
      <a:defRPr kern="1200">
        <a:solidFill>
          <a:schemeClr val="tx1"/>
        </a:solidFill>
        <a:latin typeface="Calibri" pitchFamily="34" charset="0"/>
        <a:ea typeface="ＭＳ Ｐゴシック" charset="-128"/>
        <a:cs typeface="+mn-cs"/>
      </a:defRPr>
    </a:lvl6pPr>
    <a:lvl7pPr marL="2743200" algn="l" defTabSz="914400" rtl="0" eaLnBrk="1" latinLnBrk="0" hangingPunct="1">
      <a:defRPr kern="1200">
        <a:solidFill>
          <a:schemeClr val="tx1"/>
        </a:solidFill>
        <a:latin typeface="Calibri" pitchFamily="34" charset="0"/>
        <a:ea typeface="ＭＳ Ｐゴシック" charset="-128"/>
        <a:cs typeface="+mn-cs"/>
      </a:defRPr>
    </a:lvl7pPr>
    <a:lvl8pPr marL="3200400" algn="l" defTabSz="914400" rtl="0" eaLnBrk="1" latinLnBrk="0" hangingPunct="1">
      <a:defRPr kern="1200">
        <a:solidFill>
          <a:schemeClr val="tx1"/>
        </a:solidFill>
        <a:latin typeface="Calibri" pitchFamily="34" charset="0"/>
        <a:ea typeface="ＭＳ Ｐゴシック" charset="-128"/>
        <a:cs typeface="+mn-cs"/>
      </a:defRPr>
    </a:lvl8pPr>
    <a:lvl9pPr marL="3657600" algn="l" defTabSz="914400" rtl="0" eaLnBrk="1" latinLnBrk="0" hangingPunct="1">
      <a:defRPr kern="1200">
        <a:solidFill>
          <a:schemeClr val="tx1"/>
        </a:solidFill>
        <a:latin typeface="Calibri" pitchFamily="34"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736">
          <p15:clr>
            <a:srgbClr val="A4A3A4"/>
          </p15:clr>
        </p15:guide>
      </p15:sldGuideLst>
    </p:ext>
    <p:ext uri="{2D200454-40CA-4A62-9FC3-DE9A4176ACB9}">
      <p15:notesGuideLst xmlns:p15="http://schemas.microsoft.com/office/powerpoint/2012/main" xmlns="">
        <p15:guide id="1" orient="horz" pos="2928">
          <p15:clr>
            <a:srgbClr val="A4A3A4"/>
          </p15:clr>
        </p15:guide>
        <p15:guide id="2" pos="216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uce Lippy" initials="" lastIdx="34" clrIdx="0"/>
  <p:cmAuthor id="1" name="Martha Lippy" initials="TLG" lastIdx="5"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A7B8"/>
    <a:srgbClr val="C2143D"/>
    <a:srgbClr val="F79FAC"/>
    <a:srgbClr val="F9BDCA"/>
    <a:srgbClr val="F79FB2"/>
    <a:srgbClr val="F48088"/>
    <a:srgbClr val="E35775"/>
    <a:srgbClr val="DD2F54"/>
    <a:srgbClr val="E5D7E3"/>
    <a:srgbClr val="C38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13" autoAdjust="0"/>
    <p:restoredTop sz="60056" autoAdjust="0"/>
  </p:normalViewPr>
  <p:slideViewPr>
    <p:cSldViewPr>
      <p:cViewPr>
        <p:scale>
          <a:sx n="50" d="100"/>
          <a:sy n="50" d="100"/>
        </p:scale>
        <p:origin x="-1050" y="-126"/>
      </p:cViewPr>
      <p:guideLst>
        <p:guide orient="horz" pos="2160"/>
        <p:guide pos="2736"/>
      </p:guideLst>
    </p:cSldViewPr>
  </p:slideViewPr>
  <p:outlineViewPr>
    <p:cViewPr>
      <p:scale>
        <a:sx n="33" d="100"/>
        <a:sy n="33" d="100"/>
      </p:scale>
      <p:origin x="0" y="76224"/>
    </p:cViewPr>
  </p:outlineViewPr>
  <p:notesTextViewPr>
    <p:cViewPr>
      <p:scale>
        <a:sx n="100" d="100"/>
        <a:sy n="100" d="100"/>
      </p:scale>
      <p:origin x="0" y="0"/>
    </p:cViewPr>
  </p:notesTextViewPr>
  <p:sorterViewPr>
    <p:cViewPr>
      <p:scale>
        <a:sx n="33" d="100"/>
        <a:sy n="33" d="100"/>
      </p:scale>
      <p:origin x="0" y="1728"/>
    </p:cViewPr>
  </p:sorterViewPr>
  <p:notesViewPr>
    <p:cSldViewPr>
      <p:cViewPr>
        <p:scale>
          <a:sx n="98" d="100"/>
          <a:sy n="98" d="100"/>
        </p:scale>
        <p:origin x="-1590" y="210"/>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notesMaster" Target="notesMasters/notesMaster1.xml"/><Relationship Id="rId15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E23476-DCAD-47EA-9363-5FE49D26AC4C}"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lang="en-US"/>
        </a:p>
      </dgm:t>
    </dgm:pt>
    <dgm:pt modelId="{5C3C1814-0F63-490E-ACE3-9668AB3A8099}">
      <dgm:prSet phldrT="[Text]"/>
      <dgm:spPr>
        <a:solidFill>
          <a:srgbClr val="7FB9FF"/>
        </a:solidFill>
      </dgm:spPr>
      <dgm:t>
        <a:bodyPr/>
        <a:lstStyle/>
        <a:p>
          <a:r>
            <a:rPr lang="en-US" b="1" dirty="0" err="1" smtClean="0"/>
            <a:t>HazCom</a:t>
          </a:r>
          <a:endParaRPr lang="en-US" b="1" dirty="0"/>
        </a:p>
      </dgm:t>
    </dgm:pt>
    <dgm:pt modelId="{ABAA28F8-BD65-44E9-87C6-BAA594CD3069}" type="parTrans" cxnId="{B74C1252-80F8-4B50-B30F-3DA59C7E2950}">
      <dgm:prSet/>
      <dgm:spPr/>
      <dgm:t>
        <a:bodyPr/>
        <a:lstStyle/>
        <a:p>
          <a:endParaRPr lang="en-US">
            <a:solidFill>
              <a:srgbClr val="000090"/>
            </a:solidFill>
          </a:endParaRPr>
        </a:p>
      </dgm:t>
    </dgm:pt>
    <dgm:pt modelId="{2AADAEEB-6785-421C-A303-D15D4D54754C}" type="sibTrans" cxnId="{B74C1252-80F8-4B50-B30F-3DA59C7E2950}">
      <dgm:prSet/>
      <dgm:spPr/>
      <dgm:t>
        <a:bodyPr/>
        <a:lstStyle/>
        <a:p>
          <a:endParaRPr lang="en-US">
            <a:solidFill>
              <a:srgbClr val="000090"/>
            </a:solidFill>
          </a:endParaRPr>
        </a:p>
      </dgm:t>
    </dgm:pt>
    <dgm:pt modelId="{A7BB67AF-B1A4-4710-A472-8C4C0FB91FD3}">
      <dgm:prSet phldrT="[Text]" custT="1"/>
      <dgm:spPr>
        <a:solidFill>
          <a:srgbClr val="FF6600"/>
        </a:solidFill>
      </dgm:spPr>
      <dgm:t>
        <a:bodyPr/>
        <a:lstStyle/>
        <a:p>
          <a:r>
            <a:rPr lang="en-US" sz="2400" b="1" dirty="0" smtClean="0"/>
            <a:t>Written Program</a:t>
          </a:r>
        </a:p>
      </dgm:t>
    </dgm:pt>
    <dgm:pt modelId="{5645B44B-5151-45DA-98C8-82DE56826C9F}" type="parTrans" cxnId="{ED82B91D-B776-47FA-8408-7453FAFF08B7}">
      <dgm:prSet/>
      <dgm:spPr/>
      <dgm:t>
        <a:bodyPr/>
        <a:lstStyle/>
        <a:p>
          <a:endParaRPr lang="en-US">
            <a:solidFill>
              <a:srgbClr val="000090"/>
            </a:solidFill>
          </a:endParaRPr>
        </a:p>
      </dgm:t>
    </dgm:pt>
    <dgm:pt modelId="{EE013128-8E88-4460-AEF6-C4C5443EAAA9}" type="sibTrans" cxnId="{ED82B91D-B776-47FA-8408-7453FAFF08B7}">
      <dgm:prSet/>
      <dgm:spPr>
        <a:solidFill>
          <a:schemeClr val="accent5"/>
        </a:solidFill>
      </dgm:spPr>
      <dgm:t>
        <a:bodyPr/>
        <a:lstStyle/>
        <a:p>
          <a:endParaRPr lang="en-US" b="1">
            <a:solidFill>
              <a:srgbClr val="000090"/>
            </a:solidFill>
          </a:endParaRPr>
        </a:p>
      </dgm:t>
    </dgm:pt>
    <dgm:pt modelId="{1C739BE4-AA6E-47F8-91F1-A4008A7C2434}">
      <dgm:prSet phldrT="[Text]" custT="1"/>
      <dgm:spPr>
        <a:solidFill>
          <a:srgbClr val="7FB9FF"/>
        </a:solidFill>
      </dgm:spPr>
      <dgm:t>
        <a:bodyPr/>
        <a:lstStyle/>
        <a:p>
          <a:r>
            <a:rPr lang="en-US" sz="2400" b="1" dirty="0" smtClean="0"/>
            <a:t>Labels</a:t>
          </a:r>
          <a:endParaRPr lang="en-US" sz="2400" b="1" dirty="0"/>
        </a:p>
      </dgm:t>
    </dgm:pt>
    <dgm:pt modelId="{4798196E-6F6A-456E-9389-159B7E7EE3C3}" type="parTrans" cxnId="{BA6FB7B8-10CA-4410-9019-ABE56A575B20}">
      <dgm:prSet/>
      <dgm:spPr/>
      <dgm:t>
        <a:bodyPr/>
        <a:lstStyle/>
        <a:p>
          <a:endParaRPr lang="en-US">
            <a:solidFill>
              <a:srgbClr val="000090"/>
            </a:solidFill>
          </a:endParaRPr>
        </a:p>
      </dgm:t>
    </dgm:pt>
    <dgm:pt modelId="{194E9E1F-AA09-403F-8E27-52192FF89B41}" type="sibTrans" cxnId="{BA6FB7B8-10CA-4410-9019-ABE56A575B20}">
      <dgm:prSet/>
      <dgm:spPr>
        <a:solidFill>
          <a:srgbClr val="5F5F5F"/>
        </a:solidFill>
      </dgm:spPr>
      <dgm:t>
        <a:bodyPr/>
        <a:lstStyle/>
        <a:p>
          <a:endParaRPr lang="en-US" b="1">
            <a:solidFill>
              <a:srgbClr val="000090"/>
            </a:solidFill>
          </a:endParaRPr>
        </a:p>
      </dgm:t>
    </dgm:pt>
    <dgm:pt modelId="{4C442B03-4279-405D-92C4-198564E4B1BD}">
      <dgm:prSet phldrT="[Text]" custT="1"/>
      <dgm:spPr>
        <a:solidFill>
          <a:srgbClr val="7FB9FF"/>
        </a:solidFill>
      </dgm:spPr>
      <dgm:t>
        <a:bodyPr/>
        <a:lstStyle/>
        <a:p>
          <a:r>
            <a:rPr lang="en-US" sz="2400" b="1" dirty="0" smtClean="0"/>
            <a:t>Training</a:t>
          </a:r>
          <a:endParaRPr lang="en-US" sz="2400" b="1" dirty="0"/>
        </a:p>
      </dgm:t>
    </dgm:pt>
    <dgm:pt modelId="{6B6B09C6-F956-4CED-A06B-2F373865E7E7}" type="parTrans" cxnId="{A523D5CC-2390-41A2-B720-3D9D4518DF39}">
      <dgm:prSet/>
      <dgm:spPr/>
      <dgm:t>
        <a:bodyPr/>
        <a:lstStyle/>
        <a:p>
          <a:endParaRPr lang="en-US">
            <a:solidFill>
              <a:srgbClr val="000090"/>
            </a:solidFill>
          </a:endParaRPr>
        </a:p>
      </dgm:t>
    </dgm:pt>
    <dgm:pt modelId="{41A577E1-C297-462F-B7FE-B76A8FA42745}" type="sibTrans" cxnId="{A523D5CC-2390-41A2-B720-3D9D4518DF39}">
      <dgm:prSet/>
      <dgm:spPr>
        <a:solidFill>
          <a:srgbClr val="5F5F5F"/>
        </a:solidFill>
      </dgm:spPr>
      <dgm:t>
        <a:bodyPr/>
        <a:lstStyle/>
        <a:p>
          <a:endParaRPr lang="en-US" b="1">
            <a:solidFill>
              <a:srgbClr val="000090"/>
            </a:solidFill>
          </a:endParaRPr>
        </a:p>
      </dgm:t>
    </dgm:pt>
    <dgm:pt modelId="{1768D597-3B42-42E4-B5B6-6D9D83290B97}">
      <dgm:prSet phldrT="[Text]" custT="1"/>
      <dgm:spPr>
        <a:solidFill>
          <a:srgbClr val="7FB9FF"/>
        </a:solidFill>
      </dgm:spPr>
      <dgm:t>
        <a:bodyPr/>
        <a:lstStyle/>
        <a:p>
          <a:r>
            <a:rPr lang="en-US" sz="2400" b="1" dirty="0" smtClean="0"/>
            <a:t>Chemical inventory</a:t>
          </a:r>
          <a:endParaRPr lang="en-US" sz="2400" b="1" dirty="0"/>
        </a:p>
      </dgm:t>
    </dgm:pt>
    <dgm:pt modelId="{64257A3A-E373-41ED-8647-87F6B56652DF}" type="parTrans" cxnId="{E7405A03-8BBB-4385-BE17-AB983ED54F1A}">
      <dgm:prSet/>
      <dgm:spPr/>
      <dgm:t>
        <a:bodyPr/>
        <a:lstStyle/>
        <a:p>
          <a:endParaRPr lang="en-US">
            <a:solidFill>
              <a:srgbClr val="000090"/>
            </a:solidFill>
          </a:endParaRPr>
        </a:p>
      </dgm:t>
    </dgm:pt>
    <dgm:pt modelId="{C1087487-48BC-47A4-80C8-400A8FA552FF}" type="sibTrans" cxnId="{E7405A03-8BBB-4385-BE17-AB983ED54F1A}">
      <dgm:prSet/>
      <dgm:spPr>
        <a:solidFill>
          <a:srgbClr val="5F5F5F"/>
        </a:solidFill>
      </dgm:spPr>
      <dgm:t>
        <a:bodyPr/>
        <a:lstStyle/>
        <a:p>
          <a:endParaRPr lang="en-US" b="1">
            <a:solidFill>
              <a:srgbClr val="000090"/>
            </a:solidFill>
          </a:endParaRPr>
        </a:p>
      </dgm:t>
    </dgm:pt>
    <dgm:pt modelId="{E9123DEB-4FB3-4827-B0EF-636FA9406F2A}">
      <dgm:prSet phldrT="[Text]" custT="1"/>
      <dgm:spPr>
        <a:solidFill>
          <a:srgbClr val="7FB9FF"/>
        </a:solidFill>
      </dgm:spPr>
      <dgm:t>
        <a:bodyPr/>
        <a:lstStyle/>
        <a:p>
          <a:r>
            <a:rPr lang="en-US" sz="2400" b="1" dirty="0" smtClean="0"/>
            <a:t>SDSs</a:t>
          </a:r>
          <a:endParaRPr lang="en-US" sz="2400" b="1" dirty="0"/>
        </a:p>
      </dgm:t>
    </dgm:pt>
    <dgm:pt modelId="{B37D7E6B-E2F2-456E-B94E-FCF7E1537179}" type="parTrans" cxnId="{06ACC086-7F41-4A80-89CD-8FCC4439BCA1}">
      <dgm:prSet/>
      <dgm:spPr/>
      <dgm:t>
        <a:bodyPr/>
        <a:lstStyle/>
        <a:p>
          <a:endParaRPr lang="en-US">
            <a:solidFill>
              <a:srgbClr val="000090"/>
            </a:solidFill>
          </a:endParaRPr>
        </a:p>
      </dgm:t>
    </dgm:pt>
    <dgm:pt modelId="{21A99ADF-A0B0-4227-8007-B4B7227661AA}" type="sibTrans" cxnId="{06ACC086-7F41-4A80-89CD-8FCC4439BCA1}">
      <dgm:prSet/>
      <dgm:spPr>
        <a:solidFill>
          <a:srgbClr val="5F5F5F"/>
        </a:solidFill>
      </dgm:spPr>
      <dgm:t>
        <a:bodyPr/>
        <a:lstStyle/>
        <a:p>
          <a:endParaRPr lang="en-US" b="1">
            <a:solidFill>
              <a:srgbClr val="000090"/>
            </a:solidFill>
          </a:endParaRPr>
        </a:p>
      </dgm:t>
    </dgm:pt>
    <dgm:pt modelId="{F14E57CC-F67A-42B3-9D59-9B6D50697104}" type="pres">
      <dgm:prSet presAssocID="{29E23476-DCAD-47EA-9363-5FE49D26AC4C}" presName="Name0" presStyleCnt="0">
        <dgm:presLayoutVars>
          <dgm:chMax val="1"/>
          <dgm:dir/>
          <dgm:animLvl val="ctr"/>
          <dgm:resizeHandles val="exact"/>
        </dgm:presLayoutVars>
      </dgm:prSet>
      <dgm:spPr/>
      <dgm:t>
        <a:bodyPr/>
        <a:lstStyle/>
        <a:p>
          <a:endParaRPr lang="en-US"/>
        </a:p>
      </dgm:t>
    </dgm:pt>
    <dgm:pt modelId="{E601F433-81FB-4D2E-AE7F-D99AADC6C111}" type="pres">
      <dgm:prSet presAssocID="{5C3C1814-0F63-490E-ACE3-9668AB3A8099}" presName="centerShape" presStyleLbl="node0" presStyleIdx="0" presStyleCnt="1" custScaleX="111590"/>
      <dgm:spPr/>
      <dgm:t>
        <a:bodyPr/>
        <a:lstStyle/>
        <a:p>
          <a:endParaRPr lang="en-US"/>
        </a:p>
      </dgm:t>
    </dgm:pt>
    <dgm:pt modelId="{9B68742C-C9B7-40F0-84C4-5E5592BB85E1}" type="pres">
      <dgm:prSet presAssocID="{A7BB67AF-B1A4-4710-A472-8C4C0FB91FD3}" presName="node" presStyleLbl="node1" presStyleIdx="0" presStyleCnt="5" custScaleX="114891">
        <dgm:presLayoutVars>
          <dgm:bulletEnabled val="1"/>
        </dgm:presLayoutVars>
      </dgm:prSet>
      <dgm:spPr/>
      <dgm:t>
        <a:bodyPr/>
        <a:lstStyle/>
        <a:p>
          <a:endParaRPr lang="en-US"/>
        </a:p>
      </dgm:t>
    </dgm:pt>
    <dgm:pt modelId="{ACFAC769-40EC-41F2-9EE3-B17C941C7217}" type="pres">
      <dgm:prSet presAssocID="{A7BB67AF-B1A4-4710-A472-8C4C0FB91FD3}" presName="dummy" presStyleCnt="0"/>
      <dgm:spPr/>
      <dgm:t>
        <a:bodyPr/>
        <a:lstStyle/>
        <a:p>
          <a:endParaRPr lang="en-US"/>
        </a:p>
      </dgm:t>
    </dgm:pt>
    <dgm:pt modelId="{592C4F68-DD96-48F5-BB5D-AC925A87681C}" type="pres">
      <dgm:prSet presAssocID="{EE013128-8E88-4460-AEF6-C4C5443EAAA9}" presName="sibTrans" presStyleLbl="sibTrans2D1" presStyleIdx="0" presStyleCnt="5"/>
      <dgm:spPr/>
      <dgm:t>
        <a:bodyPr/>
        <a:lstStyle/>
        <a:p>
          <a:endParaRPr lang="en-US"/>
        </a:p>
      </dgm:t>
    </dgm:pt>
    <dgm:pt modelId="{0D003AE0-C0C4-449D-AA63-24153DEB82F1}" type="pres">
      <dgm:prSet presAssocID="{1C739BE4-AA6E-47F8-91F1-A4008A7C2434}" presName="node" presStyleLbl="node1" presStyleIdx="1" presStyleCnt="5" custScaleX="114891">
        <dgm:presLayoutVars>
          <dgm:bulletEnabled val="1"/>
        </dgm:presLayoutVars>
      </dgm:prSet>
      <dgm:spPr/>
      <dgm:t>
        <a:bodyPr/>
        <a:lstStyle/>
        <a:p>
          <a:endParaRPr lang="en-US"/>
        </a:p>
      </dgm:t>
    </dgm:pt>
    <dgm:pt modelId="{C10E7233-26D7-4148-B124-877376B6EF5C}" type="pres">
      <dgm:prSet presAssocID="{1C739BE4-AA6E-47F8-91F1-A4008A7C2434}" presName="dummy" presStyleCnt="0"/>
      <dgm:spPr/>
      <dgm:t>
        <a:bodyPr/>
        <a:lstStyle/>
        <a:p>
          <a:endParaRPr lang="en-US"/>
        </a:p>
      </dgm:t>
    </dgm:pt>
    <dgm:pt modelId="{F87B9736-FF90-4292-B5AE-9F4CC076B69D}" type="pres">
      <dgm:prSet presAssocID="{194E9E1F-AA09-403F-8E27-52192FF89B41}" presName="sibTrans" presStyleLbl="sibTrans2D1" presStyleIdx="1" presStyleCnt="5"/>
      <dgm:spPr/>
      <dgm:t>
        <a:bodyPr/>
        <a:lstStyle/>
        <a:p>
          <a:endParaRPr lang="en-US"/>
        </a:p>
      </dgm:t>
    </dgm:pt>
    <dgm:pt modelId="{F3F08B4E-B821-4928-B1EC-A8F08F5D26E4}" type="pres">
      <dgm:prSet presAssocID="{E9123DEB-4FB3-4827-B0EF-636FA9406F2A}" presName="node" presStyleLbl="node1" presStyleIdx="2" presStyleCnt="5" custScaleX="114891">
        <dgm:presLayoutVars>
          <dgm:bulletEnabled val="1"/>
        </dgm:presLayoutVars>
      </dgm:prSet>
      <dgm:spPr/>
      <dgm:t>
        <a:bodyPr/>
        <a:lstStyle/>
        <a:p>
          <a:endParaRPr lang="en-US"/>
        </a:p>
      </dgm:t>
    </dgm:pt>
    <dgm:pt modelId="{5AE8DF5A-7B12-4417-B8C7-BD52D329B87E}" type="pres">
      <dgm:prSet presAssocID="{E9123DEB-4FB3-4827-B0EF-636FA9406F2A}" presName="dummy" presStyleCnt="0"/>
      <dgm:spPr/>
      <dgm:t>
        <a:bodyPr/>
        <a:lstStyle/>
        <a:p>
          <a:endParaRPr lang="en-US"/>
        </a:p>
      </dgm:t>
    </dgm:pt>
    <dgm:pt modelId="{50E4CAEA-AD08-463C-A60A-83467728A94E}" type="pres">
      <dgm:prSet presAssocID="{21A99ADF-A0B0-4227-8007-B4B7227661AA}" presName="sibTrans" presStyleLbl="sibTrans2D1" presStyleIdx="2" presStyleCnt="5"/>
      <dgm:spPr/>
      <dgm:t>
        <a:bodyPr/>
        <a:lstStyle/>
        <a:p>
          <a:endParaRPr lang="en-US"/>
        </a:p>
      </dgm:t>
    </dgm:pt>
    <dgm:pt modelId="{1AF274F1-61FA-4006-8F1D-2E5A4104ABA1}" type="pres">
      <dgm:prSet presAssocID="{4C442B03-4279-405D-92C4-198564E4B1BD}" presName="node" presStyleLbl="node1" presStyleIdx="3" presStyleCnt="5" custScaleX="114891">
        <dgm:presLayoutVars>
          <dgm:bulletEnabled val="1"/>
        </dgm:presLayoutVars>
      </dgm:prSet>
      <dgm:spPr/>
      <dgm:t>
        <a:bodyPr/>
        <a:lstStyle/>
        <a:p>
          <a:endParaRPr lang="en-US"/>
        </a:p>
      </dgm:t>
    </dgm:pt>
    <dgm:pt modelId="{AB5A4A50-18FC-49F6-964A-0B7A0D1109F4}" type="pres">
      <dgm:prSet presAssocID="{4C442B03-4279-405D-92C4-198564E4B1BD}" presName="dummy" presStyleCnt="0"/>
      <dgm:spPr/>
      <dgm:t>
        <a:bodyPr/>
        <a:lstStyle/>
        <a:p>
          <a:endParaRPr lang="en-US"/>
        </a:p>
      </dgm:t>
    </dgm:pt>
    <dgm:pt modelId="{AB64C28A-C9B8-4F29-9C7F-043C2252B25E}" type="pres">
      <dgm:prSet presAssocID="{41A577E1-C297-462F-B7FE-B76A8FA42745}" presName="sibTrans" presStyleLbl="sibTrans2D1" presStyleIdx="3" presStyleCnt="5"/>
      <dgm:spPr/>
      <dgm:t>
        <a:bodyPr/>
        <a:lstStyle/>
        <a:p>
          <a:endParaRPr lang="en-US"/>
        </a:p>
      </dgm:t>
    </dgm:pt>
    <dgm:pt modelId="{08434054-CF95-441C-995A-E11C0034EB47}" type="pres">
      <dgm:prSet presAssocID="{1768D597-3B42-42E4-B5B6-6D9D83290B97}" presName="node" presStyleLbl="node1" presStyleIdx="4" presStyleCnt="5" custScaleX="114891">
        <dgm:presLayoutVars>
          <dgm:bulletEnabled val="1"/>
        </dgm:presLayoutVars>
      </dgm:prSet>
      <dgm:spPr/>
      <dgm:t>
        <a:bodyPr/>
        <a:lstStyle/>
        <a:p>
          <a:endParaRPr lang="en-US"/>
        </a:p>
      </dgm:t>
    </dgm:pt>
    <dgm:pt modelId="{DEFBADA3-AA75-4081-960C-F079A597B516}" type="pres">
      <dgm:prSet presAssocID="{1768D597-3B42-42E4-B5B6-6D9D83290B97}" presName="dummy" presStyleCnt="0"/>
      <dgm:spPr/>
      <dgm:t>
        <a:bodyPr/>
        <a:lstStyle/>
        <a:p>
          <a:endParaRPr lang="en-US"/>
        </a:p>
      </dgm:t>
    </dgm:pt>
    <dgm:pt modelId="{0E77E93D-AA6D-4134-A684-B83E58A05B35}" type="pres">
      <dgm:prSet presAssocID="{C1087487-48BC-47A4-80C8-400A8FA552FF}" presName="sibTrans" presStyleLbl="sibTrans2D1" presStyleIdx="4" presStyleCnt="5"/>
      <dgm:spPr/>
      <dgm:t>
        <a:bodyPr/>
        <a:lstStyle/>
        <a:p>
          <a:endParaRPr lang="en-US"/>
        </a:p>
      </dgm:t>
    </dgm:pt>
  </dgm:ptLst>
  <dgm:cxnLst>
    <dgm:cxn modelId="{D7D3D58D-F2AE-6C4E-B4E5-7EE797523A19}" type="presOf" srcId="{E9123DEB-4FB3-4827-B0EF-636FA9406F2A}" destId="{F3F08B4E-B821-4928-B1EC-A8F08F5D26E4}" srcOrd="0" destOrd="0" presId="urn:microsoft.com/office/officeart/2005/8/layout/radial6"/>
    <dgm:cxn modelId="{DDFDC144-D309-0243-8552-92050116DC04}" type="presOf" srcId="{EE013128-8E88-4460-AEF6-C4C5443EAAA9}" destId="{592C4F68-DD96-48F5-BB5D-AC925A87681C}" srcOrd="0" destOrd="0" presId="urn:microsoft.com/office/officeart/2005/8/layout/radial6"/>
    <dgm:cxn modelId="{ED82B91D-B776-47FA-8408-7453FAFF08B7}" srcId="{5C3C1814-0F63-490E-ACE3-9668AB3A8099}" destId="{A7BB67AF-B1A4-4710-A472-8C4C0FB91FD3}" srcOrd="0" destOrd="0" parTransId="{5645B44B-5151-45DA-98C8-82DE56826C9F}" sibTransId="{EE013128-8E88-4460-AEF6-C4C5443EAAA9}"/>
    <dgm:cxn modelId="{06ACC086-7F41-4A80-89CD-8FCC4439BCA1}" srcId="{5C3C1814-0F63-490E-ACE3-9668AB3A8099}" destId="{E9123DEB-4FB3-4827-B0EF-636FA9406F2A}" srcOrd="2" destOrd="0" parTransId="{B37D7E6B-E2F2-456E-B94E-FCF7E1537179}" sibTransId="{21A99ADF-A0B0-4227-8007-B4B7227661AA}"/>
    <dgm:cxn modelId="{B74C1252-80F8-4B50-B30F-3DA59C7E2950}" srcId="{29E23476-DCAD-47EA-9363-5FE49D26AC4C}" destId="{5C3C1814-0F63-490E-ACE3-9668AB3A8099}" srcOrd="0" destOrd="0" parTransId="{ABAA28F8-BD65-44E9-87C6-BAA594CD3069}" sibTransId="{2AADAEEB-6785-421C-A303-D15D4D54754C}"/>
    <dgm:cxn modelId="{F7E79CAC-0236-414B-9694-1E61F3D980BB}" type="presOf" srcId="{A7BB67AF-B1A4-4710-A472-8C4C0FB91FD3}" destId="{9B68742C-C9B7-40F0-84C4-5E5592BB85E1}" srcOrd="0" destOrd="0" presId="urn:microsoft.com/office/officeart/2005/8/layout/radial6"/>
    <dgm:cxn modelId="{4ED5F8C4-878A-264A-9E2E-278427F38FCD}" type="presOf" srcId="{4C442B03-4279-405D-92C4-198564E4B1BD}" destId="{1AF274F1-61FA-4006-8F1D-2E5A4104ABA1}" srcOrd="0" destOrd="0" presId="urn:microsoft.com/office/officeart/2005/8/layout/radial6"/>
    <dgm:cxn modelId="{A523D5CC-2390-41A2-B720-3D9D4518DF39}" srcId="{5C3C1814-0F63-490E-ACE3-9668AB3A8099}" destId="{4C442B03-4279-405D-92C4-198564E4B1BD}" srcOrd="3" destOrd="0" parTransId="{6B6B09C6-F956-4CED-A06B-2F373865E7E7}" sibTransId="{41A577E1-C297-462F-B7FE-B76A8FA42745}"/>
    <dgm:cxn modelId="{9C77E909-EFC3-C445-8334-0FDA2BF456FC}" type="presOf" srcId="{41A577E1-C297-462F-B7FE-B76A8FA42745}" destId="{AB64C28A-C9B8-4F29-9C7F-043C2252B25E}" srcOrd="0" destOrd="0" presId="urn:microsoft.com/office/officeart/2005/8/layout/radial6"/>
    <dgm:cxn modelId="{600673DB-A5EB-1A4A-AFD9-E963C14E2764}" type="presOf" srcId="{C1087487-48BC-47A4-80C8-400A8FA552FF}" destId="{0E77E93D-AA6D-4134-A684-B83E58A05B35}" srcOrd="0" destOrd="0" presId="urn:microsoft.com/office/officeart/2005/8/layout/radial6"/>
    <dgm:cxn modelId="{B3522551-A265-374F-964A-2B663DBDDBC9}" type="presOf" srcId="{29E23476-DCAD-47EA-9363-5FE49D26AC4C}" destId="{F14E57CC-F67A-42B3-9D59-9B6D50697104}" srcOrd="0" destOrd="0" presId="urn:microsoft.com/office/officeart/2005/8/layout/radial6"/>
    <dgm:cxn modelId="{BA6FB7B8-10CA-4410-9019-ABE56A575B20}" srcId="{5C3C1814-0F63-490E-ACE3-9668AB3A8099}" destId="{1C739BE4-AA6E-47F8-91F1-A4008A7C2434}" srcOrd="1" destOrd="0" parTransId="{4798196E-6F6A-456E-9389-159B7E7EE3C3}" sibTransId="{194E9E1F-AA09-403F-8E27-52192FF89B41}"/>
    <dgm:cxn modelId="{E3CD941A-2AEE-2B40-9E14-F6ACC17DAA88}" type="presOf" srcId="{1768D597-3B42-42E4-B5B6-6D9D83290B97}" destId="{08434054-CF95-441C-995A-E11C0034EB47}" srcOrd="0" destOrd="0" presId="urn:microsoft.com/office/officeart/2005/8/layout/radial6"/>
    <dgm:cxn modelId="{8F3F59C2-9DDF-0049-A291-B76468ADF337}" type="presOf" srcId="{194E9E1F-AA09-403F-8E27-52192FF89B41}" destId="{F87B9736-FF90-4292-B5AE-9F4CC076B69D}" srcOrd="0" destOrd="0" presId="urn:microsoft.com/office/officeart/2005/8/layout/radial6"/>
    <dgm:cxn modelId="{D7DB4E2B-80A8-8D47-A841-4FDA7BA38626}" type="presOf" srcId="{21A99ADF-A0B0-4227-8007-B4B7227661AA}" destId="{50E4CAEA-AD08-463C-A60A-83467728A94E}" srcOrd="0" destOrd="0" presId="urn:microsoft.com/office/officeart/2005/8/layout/radial6"/>
    <dgm:cxn modelId="{7F533F70-A1D7-8A44-A82E-155C3DD63A07}" type="presOf" srcId="{1C739BE4-AA6E-47F8-91F1-A4008A7C2434}" destId="{0D003AE0-C0C4-449D-AA63-24153DEB82F1}" srcOrd="0" destOrd="0" presId="urn:microsoft.com/office/officeart/2005/8/layout/radial6"/>
    <dgm:cxn modelId="{E7405A03-8BBB-4385-BE17-AB983ED54F1A}" srcId="{5C3C1814-0F63-490E-ACE3-9668AB3A8099}" destId="{1768D597-3B42-42E4-B5B6-6D9D83290B97}" srcOrd="4" destOrd="0" parTransId="{64257A3A-E373-41ED-8647-87F6B56652DF}" sibTransId="{C1087487-48BC-47A4-80C8-400A8FA552FF}"/>
    <dgm:cxn modelId="{8A7100D9-BC90-D043-A3DE-9AC0564EC697}" type="presOf" srcId="{5C3C1814-0F63-490E-ACE3-9668AB3A8099}" destId="{E601F433-81FB-4D2E-AE7F-D99AADC6C111}" srcOrd="0" destOrd="0" presId="urn:microsoft.com/office/officeart/2005/8/layout/radial6"/>
    <dgm:cxn modelId="{2DC354B3-6BE8-D040-B093-94515692BD6B}" type="presParOf" srcId="{F14E57CC-F67A-42B3-9D59-9B6D50697104}" destId="{E601F433-81FB-4D2E-AE7F-D99AADC6C111}" srcOrd="0" destOrd="0" presId="urn:microsoft.com/office/officeart/2005/8/layout/radial6"/>
    <dgm:cxn modelId="{10AB2F83-A03E-0348-8B67-64CD2715E8CA}" type="presParOf" srcId="{F14E57CC-F67A-42B3-9D59-9B6D50697104}" destId="{9B68742C-C9B7-40F0-84C4-5E5592BB85E1}" srcOrd="1" destOrd="0" presId="urn:microsoft.com/office/officeart/2005/8/layout/radial6"/>
    <dgm:cxn modelId="{AAF0CC30-4D05-F744-BD6C-330F52125052}" type="presParOf" srcId="{F14E57CC-F67A-42B3-9D59-9B6D50697104}" destId="{ACFAC769-40EC-41F2-9EE3-B17C941C7217}" srcOrd="2" destOrd="0" presId="urn:microsoft.com/office/officeart/2005/8/layout/radial6"/>
    <dgm:cxn modelId="{A43FABB4-E691-F34A-8253-F811489B1D9D}" type="presParOf" srcId="{F14E57CC-F67A-42B3-9D59-9B6D50697104}" destId="{592C4F68-DD96-48F5-BB5D-AC925A87681C}" srcOrd="3" destOrd="0" presId="urn:microsoft.com/office/officeart/2005/8/layout/radial6"/>
    <dgm:cxn modelId="{0DE5A36D-A576-804B-85E4-752756D6A66D}" type="presParOf" srcId="{F14E57CC-F67A-42B3-9D59-9B6D50697104}" destId="{0D003AE0-C0C4-449D-AA63-24153DEB82F1}" srcOrd="4" destOrd="0" presId="urn:microsoft.com/office/officeart/2005/8/layout/radial6"/>
    <dgm:cxn modelId="{EDAB95EC-4FB1-7D4C-AEC1-DFBB97F25411}" type="presParOf" srcId="{F14E57CC-F67A-42B3-9D59-9B6D50697104}" destId="{C10E7233-26D7-4148-B124-877376B6EF5C}" srcOrd="5" destOrd="0" presId="urn:microsoft.com/office/officeart/2005/8/layout/radial6"/>
    <dgm:cxn modelId="{61B42CC2-A6F3-2E40-8660-538D58F29B5C}" type="presParOf" srcId="{F14E57CC-F67A-42B3-9D59-9B6D50697104}" destId="{F87B9736-FF90-4292-B5AE-9F4CC076B69D}" srcOrd="6" destOrd="0" presId="urn:microsoft.com/office/officeart/2005/8/layout/radial6"/>
    <dgm:cxn modelId="{63FD8351-6D07-6E47-99D9-F7EF2EBE8B52}" type="presParOf" srcId="{F14E57CC-F67A-42B3-9D59-9B6D50697104}" destId="{F3F08B4E-B821-4928-B1EC-A8F08F5D26E4}" srcOrd="7" destOrd="0" presId="urn:microsoft.com/office/officeart/2005/8/layout/radial6"/>
    <dgm:cxn modelId="{5015395E-0595-C844-8C2F-3FB37926A18E}" type="presParOf" srcId="{F14E57CC-F67A-42B3-9D59-9B6D50697104}" destId="{5AE8DF5A-7B12-4417-B8C7-BD52D329B87E}" srcOrd="8" destOrd="0" presId="urn:microsoft.com/office/officeart/2005/8/layout/radial6"/>
    <dgm:cxn modelId="{0A8C07DE-19C7-4141-89D6-CEC65E10A7BF}" type="presParOf" srcId="{F14E57CC-F67A-42B3-9D59-9B6D50697104}" destId="{50E4CAEA-AD08-463C-A60A-83467728A94E}" srcOrd="9" destOrd="0" presId="urn:microsoft.com/office/officeart/2005/8/layout/radial6"/>
    <dgm:cxn modelId="{6613D054-0806-C14F-AD5C-5CB8F9BB132B}" type="presParOf" srcId="{F14E57CC-F67A-42B3-9D59-9B6D50697104}" destId="{1AF274F1-61FA-4006-8F1D-2E5A4104ABA1}" srcOrd="10" destOrd="0" presId="urn:microsoft.com/office/officeart/2005/8/layout/radial6"/>
    <dgm:cxn modelId="{855ECE64-CC4E-6F42-AEBD-E86940643CEB}" type="presParOf" srcId="{F14E57CC-F67A-42B3-9D59-9B6D50697104}" destId="{AB5A4A50-18FC-49F6-964A-0B7A0D1109F4}" srcOrd="11" destOrd="0" presId="urn:microsoft.com/office/officeart/2005/8/layout/radial6"/>
    <dgm:cxn modelId="{78CF6DA8-34C9-174F-8A6F-71DBA0F8117D}" type="presParOf" srcId="{F14E57CC-F67A-42B3-9D59-9B6D50697104}" destId="{AB64C28A-C9B8-4F29-9C7F-043C2252B25E}" srcOrd="12" destOrd="0" presId="urn:microsoft.com/office/officeart/2005/8/layout/radial6"/>
    <dgm:cxn modelId="{6BE395BC-A47C-5A4D-8A38-28F98CDD3E7A}" type="presParOf" srcId="{F14E57CC-F67A-42B3-9D59-9B6D50697104}" destId="{08434054-CF95-441C-995A-E11C0034EB47}" srcOrd="13" destOrd="0" presId="urn:microsoft.com/office/officeart/2005/8/layout/radial6"/>
    <dgm:cxn modelId="{0C3D000E-3FBB-6842-8578-1FC0A603FC29}" type="presParOf" srcId="{F14E57CC-F67A-42B3-9D59-9B6D50697104}" destId="{DEFBADA3-AA75-4081-960C-F079A597B516}" srcOrd="14" destOrd="0" presId="urn:microsoft.com/office/officeart/2005/8/layout/radial6"/>
    <dgm:cxn modelId="{EDAE4929-DC9E-BA49-B494-4831255D7EEF}" type="presParOf" srcId="{F14E57CC-F67A-42B3-9D59-9B6D50697104}" destId="{0E77E93D-AA6D-4134-A684-B83E58A05B35}"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9E23476-DCAD-47EA-9363-5FE49D26AC4C}"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lang="en-US"/>
        </a:p>
      </dgm:t>
    </dgm:pt>
    <dgm:pt modelId="{5C3C1814-0F63-490E-ACE3-9668AB3A8099}">
      <dgm:prSet phldrT="[Text]"/>
      <dgm:spPr>
        <a:solidFill>
          <a:srgbClr val="7FB9FF"/>
        </a:solidFill>
      </dgm:spPr>
      <dgm:t>
        <a:bodyPr/>
        <a:lstStyle/>
        <a:p>
          <a:r>
            <a:rPr lang="en-US" b="1" dirty="0" err="1" smtClean="0"/>
            <a:t>HazCom</a:t>
          </a:r>
          <a:endParaRPr lang="en-US" b="1" dirty="0"/>
        </a:p>
      </dgm:t>
    </dgm:pt>
    <dgm:pt modelId="{ABAA28F8-BD65-44E9-87C6-BAA594CD3069}" type="parTrans" cxnId="{B74C1252-80F8-4B50-B30F-3DA59C7E2950}">
      <dgm:prSet/>
      <dgm:spPr/>
      <dgm:t>
        <a:bodyPr/>
        <a:lstStyle/>
        <a:p>
          <a:endParaRPr lang="en-US">
            <a:solidFill>
              <a:srgbClr val="000090"/>
            </a:solidFill>
          </a:endParaRPr>
        </a:p>
      </dgm:t>
    </dgm:pt>
    <dgm:pt modelId="{2AADAEEB-6785-421C-A303-D15D4D54754C}" type="sibTrans" cxnId="{B74C1252-80F8-4B50-B30F-3DA59C7E2950}">
      <dgm:prSet/>
      <dgm:spPr/>
      <dgm:t>
        <a:bodyPr/>
        <a:lstStyle/>
        <a:p>
          <a:endParaRPr lang="en-US">
            <a:solidFill>
              <a:srgbClr val="000090"/>
            </a:solidFill>
          </a:endParaRPr>
        </a:p>
      </dgm:t>
    </dgm:pt>
    <dgm:pt modelId="{A7BB67AF-B1A4-4710-A472-8C4C0FB91FD3}">
      <dgm:prSet phldrT="[Text]" custT="1"/>
      <dgm:spPr>
        <a:solidFill>
          <a:srgbClr val="7FB9FF"/>
        </a:solidFill>
      </dgm:spPr>
      <dgm:t>
        <a:bodyPr/>
        <a:lstStyle/>
        <a:p>
          <a:r>
            <a:rPr lang="en-US" sz="2000" b="1" dirty="0" smtClean="0"/>
            <a:t>Written Program</a:t>
          </a:r>
        </a:p>
      </dgm:t>
    </dgm:pt>
    <dgm:pt modelId="{5645B44B-5151-45DA-98C8-82DE56826C9F}" type="parTrans" cxnId="{ED82B91D-B776-47FA-8408-7453FAFF08B7}">
      <dgm:prSet/>
      <dgm:spPr/>
      <dgm:t>
        <a:bodyPr/>
        <a:lstStyle/>
        <a:p>
          <a:endParaRPr lang="en-US">
            <a:solidFill>
              <a:srgbClr val="000090"/>
            </a:solidFill>
          </a:endParaRPr>
        </a:p>
      </dgm:t>
    </dgm:pt>
    <dgm:pt modelId="{EE013128-8E88-4460-AEF6-C4C5443EAAA9}" type="sibTrans" cxnId="{ED82B91D-B776-47FA-8408-7453FAFF08B7}">
      <dgm:prSet/>
      <dgm:spPr>
        <a:solidFill>
          <a:schemeClr val="accent5"/>
        </a:solidFill>
      </dgm:spPr>
      <dgm:t>
        <a:bodyPr/>
        <a:lstStyle/>
        <a:p>
          <a:endParaRPr lang="en-US" b="1">
            <a:solidFill>
              <a:srgbClr val="000090"/>
            </a:solidFill>
          </a:endParaRPr>
        </a:p>
      </dgm:t>
    </dgm:pt>
    <dgm:pt modelId="{1C739BE4-AA6E-47F8-91F1-A4008A7C2434}">
      <dgm:prSet phldrT="[Text]" custT="1"/>
      <dgm:spPr>
        <a:solidFill>
          <a:srgbClr val="FF6600"/>
        </a:solidFill>
        <a:ln>
          <a:solidFill>
            <a:srgbClr val="FF6600"/>
          </a:solidFill>
        </a:ln>
      </dgm:spPr>
      <dgm:t>
        <a:bodyPr/>
        <a:lstStyle/>
        <a:p>
          <a:r>
            <a:rPr lang="en-US" sz="2800" b="1" dirty="0" smtClean="0"/>
            <a:t>Labels</a:t>
          </a:r>
          <a:endParaRPr lang="en-US" sz="2800" b="1" dirty="0"/>
        </a:p>
      </dgm:t>
    </dgm:pt>
    <dgm:pt modelId="{4798196E-6F6A-456E-9389-159B7E7EE3C3}" type="parTrans" cxnId="{BA6FB7B8-10CA-4410-9019-ABE56A575B20}">
      <dgm:prSet/>
      <dgm:spPr/>
      <dgm:t>
        <a:bodyPr/>
        <a:lstStyle/>
        <a:p>
          <a:endParaRPr lang="en-US">
            <a:solidFill>
              <a:srgbClr val="000090"/>
            </a:solidFill>
          </a:endParaRPr>
        </a:p>
      </dgm:t>
    </dgm:pt>
    <dgm:pt modelId="{194E9E1F-AA09-403F-8E27-52192FF89B41}" type="sibTrans" cxnId="{BA6FB7B8-10CA-4410-9019-ABE56A575B20}">
      <dgm:prSet/>
      <dgm:spPr>
        <a:solidFill>
          <a:srgbClr val="5F5F5F"/>
        </a:solidFill>
      </dgm:spPr>
      <dgm:t>
        <a:bodyPr/>
        <a:lstStyle/>
        <a:p>
          <a:endParaRPr lang="en-US" b="1">
            <a:solidFill>
              <a:srgbClr val="000090"/>
            </a:solidFill>
          </a:endParaRPr>
        </a:p>
      </dgm:t>
    </dgm:pt>
    <dgm:pt modelId="{4C442B03-4279-405D-92C4-198564E4B1BD}">
      <dgm:prSet phldrT="[Text]" custT="1"/>
      <dgm:spPr>
        <a:solidFill>
          <a:srgbClr val="7FB9FF"/>
        </a:solidFill>
      </dgm:spPr>
      <dgm:t>
        <a:bodyPr/>
        <a:lstStyle/>
        <a:p>
          <a:r>
            <a:rPr lang="en-US" sz="2000" b="1" dirty="0" smtClean="0"/>
            <a:t>Training</a:t>
          </a:r>
          <a:endParaRPr lang="en-US" sz="2000" b="1" dirty="0"/>
        </a:p>
      </dgm:t>
    </dgm:pt>
    <dgm:pt modelId="{6B6B09C6-F956-4CED-A06B-2F373865E7E7}" type="parTrans" cxnId="{A523D5CC-2390-41A2-B720-3D9D4518DF39}">
      <dgm:prSet/>
      <dgm:spPr/>
      <dgm:t>
        <a:bodyPr/>
        <a:lstStyle/>
        <a:p>
          <a:endParaRPr lang="en-US">
            <a:solidFill>
              <a:srgbClr val="000090"/>
            </a:solidFill>
          </a:endParaRPr>
        </a:p>
      </dgm:t>
    </dgm:pt>
    <dgm:pt modelId="{41A577E1-C297-462F-B7FE-B76A8FA42745}" type="sibTrans" cxnId="{A523D5CC-2390-41A2-B720-3D9D4518DF39}">
      <dgm:prSet/>
      <dgm:spPr>
        <a:solidFill>
          <a:srgbClr val="5F5F5F"/>
        </a:solidFill>
      </dgm:spPr>
      <dgm:t>
        <a:bodyPr/>
        <a:lstStyle/>
        <a:p>
          <a:endParaRPr lang="en-US" b="1">
            <a:solidFill>
              <a:srgbClr val="000090"/>
            </a:solidFill>
          </a:endParaRPr>
        </a:p>
      </dgm:t>
    </dgm:pt>
    <dgm:pt modelId="{1768D597-3B42-42E4-B5B6-6D9D83290B97}">
      <dgm:prSet phldrT="[Text]" custT="1"/>
      <dgm:spPr>
        <a:solidFill>
          <a:srgbClr val="7FB9FF"/>
        </a:solidFill>
      </dgm:spPr>
      <dgm:t>
        <a:bodyPr/>
        <a:lstStyle/>
        <a:p>
          <a:r>
            <a:rPr lang="en-US" sz="2000" b="1" dirty="0" smtClean="0"/>
            <a:t> Chemical Inventory</a:t>
          </a:r>
          <a:endParaRPr lang="en-US" sz="2000" b="1" dirty="0"/>
        </a:p>
      </dgm:t>
    </dgm:pt>
    <dgm:pt modelId="{64257A3A-E373-41ED-8647-87F6B56652DF}" type="parTrans" cxnId="{E7405A03-8BBB-4385-BE17-AB983ED54F1A}">
      <dgm:prSet/>
      <dgm:spPr/>
      <dgm:t>
        <a:bodyPr/>
        <a:lstStyle/>
        <a:p>
          <a:endParaRPr lang="en-US">
            <a:solidFill>
              <a:srgbClr val="000090"/>
            </a:solidFill>
          </a:endParaRPr>
        </a:p>
      </dgm:t>
    </dgm:pt>
    <dgm:pt modelId="{C1087487-48BC-47A4-80C8-400A8FA552FF}" type="sibTrans" cxnId="{E7405A03-8BBB-4385-BE17-AB983ED54F1A}">
      <dgm:prSet/>
      <dgm:spPr>
        <a:solidFill>
          <a:srgbClr val="5F5F5F"/>
        </a:solidFill>
      </dgm:spPr>
      <dgm:t>
        <a:bodyPr/>
        <a:lstStyle/>
        <a:p>
          <a:endParaRPr lang="en-US" b="1">
            <a:solidFill>
              <a:srgbClr val="000090"/>
            </a:solidFill>
          </a:endParaRPr>
        </a:p>
      </dgm:t>
    </dgm:pt>
    <dgm:pt modelId="{E9123DEB-4FB3-4827-B0EF-636FA9406F2A}">
      <dgm:prSet phldrT="[Text]" custT="1"/>
      <dgm:spPr>
        <a:solidFill>
          <a:srgbClr val="7FB9FF"/>
        </a:solidFill>
      </dgm:spPr>
      <dgm:t>
        <a:bodyPr/>
        <a:lstStyle/>
        <a:p>
          <a:r>
            <a:rPr lang="en-US" sz="2000" b="1" dirty="0" smtClean="0"/>
            <a:t>SDSs</a:t>
          </a:r>
          <a:endParaRPr lang="en-US" sz="2000" b="1" dirty="0"/>
        </a:p>
      </dgm:t>
    </dgm:pt>
    <dgm:pt modelId="{B37D7E6B-E2F2-456E-B94E-FCF7E1537179}" type="parTrans" cxnId="{06ACC086-7F41-4A80-89CD-8FCC4439BCA1}">
      <dgm:prSet/>
      <dgm:spPr/>
      <dgm:t>
        <a:bodyPr/>
        <a:lstStyle/>
        <a:p>
          <a:endParaRPr lang="en-US">
            <a:solidFill>
              <a:srgbClr val="000090"/>
            </a:solidFill>
          </a:endParaRPr>
        </a:p>
      </dgm:t>
    </dgm:pt>
    <dgm:pt modelId="{21A99ADF-A0B0-4227-8007-B4B7227661AA}" type="sibTrans" cxnId="{06ACC086-7F41-4A80-89CD-8FCC4439BCA1}">
      <dgm:prSet/>
      <dgm:spPr>
        <a:solidFill>
          <a:srgbClr val="5F5F5F"/>
        </a:solidFill>
      </dgm:spPr>
      <dgm:t>
        <a:bodyPr/>
        <a:lstStyle/>
        <a:p>
          <a:endParaRPr lang="en-US" b="1">
            <a:solidFill>
              <a:srgbClr val="000090"/>
            </a:solidFill>
          </a:endParaRPr>
        </a:p>
      </dgm:t>
    </dgm:pt>
    <dgm:pt modelId="{F14E57CC-F67A-42B3-9D59-9B6D50697104}" type="pres">
      <dgm:prSet presAssocID="{29E23476-DCAD-47EA-9363-5FE49D26AC4C}" presName="Name0" presStyleCnt="0">
        <dgm:presLayoutVars>
          <dgm:chMax val="1"/>
          <dgm:dir/>
          <dgm:animLvl val="ctr"/>
          <dgm:resizeHandles val="exact"/>
        </dgm:presLayoutVars>
      </dgm:prSet>
      <dgm:spPr/>
      <dgm:t>
        <a:bodyPr/>
        <a:lstStyle/>
        <a:p>
          <a:endParaRPr lang="en-US"/>
        </a:p>
      </dgm:t>
    </dgm:pt>
    <dgm:pt modelId="{E601F433-81FB-4D2E-AE7F-D99AADC6C111}" type="pres">
      <dgm:prSet presAssocID="{5C3C1814-0F63-490E-ACE3-9668AB3A8099}" presName="centerShape" presStyleLbl="node0" presStyleIdx="0" presStyleCnt="1" custScaleX="111590"/>
      <dgm:spPr/>
      <dgm:t>
        <a:bodyPr/>
        <a:lstStyle/>
        <a:p>
          <a:endParaRPr lang="en-US"/>
        </a:p>
      </dgm:t>
    </dgm:pt>
    <dgm:pt modelId="{9B68742C-C9B7-40F0-84C4-5E5592BB85E1}" type="pres">
      <dgm:prSet presAssocID="{A7BB67AF-B1A4-4710-A472-8C4C0FB91FD3}" presName="node" presStyleLbl="node1" presStyleIdx="0" presStyleCnt="5" custScaleX="114891">
        <dgm:presLayoutVars>
          <dgm:bulletEnabled val="1"/>
        </dgm:presLayoutVars>
      </dgm:prSet>
      <dgm:spPr/>
      <dgm:t>
        <a:bodyPr/>
        <a:lstStyle/>
        <a:p>
          <a:endParaRPr lang="en-US"/>
        </a:p>
      </dgm:t>
    </dgm:pt>
    <dgm:pt modelId="{ACFAC769-40EC-41F2-9EE3-B17C941C7217}" type="pres">
      <dgm:prSet presAssocID="{A7BB67AF-B1A4-4710-A472-8C4C0FB91FD3}" presName="dummy" presStyleCnt="0"/>
      <dgm:spPr/>
      <dgm:t>
        <a:bodyPr/>
        <a:lstStyle/>
        <a:p>
          <a:endParaRPr lang="en-US"/>
        </a:p>
      </dgm:t>
    </dgm:pt>
    <dgm:pt modelId="{592C4F68-DD96-48F5-BB5D-AC925A87681C}" type="pres">
      <dgm:prSet presAssocID="{EE013128-8E88-4460-AEF6-C4C5443EAAA9}" presName="sibTrans" presStyleLbl="sibTrans2D1" presStyleIdx="0" presStyleCnt="5"/>
      <dgm:spPr/>
      <dgm:t>
        <a:bodyPr/>
        <a:lstStyle/>
        <a:p>
          <a:endParaRPr lang="en-US"/>
        </a:p>
      </dgm:t>
    </dgm:pt>
    <dgm:pt modelId="{0D003AE0-C0C4-449D-AA63-24153DEB82F1}" type="pres">
      <dgm:prSet presAssocID="{1C739BE4-AA6E-47F8-91F1-A4008A7C2434}" presName="node" presStyleLbl="node1" presStyleIdx="1" presStyleCnt="5" custScaleX="114891">
        <dgm:presLayoutVars>
          <dgm:bulletEnabled val="1"/>
        </dgm:presLayoutVars>
      </dgm:prSet>
      <dgm:spPr/>
      <dgm:t>
        <a:bodyPr/>
        <a:lstStyle/>
        <a:p>
          <a:endParaRPr lang="en-US"/>
        </a:p>
      </dgm:t>
    </dgm:pt>
    <dgm:pt modelId="{C10E7233-26D7-4148-B124-877376B6EF5C}" type="pres">
      <dgm:prSet presAssocID="{1C739BE4-AA6E-47F8-91F1-A4008A7C2434}" presName="dummy" presStyleCnt="0"/>
      <dgm:spPr/>
      <dgm:t>
        <a:bodyPr/>
        <a:lstStyle/>
        <a:p>
          <a:endParaRPr lang="en-US"/>
        </a:p>
      </dgm:t>
    </dgm:pt>
    <dgm:pt modelId="{F87B9736-FF90-4292-B5AE-9F4CC076B69D}" type="pres">
      <dgm:prSet presAssocID="{194E9E1F-AA09-403F-8E27-52192FF89B41}" presName="sibTrans" presStyleLbl="sibTrans2D1" presStyleIdx="1" presStyleCnt="5"/>
      <dgm:spPr/>
      <dgm:t>
        <a:bodyPr/>
        <a:lstStyle/>
        <a:p>
          <a:endParaRPr lang="en-US"/>
        </a:p>
      </dgm:t>
    </dgm:pt>
    <dgm:pt modelId="{F3F08B4E-B821-4928-B1EC-A8F08F5D26E4}" type="pres">
      <dgm:prSet presAssocID="{E9123DEB-4FB3-4827-B0EF-636FA9406F2A}" presName="node" presStyleLbl="node1" presStyleIdx="2" presStyleCnt="5" custScaleX="114891">
        <dgm:presLayoutVars>
          <dgm:bulletEnabled val="1"/>
        </dgm:presLayoutVars>
      </dgm:prSet>
      <dgm:spPr/>
      <dgm:t>
        <a:bodyPr/>
        <a:lstStyle/>
        <a:p>
          <a:endParaRPr lang="en-US"/>
        </a:p>
      </dgm:t>
    </dgm:pt>
    <dgm:pt modelId="{5AE8DF5A-7B12-4417-B8C7-BD52D329B87E}" type="pres">
      <dgm:prSet presAssocID="{E9123DEB-4FB3-4827-B0EF-636FA9406F2A}" presName="dummy" presStyleCnt="0"/>
      <dgm:spPr/>
      <dgm:t>
        <a:bodyPr/>
        <a:lstStyle/>
        <a:p>
          <a:endParaRPr lang="en-US"/>
        </a:p>
      </dgm:t>
    </dgm:pt>
    <dgm:pt modelId="{50E4CAEA-AD08-463C-A60A-83467728A94E}" type="pres">
      <dgm:prSet presAssocID="{21A99ADF-A0B0-4227-8007-B4B7227661AA}" presName="sibTrans" presStyleLbl="sibTrans2D1" presStyleIdx="2" presStyleCnt="5"/>
      <dgm:spPr/>
      <dgm:t>
        <a:bodyPr/>
        <a:lstStyle/>
        <a:p>
          <a:endParaRPr lang="en-US"/>
        </a:p>
      </dgm:t>
    </dgm:pt>
    <dgm:pt modelId="{1AF274F1-61FA-4006-8F1D-2E5A4104ABA1}" type="pres">
      <dgm:prSet presAssocID="{4C442B03-4279-405D-92C4-198564E4B1BD}" presName="node" presStyleLbl="node1" presStyleIdx="3" presStyleCnt="5" custScaleX="114891">
        <dgm:presLayoutVars>
          <dgm:bulletEnabled val="1"/>
        </dgm:presLayoutVars>
      </dgm:prSet>
      <dgm:spPr/>
      <dgm:t>
        <a:bodyPr/>
        <a:lstStyle/>
        <a:p>
          <a:endParaRPr lang="en-US"/>
        </a:p>
      </dgm:t>
    </dgm:pt>
    <dgm:pt modelId="{AB5A4A50-18FC-49F6-964A-0B7A0D1109F4}" type="pres">
      <dgm:prSet presAssocID="{4C442B03-4279-405D-92C4-198564E4B1BD}" presName="dummy" presStyleCnt="0"/>
      <dgm:spPr/>
      <dgm:t>
        <a:bodyPr/>
        <a:lstStyle/>
        <a:p>
          <a:endParaRPr lang="en-US"/>
        </a:p>
      </dgm:t>
    </dgm:pt>
    <dgm:pt modelId="{AB64C28A-C9B8-4F29-9C7F-043C2252B25E}" type="pres">
      <dgm:prSet presAssocID="{41A577E1-C297-462F-B7FE-B76A8FA42745}" presName="sibTrans" presStyleLbl="sibTrans2D1" presStyleIdx="3" presStyleCnt="5"/>
      <dgm:spPr/>
      <dgm:t>
        <a:bodyPr/>
        <a:lstStyle/>
        <a:p>
          <a:endParaRPr lang="en-US"/>
        </a:p>
      </dgm:t>
    </dgm:pt>
    <dgm:pt modelId="{08434054-CF95-441C-995A-E11C0034EB47}" type="pres">
      <dgm:prSet presAssocID="{1768D597-3B42-42E4-B5B6-6D9D83290B97}" presName="node" presStyleLbl="node1" presStyleIdx="4" presStyleCnt="5" custScaleX="114891">
        <dgm:presLayoutVars>
          <dgm:bulletEnabled val="1"/>
        </dgm:presLayoutVars>
      </dgm:prSet>
      <dgm:spPr/>
      <dgm:t>
        <a:bodyPr/>
        <a:lstStyle/>
        <a:p>
          <a:endParaRPr lang="en-US"/>
        </a:p>
      </dgm:t>
    </dgm:pt>
    <dgm:pt modelId="{DEFBADA3-AA75-4081-960C-F079A597B516}" type="pres">
      <dgm:prSet presAssocID="{1768D597-3B42-42E4-B5B6-6D9D83290B97}" presName="dummy" presStyleCnt="0"/>
      <dgm:spPr/>
      <dgm:t>
        <a:bodyPr/>
        <a:lstStyle/>
        <a:p>
          <a:endParaRPr lang="en-US"/>
        </a:p>
      </dgm:t>
    </dgm:pt>
    <dgm:pt modelId="{0E77E93D-AA6D-4134-A684-B83E58A05B35}" type="pres">
      <dgm:prSet presAssocID="{C1087487-48BC-47A4-80C8-400A8FA552FF}" presName="sibTrans" presStyleLbl="sibTrans2D1" presStyleIdx="4" presStyleCnt="5"/>
      <dgm:spPr/>
      <dgm:t>
        <a:bodyPr/>
        <a:lstStyle/>
        <a:p>
          <a:endParaRPr lang="en-US"/>
        </a:p>
      </dgm:t>
    </dgm:pt>
  </dgm:ptLst>
  <dgm:cxnLst>
    <dgm:cxn modelId="{9A3C211A-FED7-D64F-A531-ED173C6BF4B4}" type="presOf" srcId="{E9123DEB-4FB3-4827-B0EF-636FA9406F2A}" destId="{F3F08B4E-B821-4928-B1EC-A8F08F5D26E4}" srcOrd="0" destOrd="0" presId="urn:microsoft.com/office/officeart/2005/8/layout/radial6"/>
    <dgm:cxn modelId="{910524B4-5253-DA4F-A878-CC5EEBF139FE}" type="presOf" srcId="{EE013128-8E88-4460-AEF6-C4C5443EAAA9}" destId="{592C4F68-DD96-48F5-BB5D-AC925A87681C}" srcOrd="0" destOrd="0" presId="urn:microsoft.com/office/officeart/2005/8/layout/radial6"/>
    <dgm:cxn modelId="{ED82B91D-B776-47FA-8408-7453FAFF08B7}" srcId="{5C3C1814-0F63-490E-ACE3-9668AB3A8099}" destId="{A7BB67AF-B1A4-4710-A472-8C4C0FB91FD3}" srcOrd="0" destOrd="0" parTransId="{5645B44B-5151-45DA-98C8-82DE56826C9F}" sibTransId="{EE013128-8E88-4460-AEF6-C4C5443EAAA9}"/>
    <dgm:cxn modelId="{06ACC086-7F41-4A80-89CD-8FCC4439BCA1}" srcId="{5C3C1814-0F63-490E-ACE3-9668AB3A8099}" destId="{E9123DEB-4FB3-4827-B0EF-636FA9406F2A}" srcOrd="2" destOrd="0" parTransId="{B37D7E6B-E2F2-456E-B94E-FCF7E1537179}" sibTransId="{21A99ADF-A0B0-4227-8007-B4B7227661AA}"/>
    <dgm:cxn modelId="{B74C1252-80F8-4B50-B30F-3DA59C7E2950}" srcId="{29E23476-DCAD-47EA-9363-5FE49D26AC4C}" destId="{5C3C1814-0F63-490E-ACE3-9668AB3A8099}" srcOrd="0" destOrd="0" parTransId="{ABAA28F8-BD65-44E9-87C6-BAA594CD3069}" sibTransId="{2AADAEEB-6785-421C-A303-D15D4D54754C}"/>
    <dgm:cxn modelId="{F89D2EF9-A6AA-974F-A8ED-2546D35C2F9E}" type="presOf" srcId="{41A577E1-C297-462F-B7FE-B76A8FA42745}" destId="{AB64C28A-C9B8-4F29-9C7F-043C2252B25E}" srcOrd="0" destOrd="0" presId="urn:microsoft.com/office/officeart/2005/8/layout/radial6"/>
    <dgm:cxn modelId="{7308FC6E-7D6C-794B-85E4-DA1404532C49}" type="presOf" srcId="{5C3C1814-0F63-490E-ACE3-9668AB3A8099}" destId="{E601F433-81FB-4D2E-AE7F-D99AADC6C111}" srcOrd="0" destOrd="0" presId="urn:microsoft.com/office/officeart/2005/8/layout/radial6"/>
    <dgm:cxn modelId="{F585F3CC-42C7-3046-A087-A9490BBFA83F}" type="presOf" srcId="{1768D597-3B42-42E4-B5B6-6D9D83290B97}" destId="{08434054-CF95-441C-995A-E11C0034EB47}" srcOrd="0" destOrd="0" presId="urn:microsoft.com/office/officeart/2005/8/layout/radial6"/>
    <dgm:cxn modelId="{A4C96752-0B8F-8A47-A544-5A20F7552DDF}" type="presOf" srcId="{A7BB67AF-B1A4-4710-A472-8C4C0FB91FD3}" destId="{9B68742C-C9B7-40F0-84C4-5E5592BB85E1}" srcOrd="0" destOrd="0" presId="urn:microsoft.com/office/officeart/2005/8/layout/radial6"/>
    <dgm:cxn modelId="{41A33199-C87A-994C-AB53-43F407AAD5BE}" type="presOf" srcId="{1C739BE4-AA6E-47F8-91F1-A4008A7C2434}" destId="{0D003AE0-C0C4-449D-AA63-24153DEB82F1}" srcOrd="0" destOrd="0" presId="urn:microsoft.com/office/officeart/2005/8/layout/radial6"/>
    <dgm:cxn modelId="{A523D5CC-2390-41A2-B720-3D9D4518DF39}" srcId="{5C3C1814-0F63-490E-ACE3-9668AB3A8099}" destId="{4C442B03-4279-405D-92C4-198564E4B1BD}" srcOrd="3" destOrd="0" parTransId="{6B6B09C6-F956-4CED-A06B-2F373865E7E7}" sibTransId="{41A577E1-C297-462F-B7FE-B76A8FA42745}"/>
    <dgm:cxn modelId="{BA6FB7B8-10CA-4410-9019-ABE56A575B20}" srcId="{5C3C1814-0F63-490E-ACE3-9668AB3A8099}" destId="{1C739BE4-AA6E-47F8-91F1-A4008A7C2434}" srcOrd="1" destOrd="0" parTransId="{4798196E-6F6A-456E-9389-159B7E7EE3C3}" sibTransId="{194E9E1F-AA09-403F-8E27-52192FF89B41}"/>
    <dgm:cxn modelId="{D235C54F-FAEA-DD47-BA7A-E6714DB4B1B8}" type="presOf" srcId="{194E9E1F-AA09-403F-8E27-52192FF89B41}" destId="{F87B9736-FF90-4292-B5AE-9F4CC076B69D}" srcOrd="0" destOrd="0" presId="urn:microsoft.com/office/officeart/2005/8/layout/radial6"/>
    <dgm:cxn modelId="{64953D31-7D54-F542-B28E-E29994D52FF4}" type="presOf" srcId="{4C442B03-4279-405D-92C4-198564E4B1BD}" destId="{1AF274F1-61FA-4006-8F1D-2E5A4104ABA1}" srcOrd="0" destOrd="0" presId="urn:microsoft.com/office/officeart/2005/8/layout/radial6"/>
    <dgm:cxn modelId="{1CE7069F-4C06-6142-8696-9320BCA087DA}" type="presOf" srcId="{21A99ADF-A0B0-4227-8007-B4B7227661AA}" destId="{50E4CAEA-AD08-463C-A60A-83467728A94E}" srcOrd="0" destOrd="0" presId="urn:microsoft.com/office/officeart/2005/8/layout/radial6"/>
    <dgm:cxn modelId="{3BF8F459-1806-C94D-A360-3B171381860F}" type="presOf" srcId="{29E23476-DCAD-47EA-9363-5FE49D26AC4C}" destId="{F14E57CC-F67A-42B3-9D59-9B6D50697104}" srcOrd="0" destOrd="0" presId="urn:microsoft.com/office/officeart/2005/8/layout/radial6"/>
    <dgm:cxn modelId="{E7405A03-8BBB-4385-BE17-AB983ED54F1A}" srcId="{5C3C1814-0F63-490E-ACE3-9668AB3A8099}" destId="{1768D597-3B42-42E4-B5B6-6D9D83290B97}" srcOrd="4" destOrd="0" parTransId="{64257A3A-E373-41ED-8647-87F6B56652DF}" sibTransId="{C1087487-48BC-47A4-80C8-400A8FA552FF}"/>
    <dgm:cxn modelId="{EDA5DAF8-056E-DE43-A13F-B96B0C8B6418}" type="presOf" srcId="{C1087487-48BC-47A4-80C8-400A8FA552FF}" destId="{0E77E93D-AA6D-4134-A684-B83E58A05B35}" srcOrd="0" destOrd="0" presId="urn:microsoft.com/office/officeart/2005/8/layout/radial6"/>
    <dgm:cxn modelId="{DBC54E3C-989E-0745-994A-8799DA755B21}" type="presParOf" srcId="{F14E57CC-F67A-42B3-9D59-9B6D50697104}" destId="{E601F433-81FB-4D2E-AE7F-D99AADC6C111}" srcOrd="0" destOrd="0" presId="urn:microsoft.com/office/officeart/2005/8/layout/radial6"/>
    <dgm:cxn modelId="{89456036-87EB-4745-BCB2-E46E603BF0BD}" type="presParOf" srcId="{F14E57CC-F67A-42B3-9D59-9B6D50697104}" destId="{9B68742C-C9B7-40F0-84C4-5E5592BB85E1}" srcOrd="1" destOrd="0" presId="urn:microsoft.com/office/officeart/2005/8/layout/radial6"/>
    <dgm:cxn modelId="{A10FF3DC-5ABB-0340-B67D-F90AE01AF71C}" type="presParOf" srcId="{F14E57CC-F67A-42B3-9D59-9B6D50697104}" destId="{ACFAC769-40EC-41F2-9EE3-B17C941C7217}" srcOrd="2" destOrd="0" presId="urn:microsoft.com/office/officeart/2005/8/layout/radial6"/>
    <dgm:cxn modelId="{55AF2C1F-831C-DF47-8FBD-06A4301D1C94}" type="presParOf" srcId="{F14E57CC-F67A-42B3-9D59-9B6D50697104}" destId="{592C4F68-DD96-48F5-BB5D-AC925A87681C}" srcOrd="3" destOrd="0" presId="urn:microsoft.com/office/officeart/2005/8/layout/radial6"/>
    <dgm:cxn modelId="{85B9DA94-DCC6-5044-A1E6-CE9A5F9F031C}" type="presParOf" srcId="{F14E57CC-F67A-42B3-9D59-9B6D50697104}" destId="{0D003AE0-C0C4-449D-AA63-24153DEB82F1}" srcOrd="4" destOrd="0" presId="urn:microsoft.com/office/officeart/2005/8/layout/radial6"/>
    <dgm:cxn modelId="{D6B8AEEA-EF62-F94C-9AD4-E067157425FA}" type="presParOf" srcId="{F14E57CC-F67A-42B3-9D59-9B6D50697104}" destId="{C10E7233-26D7-4148-B124-877376B6EF5C}" srcOrd="5" destOrd="0" presId="urn:microsoft.com/office/officeart/2005/8/layout/radial6"/>
    <dgm:cxn modelId="{6DDE2C8A-BA06-F24D-9982-8465292760BC}" type="presParOf" srcId="{F14E57CC-F67A-42B3-9D59-9B6D50697104}" destId="{F87B9736-FF90-4292-B5AE-9F4CC076B69D}" srcOrd="6" destOrd="0" presId="urn:microsoft.com/office/officeart/2005/8/layout/radial6"/>
    <dgm:cxn modelId="{1EC31C49-D5C1-B743-AE44-CEBFB80C44DF}" type="presParOf" srcId="{F14E57CC-F67A-42B3-9D59-9B6D50697104}" destId="{F3F08B4E-B821-4928-B1EC-A8F08F5D26E4}" srcOrd="7" destOrd="0" presId="urn:microsoft.com/office/officeart/2005/8/layout/radial6"/>
    <dgm:cxn modelId="{39F3266C-D545-E24E-A4E7-7B0571E35822}" type="presParOf" srcId="{F14E57CC-F67A-42B3-9D59-9B6D50697104}" destId="{5AE8DF5A-7B12-4417-B8C7-BD52D329B87E}" srcOrd="8" destOrd="0" presId="urn:microsoft.com/office/officeart/2005/8/layout/radial6"/>
    <dgm:cxn modelId="{67AEC6CC-FC82-6145-B668-9A66C524222A}" type="presParOf" srcId="{F14E57CC-F67A-42B3-9D59-9B6D50697104}" destId="{50E4CAEA-AD08-463C-A60A-83467728A94E}" srcOrd="9" destOrd="0" presId="urn:microsoft.com/office/officeart/2005/8/layout/radial6"/>
    <dgm:cxn modelId="{4A773EC7-DAA2-7440-BA78-7D81CE493F4C}" type="presParOf" srcId="{F14E57CC-F67A-42B3-9D59-9B6D50697104}" destId="{1AF274F1-61FA-4006-8F1D-2E5A4104ABA1}" srcOrd="10" destOrd="0" presId="urn:microsoft.com/office/officeart/2005/8/layout/radial6"/>
    <dgm:cxn modelId="{147A78DD-B115-8548-BA84-7A699B7ECEE5}" type="presParOf" srcId="{F14E57CC-F67A-42B3-9D59-9B6D50697104}" destId="{AB5A4A50-18FC-49F6-964A-0B7A0D1109F4}" srcOrd="11" destOrd="0" presId="urn:microsoft.com/office/officeart/2005/8/layout/radial6"/>
    <dgm:cxn modelId="{399C9540-15C4-974B-850D-D11AAB21F525}" type="presParOf" srcId="{F14E57CC-F67A-42B3-9D59-9B6D50697104}" destId="{AB64C28A-C9B8-4F29-9C7F-043C2252B25E}" srcOrd="12" destOrd="0" presId="urn:microsoft.com/office/officeart/2005/8/layout/radial6"/>
    <dgm:cxn modelId="{708EFAFD-96FA-AC45-A02A-232033FC4C6D}" type="presParOf" srcId="{F14E57CC-F67A-42B3-9D59-9B6D50697104}" destId="{08434054-CF95-441C-995A-E11C0034EB47}" srcOrd="13" destOrd="0" presId="urn:microsoft.com/office/officeart/2005/8/layout/radial6"/>
    <dgm:cxn modelId="{17B76CF9-81D9-1346-A6A1-620B6B39E965}" type="presParOf" srcId="{F14E57CC-F67A-42B3-9D59-9B6D50697104}" destId="{DEFBADA3-AA75-4081-960C-F079A597B516}" srcOrd="14" destOrd="0" presId="urn:microsoft.com/office/officeart/2005/8/layout/radial6"/>
    <dgm:cxn modelId="{54DC5940-9D6B-EA40-8EE4-9B2822A9FE10}" type="presParOf" srcId="{F14E57CC-F67A-42B3-9D59-9B6D50697104}" destId="{0E77E93D-AA6D-4134-A684-B83E58A05B35}"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9E23476-DCAD-47EA-9363-5FE49D26AC4C}"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lang="en-US"/>
        </a:p>
      </dgm:t>
    </dgm:pt>
    <dgm:pt modelId="{5C3C1814-0F63-490E-ACE3-9668AB3A8099}">
      <dgm:prSet phldrT="[Text]"/>
      <dgm:spPr>
        <a:solidFill>
          <a:srgbClr val="7FB9FF"/>
        </a:solidFill>
      </dgm:spPr>
      <dgm:t>
        <a:bodyPr/>
        <a:lstStyle/>
        <a:p>
          <a:r>
            <a:rPr lang="en-US" b="1" dirty="0" err="1" smtClean="0"/>
            <a:t>HazCom</a:t>
          </a:r>
          <a:endParaRPr lang="en-US" b="1" dirty="0"/>
        </a:p>
      </dgm:t>
    </dgm:pt>
    <dgm:pt modelId="{ABAA28F8-BD65-44E9-87C6-BAA594CD3069}" type="parTrans" cxnId="{B74C1252-80F8-4B50-B30F-3DA59C7E2950}">
      <dgm:prSet/>
      <dgm:spPr/>
      <dgm:t>
        <a:bodyPr/>
        <a:lstStyle/>
        <a:p>
          <a:endParaRPr lang="en-US">
            <a:solidFill>
              <a:srgbClr val="000090"/>
            </a:solidFill>
          </a:endParaRPr>
        </a:p>
      </dgm:t>
    </dgm:pt>
    <dgm:pt modelId="{2AADAEEB-6785-421C-A303-D15D4D54754C}" type="sibTrans" cxnId="{B74C1252-80F8-4B50-B30F-3DA59C7E2950}">
      <dgm:prSet/>
      <dgm:spPr/>
      <dgm:t>
        <a:bodyPr/>
        <a:lstStyle/>
        <a:p>
          <a:endParaRPr lang="en-US">
            <a:solidFill>
              <a:srgbClr val="000090"/>
            </a:solidFill>
          </a:endParaRPr>
        </a:p>
      </dgm:t>
    </dgm:pt>
    <dgm:pt modelId="{A7BB67AF-B1A4-4710-A472-8C4C0FB91FD3}">
      <dgm:prSet phldrT="[Text]" custT="1"/>
      <dgm:spPr>
        <a:solidFill>
          <a:srgbClr val="7FB9FF"/>
        </a:solidFill>
      </dgm:spPr>
      <dgm:t>
        <a:bodyPr/>
        <a:lstStyle/>
        <a:p>
          <a:r>
            <a:rPr lang="en-US" sz="2000" b="1" dirty="0" smtClean="0"/>
            <a:t>Written Program</a:t>
          </a:r>
        </a:p>
      </dgm:t>
    </dgm:pt>
    <dgm:pt modelId="{5645B44B-5151-45DA-98C8-82DE56826C9F}" type="parTrans" cxnId="{ED82B91D-B776-47FA-8408-7453FAFF08B7}">
      <dgm:prSet/>
      <dgm:spPr/>
      <dgm:t>
        <a:bodyPr/>
        <a:lstStyle/>
        <a:p>
          <a:endParaRPr lang="en-US">
            <a:solidFill>
              <a:srgbClr val="000090"/>
            </a:solidFill>
          </a:endParaRPr>
        </a:p>
      </dgm:t>
    </dgm:pt>
    <dgm:pt modelId="{EE013128-8E88-4460-AEF6-C4C5443EAAA9}" type="sibTrans" cxnId="{ED82B91D-B776-47FA-8408-7453FAFF08B7}">
      <dgm:prSet/>
      <dgm:spPr>
        <a:solidFill>
          <a:schemeClr val="accent5"/>
        </a:solidFill>
      </dgm:spPr>
      <dgm:t>
        <a:bodyPr/>
        <a:lstStyle/>
        <a:p>
          <a:endParaRPr lang="en-US" b="1">
            <a:solidFill>
              <a:srgbClr val="000090"/>
            </a:solidFill>
          </a:endParaRPr>
        </a:p>
      </dgm:t>
    </dgm:pt>
    <dgm:pt modelId="{1C739BE4-AA6E-47F8-91F1-A4008A7C2434}">
      <dgm:prSet phldrT="[Text]" custT="1"/>
      <dgm:spPr>
        <a:solidFill>
          <a:srgbClr val="7FB9FF"/>
        </a:solidFill>
        <a:ln>
          <a:noFill/>
        </a:ln>
      </dgm:spPr>
      <dgm:t>
        <a:bodyPr/>
        <a:lstStyle/>
        <a:p>
          <a:r>
            <a:rPr lang="en-US" sz="2800" b="1" dirty="0" smtClean="0"/>
            <a:t>Labels</a:t>
          </a:r>
          <a:endParaRPr lang="en-US" sz="2800" b="1" dirty="0"/>
        </a:p>
      </dgm:t>
    </dgm:pt>
    <dgm:pt modelId="{4798196E-6F6A-456E-9389-159B7E7EE3C3}" type="parTrans" cxnId="{BA6FB7B8-10CA-4410-9019-ABE56A575B20}">
      <dgm:prSet/>
      <dgm:spPr/>
      <dgm:t>
        <a:bodyPr/>
        <a:lstStyle/>
        <a:p>
          <a:endParaRPr lang="en-US">
            <a:solidFill>
              <a:srgbClr val="000090"/>
            </a:solidFill>
          </a:endParaRPr>
        </a:p>
      </dgm:t>
    </dgm:pt>
    <dgm:pt modelId="{194E9E1F-AA09-403F-8E27-52192FF89B41}" type="sibTrans" cxnId="{BA6FB7B8-10CA-4410-9019-ABE56A575B20}">
      <dgm:prSet/>
      <dgm:spPr>
        <a:solidFill>
          <a:srgbClr val="5F5F5F"/>
        </a:solidFill>
      </dgm:spPr>
      <dgm:t>
        <a:bodyPr/>
        <a:lstStyle/>
        <a:p>
          <a:endParaRPr lang="en-US" b="1">
            <a:solidFill>
              <a:srgbClr val="000090"/>
            </a:solidFill>
          </a:endParaRPr>
        </a:p>
      </dgm:t>
    </dgm:pt>
    <dgm:pt modelId="{4C442B03-4279-405D-92C4-198564E4B1BD}">
      <dgm:prSet phldrT="[Text]" custT="1"/>
      <dgm:spPr>
        <a:solidFill>
          <a:srgbClr val="7FB9FF"/>
        </a:solidFill>
      </dgm:spPr>
      <dgm:t>
        <a:bodyPr/>
        <a:lstStyle/>
        <a:p>
          <a:r>
            <a:rPr lang="en-US" sz="2000" b="1" dirty="0" smtClean="0"/>
            <a:t>Training</a:t>
          </a:r>
          <a:endParaRPr lang="en-US" sz="2000" b="1" dirty="0"/>
        </a:p>
      </dgm:t>
    </dgm:pt>
    <dgm:pt modelId="{6B6B09C6-F956-4CED-A06B-2F373865E7E7}" type="parTrans" cxnId="{A523D5CC-2390-41A2-B720-3D9D4518DF39}">
      <dgm:prSet/>
      <dgm:spPr/>
      <dgm:t>
        <a:bodyPr/>
        <a:lstStyle/>
        <a:p>
          <a:endParaRPr lang="en-US">
            <a:solidFill>
              <a:srgbClr val="000090"/>
            </a:solidFill>
          </a:endParaRPr>
        </a:p>
      </dgm:t>
    </dgm:pt>
    <dgm:pt modelId="{41A577E1-C297-462F-B7FE-B76A8FA42745}" type="sibTrans" cxnId="{A523D5CC-2390-41A2-B720-3D9D4518DF39}">
      <dgm:prSet/>
      <dgm:spPr>
        <a:solidFill>
          <a:srgbClr val="5F5F5F"/>
        </a:solidFill>
      </dgm:spPr>
      <dgm:t>
        <a:bodyPr/>
        <a:lstStyle/>
        <a:p>
          <a:endParaRPr lang="en-US" b="1">
            <a:solidFill>
              <a:srgbClr val="000090"/>
            </a:solidFill>
          </a:endParaRPr>
        </a:p>
      </dgm:t>
    </dgm:pt>
    <dgm:pt modelId="{1768D597-3B42-42E4-B5B6-6D9D83290B97}">
      <dgm:prSet phldrT="[Text]" custT="1"/>
      <dgm:spPr>
        <a:solidFill>
          <a:srgbClr val="7FB9FF"/>
        </a:solidFill>
      </dgm:spPr>
      <dgm:t>
        <a:bodyPr/>
        <a:lstStyle/>
        <a:p>
          <a:r>
            <a:rPr lang="en-US" sz="2000" b="1" dirty="0" smtClean="0"/>
            <a:t> Chemical Inventory</a:t>
          </a:r>
          <a:endParaRPr lang="en-US" sz="2000" b="1" dirty="0"/>
        </a:p>
      </dgm:t>
    </dgm:pt>
    <dgm:pt modelId="{64257A3A-E373-41ED-8647-87F6B56652DF}" type="parTrans" cxnId="{E7405A03-8BBB-4385-BE17-AB983ED54F1A}">
      <dgm:prSet/>
      <dgm:spPr/>
      <dgm:t>
        <a:bodyPr/>
        <a:lstStyle/>
        <a:p>
          <a:endParaRPr lang="en-US">
            <a:solidFill>
              <a:srgbClr val="000090"/>
            </a:solidFill>
          </a:endParaRPr>
        </a:p>
      </dgm:t>
    </dgm:pt>
    <dgm:pt modelId="{C1087487-48BC-47A4-80C8-400A8FA552FF}" type="sibTrans" cxnId="{E7405A03-8BBB-4385-BE17-AB983ED54F1A}">
      <dgm:prSet/>
      <dgm:spPr>
        <a:solidFill>
          <a:srgbClr val="5F5F5F"/>
        </a:solidFill>
      </dgm:spPr>
      <dgm:t>
        <a:bodyPr/>
        <a:lstStyle/>
        <a:p>
          <a:endParaRPr lang="en-US" b="1">
            <a:solidFill>
              <a:srgbClr val="000090"/>
            </a:solidFill>
          </a:endParaRPr>
        </a:p>
      </dgm:t>
    </dgm:pt>
    <dgm:pt modelId="{E9123DEB-4FB3-4827-B0EF-636FA9406F2A}">
      <dgm:prSet phldrT="[Text]" custT="1"/>
      <dgm:spPr>
        <a:solidFill>
          <a:srgbClr val="FF6600"/>
        </a:solidFill>
      </dgm:spPr>
      <dgm:t>
        <a:bodyPr/>
        <a:lstStyle/>
        <a:p>
          <a:r>
            <a:rPr lang="en-US" sz="2000" b="1" dirty="0" smtClean="0"/>
            <a:t>SDSs</a:t>
          </a:r>
          <a:endParaRPr lang="en-US" sz="2000" b="1" dirty="0"/>
        </a:p>
      </dgm:t>
    </dgm:pt>
    <dgm:pt modelId="{B37D7E6B-E2F2-456E-B94E-FCF7E1537179}" type="parTrans" cxnId="{06ACC086-7F41-4A80-89CD-8FCC4439BCA1}">
      <dgm:prSet/>
      <dgm:spPr/>
      <dgm:t>
        <a:bodyPr/>
        <a:lstStyle/>
        <a:p>
          <a:endParaRPr lang="en-US">
            <a:solidFill>
              <a:srgbClr val="000090"/>
            </a:solidFill>
          </a:endParaRPr>
        </a:p>
      </dgm:t>
    </dgm:pt>
    <dgm:pt modelId="{21A99ADF-A0B0-4227-8007-B4B7227661AA}" type="sibTrans" cxnId="{06ACC086-7F41-4A80-89CD-8FCC4439BCA1}">
      <dgm:prSet/>
      <dgm:spPr>
        <a:solidFill>
          <a:srgbClr val="5F5F5F"/>
        </a:solidFill>
      </dgm:spPr>
      <dgm:t>
        <a:bodyPr/>
        <a:lstStyle/>
        <a:p>
          <a:endParaRPr lang="en-US" b="1">
            <a:solidFill>
              <a:srgbClr val="000090"/>
            </a:solidFill>
          </a:endParaRPr>
        </a:p>
      </dgm:t>
    </dgm:pt>
    <dgm:pt modelId="{F14E57CC-F67A-42B3-9D59-9B6D50697104}" type="pres">
      <dgm:prSet presAssocID="{29E23476-DCAD-47EA-9363-5FE49D26AC4C}" presName="Name0" presStyleCnt="0">
        <dgm:presLayoutVars>
          <dgm:chMax val="1"/>
          <dgm:dir/>
          <dgm:animLvl val="ctr"/>
          <dgm:resizeHandles val="exact"/>
        </dgm:presLayoutVars>
      </dgm:prSet>
      <dgm:spPr/>
      <dgm:t>
        <a:bodyPr/>
        <a:lstStyle/>
        <a:p>
          <a:endParaRPr lang="en-US"/>
        </a:p>
      </dgm:t>
    </dgm:pt>
    <dgm:pt modelId="{E601F433-81FB-4D2E-AE7F-D99AADC6C111}" type="pres">
      <dgm:prSet presAssocID="{5C3C1814-0F63-490E-ACE3-9668AB3A8099}" presName="centerShape" presStyleLbl="node0" presStyleIdx="0" presStyleCnt="1" custScaleX="111590"/>
      <dgm:spPr/>
      <dgm:t>
        <a:bodyPr/>
        <a:lstStyle/>
        <a:p>
          <a:endParaRPr lang="en-US"/>
        </a:p>
      </dgm:t>
    </dgm:pt>
    <dgm:pt modelId="{9B68742C-C9B7-40F0-84C4-5E5592BB85E1}" type="pres">
      <dgm:prSet presAssocID="{A7BB67AF-B1A4-4710-A472-8C4C0FB91FD3}" presName="node" presStyleLbl="node1" presStyleIdx="0" presStyleCnt="5" custScaleX="114891">
        <dgm:presLayoutVars>
          <dgm:bulletEnabled val="1"/>
        </dgm:presLayoutVars>
      </dgm:prSet>
      <dgm:spPr/>
      <dgm:t>
        <a:bodyPr/>
        <a:lstStyle/>
        <a:p>
          <a:endParaRPr lang="en-US"/>
        </a:p>
      </dgm:t>
    </dgm:pt>
    <dgm:pt modelId="{ACFAC769-40EC-41F2-9EE3-B17C941C7217}" type="pres">
      <dgm:prSet presAssocID="{A7BB67AF-B1A4-4710-A472-8C4C0FB91FD3}" presName="dummy" presStyleCnt="0"/>
      <dgm:spPr/>
      <dgm:t>
        <a:bodyPr/>
        <a:lstStyle/>
        <a:p>
          <a:endParaRPr lang="en-US"/>
        </a:p>
      </dgm:t>
    </dgm:pt>
    <dgm:pt modelId="{592C4F68-DD96-48F5-BB5D-AC925A87681C}" type="pres">
      <dgm:prSet presAssocID="{EE013128-8E88-4460-AEF6-C4C5443EAAA9}" presName="sibTrans" presStyleLbl="sibTrans2D1" presStyleIdx="0" presStyleCnt="5"/>
      <dgm:spPr/>
      <dgm:t>
        <a:bodyPr/>
        <a:lstStyle/>
        <a:p>
          <a:endParaRPr lang="en-US"/>
        </a:p>
      </dgm:t>
    </dgm:pt>
    <dgm:pt modelId="{0D003AE0-C0C4-449D-AA63-24153DEB82F1}" type="pres">
      <dgm:prSet presAssocID="{1C739BE4-AA6E-47F8-91F1-A4008A7C2434}" presName="node" presStyleLbl="node1" presStyleIdx="1" presStyleCnt="5" custScaleX="114891">
        <dgm:presLayoutVars>
          <dgm:bulletEnabled val="1"/>
        </dgm:presLayoutVars>
      </dgm:prSet>
      <dgm:spPr/>
      <dgm:t>
        <a:bodyPr/>
        <a:lstStyle/>
        <a:p>
          <a:endParaRPr lang="en-US"/>
        </a:p>
      </dgm:t>
    </dgm:pt>
    <dgm:pt modelId="{C10E7233-26D7-4148-B124-877376B6EF5C}" type="pres">
      <dgm:prSet presAssocID="{1C739BE4-AA6E-47F8-91F1-A4008A7C2434}" presName="dummy" presStyleCnt="0"/>
      <dgm:spPr/>
      <dgm:t>
        <a:bodyPr/>
        <a:lstStyle/>
        <a:p>
          <a:endParaRPr lang="en-US"/>
        </a:p>
      </dgm:t>
    </dgm:pt>
    <dgm:pt modelId="{F87B9736-FF90-4292-B5AE-9F4CC076B69D}" type="pres">
      <dgm:prSet presAssocID="{194E9E1F-AA09-403F-8E27-52192FF89B41}" presName="sibTrans" presStyleLbl="sibTrans2D1" presStyleIdx="1" presStyleCnt="5"/>
      <dgm:spPr/>
      <dgm:t>
        <a:bodyPr/>
        <a:lstStyle/>
        <a:p>
          <a:endParaRPr lang="en-US"/>
        </a:p>
      </dgm:t>
    </dgm:pt>
    <dgm:pt modelId="{F3F08B4E-B821-4928-B1EC-A8F08F5D26E4}" type="pres">
      <dgm:prSet presAssocID="{E9123DEB-4FB3-4827-B0EF-636FA9406F2A}" presName="node" presStyleLbl="node1" presStyleIdx="2" presStyleCnt="5" custScaleX="114891">
        <dgm:presLayoutVars>
          <dgm:bulletEnabled val="1"/>
        </dgm:presLayoutVars>
      </dgm:prSet>
      <dgm:spPr/>
      <dgm:t>
        <a:bodyPr/>
        <a:lstStyle/>
        <a:p>
          <a:endParaRPr lang="en-US"/>
        </a:p>
      </dgm:t>
    </dgm:pt>
    <dgm:pt modelId="{5AE8DF5A-7B12-4417-B8C7-BD52D329B87E}" type="pres">
      <dgm:prSet presAssocID="{E9123DEB-4FB3-4827-B0EF-636FA9406F2A}" presName="dummy" presStyleCnt="0"/>
      <dgm:spPr/>
      <dgm:t>
        <a:bodyPr/>
        <a:lstStyle/>
        <a:p>
          <a:endParaRPr lang="en-US"/>
        </a:p>
      </dgm:t>
    </dgm:pt>
    <dgm:pt modelId="{50E4CAEA-AD08-463C-A60A-83467728A94E}" type="pres">
      <dgm:prSet presAssocID="{21A99ADF-A0B0-4227-8007-B4B7227661AA}" presName="sibTrans" presStyleLbl="sibTrans2D1" presStyleIdx="2" presStyleCnt="5"/>
      <dgm:spPr/>
      <dgm:t>
        <a:bodyPr/>
        <a:lstStyle/>
        <a:p>
          <a:endParaRPr lang="en-US"/>
        </a:p>
      </dgm:t>
    </dgm:pt>
    <dgm:pt modelId="{1AF274F1-61FA-4006-8F1D-2E5A4104ABA1}" type="pres">
      <dgm:prSet presAssocID="{4C442B03-4279-405D-92C4-198564E4B1BD}" presName="node" presStyleLbl="node1" presStyleIdx="3" presStyleCnt="5" custScaleX="114891">
        <dgm:presLayoutVars>
          <dgm:bulletEnabled val="1"/>
        </dgm:presLayoutVars>
      </dgm:prSet>
      <dgm:spPr/>
      <dgm:t>
        <a:bodyPr/>
        <a:lstStyle/>
        <a:p>
          <a:endParaRPr lang="en-US"/>
        </a:p>
      </dgm:t>
    </dgm:pt>
    <dgm:pt modelId="{AB5A4A50-18FC-49F6-964A-0B7A0D1109F4}" type="pres">
      <dgm:prSet presAssocID="{4C442B03-4279-405D-92C4-198564E4B1BD}" presName="dummy" presStyleCnt="0"/>
      <dgm:spPr/>
      <dgm:t>
        <a:bodyPr/>
        <a:lstStyle/>
        <a:p>
          <a:endParaRPr lang="en-US"/>
        </a:p>
      </dgm:t>
    </dgm:pt>
    <dgm:pt modelId="{AB64C28A-C9B8-4F29-9C7F-043C2252B25E}" type="pres">
      <dgm:prSet presAssocID="{41A577E1-C297-462F-B7FE-B76A8FA42745}" presName="sibTrans" presStyleLbl="sibTrans2D1" presStyleIdx="3" presStyleCnt="5"/>
      <dgm:spPr/>
      <dgm:t>
        <a:bodyPr/>
        <a:lstStyle/>
        <a:p>
          <a:endParaRPr lang="en-US"/>
        </a:p>
      </dgm:t>
    </dgm:pt>
    <dgm:pt modelId="{08434054-CF95-441C-995A-E11C0034EB47}" type="pres">
      <dgm:prSet presAssocID="{1768D597-3B42-42E4-B5B6-6D9D83290B97}" presName="node" presStyleLbl="node1" presStyleIdx="4" presStyleCnt="5" custScaleX="114891">
        <dgm:presLayoutVars>
          <dgm:bulletEnabled val="1"/>
        </dgm:presLayoutVars>
      </dgm:prSet>
      <dgm:spPr/>
      <dgm:t>
        <a:bodyPr/>
        <a:lstStyle/>
        <a:p>
          <a:endParaRPr lang="en-US"/>
        </a:p>
      </dgm:t>
    </dgm:pt>
    <dgm:pt modelId="{DEFBADA3-AA75-4081-960C-F079A597B516}" type="pres">
      <dgm:prSet presAssocID="{1768D597-3B42-42E4-B5B6-6D9D83290B97}" presName="dummy" presStyleCnt="0"/>
      <dgm:spPr/>
      <dgm:t>
        <a:bodyPr/>
        <a:lstStyle/>
        <a:p>
          <a:endParaRPr lang="en-US"/>
        </a:p>
      </dgm:t>
    </dgm:pt>
    <dgm:pt modelId="{0E77E93D-AA6D-4134-A684-B83E58A05B35}" type="pres">
      <dgm:prSet presAssocID="{C1087487-48BC-47A4-80C8-400A8FA552FF}" presName="sibTrans" presStyleLbl="sibTrans2D1" presStyleIdx="4" presStyleCnt="5"/>
      <dgm:spPr/>
      <dgm:t>
        <a:bodyPr/>
        <a:lstStyle/>
        <a:p>
          <a:endParaRPr lang="en-US"/>
        </a:p>
      </dgm:t>
    </dgm:pt>
  </dgm:ptLst>
  <dgm:cxnLst>
    <dgm:cxn modelId="{D4EE7B2C-C85F-C640-B9D1-CCACA97C9232}" type="presOf" srcId="{5C3C1814-0F63-490E-ACE3-9668AB3A8099}" destId="{E601F433-81FB-4D2E-AE7F-D99AADC6C111}" srcOrd="0" destOrd="0" presId="urn:microsoft.com/office/officeart/2005/8/layout/radial6"/>
    <dgm:cxn modelId="{3F833B0D-AE7B-9F41-9040-44D121DF2950}" type="presOf" srcId="{41A577E1-C297-462F-B7FE-B76A8FA42745}" destId="{AB64C28A-C9B8-4F29-9C7F-043C2252B25E}" srcOrd="0" destOrd="0" presId="urn:microsoft.com/office/officeart/2005/8/layout/radial6"/>
    <dgm:cxn modelId="{ED82B91D-B776-47FA-8408-7453FAFF08B7}" srcId="{5C3C1814-0F63-490E-ACE3-9668AB3A8099}" destId="{A7BB67AF-B1A4-4710-A472-8C4C0FB91FD3}" srcOrd="0" destOrd="0" parTransId="{5645B44B-5151-45DA-98C8-82DE56826C9F}" sibTransId="{EE013128-8E88-4460-AEF6-C4C5443EAAA9}"/>
    <dgm:cxn modelId="{06ACC086-7F41-4A80-89CD-8FCC4439BCA1}" srcId="{5C3C1814-0F63-490E-ACE3-9668AB3A8099}" destId="{E9123DEB-4FB3-4827-B0EF-636FA9406F2A}" srcOrd="2" destOrd="0" parTransId="{B37D7E6B-E2F2-456E-B94E-FCF7E1537179}" sibTransId="{21A99ADF-A0B0-4227-8007-B4B7227661AA}"/>
    <dgm:cxn modelId="{B74C1252-80F8-4B50-B30F-3DA59C7E2950}" srcId="{29E23476-DCAD-47EA-9363-5FE49D26AC4C}" destId="{5C3C1814-0F63-490E-ACE3-9668AB3A8099}" srcOrd="0" destOrd="0" parTransId="{ABAA28F8-BD65-44E9-87C6-BAA594CD3069}" sibTransId="{2AADAEEB-6785-421C-A303-D15D4D54754C}"/>
    <dgm:cxn modelId="{F52127C4-274E-6A4D-9A53-45A871CA290A}" type="presOf" srcId="{194E9E1F-AA09-403F-8E27-52192FF89B41}" destId="{F87B9736-FF90-4292-B5AE-9F4CC076B69D}" srcOrd="0" destOrd="0" presId="urn:microsoft.com/office/officeart/2005/8/layout/radial6"/>
    <dgm:cxn modelId="{69BC4ACB-7BE1-EE4F-8A6C-649B1AE94469}" type="presOf" srcId="{21A99ADF-A0B0-4227-8007-B4B7227661AA}" destId="{50E4CAEA-AD08-463C-A60A-83467728A94E}" srcOrd="0" destOrd="0" presId="urn:microsoft.com/office/officeart/2005/8/layout/radial6"/>
    <dgm:cxn modelId="{B85E233B-89C1-964A-85EF-0808BDF20ADA}" type="presOf" srcId="{1C739BE4-AA6E-47F8-91F1-A4008A7C2434}" destId="{0D003AE0-C0C4-449D-AA63-24153DEB82F1}" srcOrd="0" destOrd="0" presId="urn:microsoft.com/office/officeart/2005/8/layout/radial6"/>
    <dgm:cxn modelId="{C31CD6A9-3036-C545-B985-E392E68BC685}" type="presOf" srcId="{4C442B03-4279-405D-92C4-198564E4B1BD}" destId="{1AF274F1-61FA-4006-8F1D-2E5A4104ABA1}" srcOrd="0" destOrd="0" presId="urn:microsoft.com/office/officeart/2005/8/layout/radial6"/>
    <dgm:cxn modelId="{DDC05293-0089-9C44-92CC-D3BCC392DC9B}" type="presOf" srcId="{EE013128-8E88-4460-AEF6-C4C5443EAAA9}" destId="{592C4F68-DD96-48F5-BB5D-AC925A87681C}" srcOrd="0" destOrd="0" presId="urn:microsoft.com/office/officeart/2005/8/layout/radial6"/>
    <dgm:cxn modelId="{A523D5CC-2390-41A2-B720-3D9D4518DF39}" srcId="{5C3C1814-0F63-490E-ACE3-9668AB3A8099}" destId="{4C442B03-4279-405D-92C4-198564E4B1BD}" srcOrd="3" destOrd="0" parTransId="{6B6B09C6-F956-4CED-A06B-2F373865E7E7}" sibTransId="{41A577E1-C297-462F-B7FE-B76A8FA42745}"/>
    <dgm:cxn modelId="{043CA25C-EAC6-BE46-9E89-321D14D8B7C4}" type="presOf" srcId="{A7BB67AF-B1A4-4710-A472-8C4C0FB91FD3}" destId="{9B68742C-C9B7-40F0-84C4-5E5592BB85E1}" srcOrd="0" destOrd="0" presId="urn:microsoft.com/office/officeart/2005/8/layout/radial6"/>
    <dgm:cxn modelId="{BA6FB7B8-10CA-4410-9019-ABE56A575B20}" srcId="{5C3C1814-0F63-490E-ACE3-9668AB3A8099}" destId="{1C739BE4-AA6E-47F8-91F1-A4008A7C2434}" srcOrd="1" destOrd="0" parTransId="{4798196E-6F6A-456E-9389-159B7E7EE3C3}" sibTransId="{194E9E1F-AA09-403F-8E27-52192FF89B41}"/>
    <dgm:cxn modelId="{C5C1D0FE-2055-314E-9674-4EABCBC515E5}" type="presOf" srcId="{C1087487-48BC-47A4-80C8-400A8FA552FF}" destId="{0E77E93D-AA6D-4134-A684-B83E58A05B35}" srcOrd="0" destOrd="0" presId="urn:microsoft.com/office/officeart/2005/8/layout/radial6"/>
    <dgm:cxn modelId="{124FDDA8-829D-1446-A23D-AAC3C5F9C209}" type="presOf" srcId="{29E23476-DCAD-47EA-9363-5FE49D26AC4C}" destId="{F14E57CC-F67A-42B3-9D59-9B6D50697104}" srcOrd="0" destOrd="0" presId="urn:microsoft.com/office/officeart/2005/8/layout/radial6"/>
    <dgm:cxn modelId="{271DB41A-7E52-6048-A7E9-99A90B0878B3}" type="presOf" srcId="{E9123DEB-4FB3-4827-B0EF-636FA9406F2A}" destId="{F3F08B4E-B821-4928-B1EC-A8F08F5D26E4}" srcOrd="0" destOrd="0" presId="urn:microsoft.com/office/officeart/2005/8/layout/radial6"/>
    <dgm:cxn modelId="{A87A9B27-F068-AB4E-948B-AC63ACAC7AC5}" type="presOf" srcId="{1768D597-3B42-42E4-B5B6-6D9D83290B97}" destId="{08434054-CF95-441C-995A-E11C0034EB47}" srcOrd="0" destOrd="0" presId="urn:microsoft.com/office/officeart/2005/8/layout/radial6"/>
    <dgm:cxn modelId="{E7405A03-8BBB-4385-BE17-AB983ED54F1A}" srcId="{5C3C1814-0F63-490E-ACE3-9668AB3A8099}" destId="{1768D597-3B42-42E4-B5B6-6D9D83290B97}" srcOrd="4" destOrd="0" parTransId="{64257A3A-E373-41ED-8647-87F6B56652DF}" sibTransId="{C1087487-48BC-47A4-80C8-400A8FA552FF}"/>
    <dgm:cxn modelId="{1F4D3FBE-5D80-0544-A701-2702FC42FC92}" type="presParOf" srcId="{F14E57CC-F67A-42B3-9D59-9B6D50697104}" destId="{E601F433-81FB-4D2E-AE7F-D99AADC6C111}" srcOrd="0" destOrd="0" presId="urn:microsoft.com/office/officeart/2005/8/layout/radial6"/>
    <dgm:cxn modelId="{6CC9F023-2D86-2646-827C-64A01C7B0468}" type="presParOf" srcId="{F14E57CC-F67A-42B3-9D59-9B6D50697104}" destId="{9B68742C-C9B7-40F0-84C4-5E5592BB85E1}" srcOrd="1" destOrd="0" presId="urn:microsoft.com/office/officeart/2005/8/layout/radial6"/>
    <dgm:cxn modelId="{640BAF99-72B8-6546-9F6A-3482F2349F60}" type="presParOf" srcId="{F14E57CC-F67A-42B3-9D59-9B6D50697104}" destId="{ACFAC769-40EC-41F2-9EE3-B17C941C7217}" srcOrd="2" destOrd="0" presId="urn:microsoft.com/office/officeart/2005/8/layout/radial6"/>
    <dgm:cxn modelId="{CF20053F-1F4D-3640-AECA-7340F0785FF8}" type="presParOf" srcId="{F14E57CC-F67A-42B3-9D59-9B6D50697104}" destId="{592C4F68-DD96-48F5-BB5D-AC925A87681C}" srcOrd="3" destOrd="0" presId="urn:microsoft.com/office/officeart/2005/8/layout/radial6"/>
    <dgm:cxn modelId="{535F9067-AE40-DB41-8671-D2DC8A948E67}" type="presParOf" srcId="{F14E57CC-F67A-42B3-9D59-9B6D50697104}" destId="{0D003AE0-C0C4-449D-AA63-24153DEB82F1}" srcOrd="4" destOrd="0" presId="urn:microsoft.com/office/officeart/2005/8/layout/radial6"/>
    <dgm:cxn modelId="{0D68B60F-2075-5D4A-85EF-1E6444B9A062}" type="presParOf" srcId="{F14E57CC-F67A-42B3-9D59-9B6D50697104}" destId="{C10E7233-26D7-4148-B124-877376B6EF5C}" srcOrd="5" destOrd="0" presId="urn:microsoft.com/office/officeart/2005/8/layout/radial6"/>
    <dgm:cxn modelId="{C190BF67-D1A4-A844-A5B2-F8E5C72FB0E1}" type="presParOf" srcId="{F14E57CC-F67A-42B3-9D59-9B6D50697104}" destId="{F87B9736-FF90-4292-B5AE-9F4CC076B69D}" srcOrd="6" destOrd="0" presId="urn:microsoft.com/office/officeart/2005/8/layout/radial6"/>
    <dgm:cxn modelId="{F1A82BB4-4A71-524C-957D-463788122989}" type="presParOf" srcId="{F14E57CC-F67A-42B3-9D59-9B6D50697104}" destId="{F3F08B4E-B821-4928-B1EC-A8F08F5D26E4}" srcOrd="7" destOrd="0" presId="urn:microsoft.com/office/officeart/2005/8/layout/radial6"/>
    <dgm:cxn modelId="{0D851C70-17CC-684A-8B13-04E6655B2339}" type="presParOf" srcId="{F14E57CC-F67A-42B3-9D59-9B6D50697104}" destId="{5AE8DF5A-7B12-4417-B8C7-BD52D329B87E}" srcOrd="8" destOrd="0" presId="urn:microsoft.com/office/officeart/2005/8/layout/radial6"/>
    <dgm:cxn modelId="{072F2923-C174-D74E-B697-4410EDB61D5B}" type="presParOf" srcId="{F14E57CC-F67A-42B3-9D59-9B6D50697104}" destId="{50E4CAEA-AD08-463C-A60A-83467728A94E}" srcOrd="9" destOrd="0" presId="urn:microsoft.com/office/officeart/2005/8/layout/radial6"/>
    <dgm:cxn modelId="{76A521E3-1033-BF46-BB89-DFE398852776}" type="presParOf" srcId="{F14E57CC-F67A-42B3-9D59-9B6D50697104}" destId="{1AF274F1-61FA-4006-8F1D-2E5A4104ABA1}" srcOrd="10" destOrd="0" presId="urn:microsoft.com/office/officeart/2005/8/layout/radial6"/>
    <dgm:cxn modelId="{8DA4C7EB-1995-CE46-92E9-C586F22F5308}" type="presParOf" srcId="{F14E57CC-F67A-42B3-9D59-9B6D50697104}" destId="{AB5A4A50-18FC-49F6-964A-0B7A0D1109F4}" srcOrd="11" destOrd="0" presId="urn:microsoft.com/office/officeart/2005/8/layout/radial6"/>
    <dgm:cxn modelId="{EA77D5C8-4464-3740-B2BB-C73AE894731B}" type="presParOf" srcId="{F14E57CC-F67A-42B3-9D59-9B6D50697104}" destId="{AB64C28A-C9B8-4F29-9C7F-043C2252B25E}" srcOrd="12" destOrd="0" presId="urn:microsoft.com/office/officeart/2005/8/layout/radial6"/>
    <dgm:cxn modelId="{28C9C805-8445-7F48-9156-C80C8942E455}" type="presParOf" srcId="{F14E57CC-F67A-42B3-9D59-9B6D50697104}" destId="{08434054-CF95-441C-995A-E11C0034EB47}" srcOrd="13" destOrd="0" presId="urn:microsoft.com/office/officeart/2005/8/layout/radial6"/>
    <dgm:cxn modelId="{689949A6-9A64-4C49-8062-AED6133E7803}" type="presParOf" srcId="{F14E57CC-F67A-42B3-9D59-9B6D50697104}" destId="{DEFBADA3-AA75-4081-960C-F079A597B516}" srcOrd="14" destOrd="0" presId="urn:microsoft.com/office/officeart/2005/8/layout/radial6"/>
    <dgm:cxn modelId="{308CBC4D-2D7A-0244-B998-BD150C512687}" type="presParOf" srcId="{F14E57CC-F67A-42B3-9D59-9B6D50697104}" destId="{0E77E93D-AA6D-4134-A684-B83E58A05B35}"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29E23476-DCAD-47EA-9363-5FE49D26AC4C}"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lang="en-US"/>
        </a:p>
      </dgm:t>
    </dgm:pt>
    <dgm:pt modelId="{5C3C1814-0F63-490E-ACE3-9668AB3A8099}">
      <dgm:prSet phldrT="[Text]"/>
      <dgm:spPr>
        <a:solidFill>
          <a:srgbClr val="7FB9FF"/>
        </a:solidFill>
      </dgm:spPr>
      <dgm:t>
        <a:bodyPr/>
        <a:lstStyle/>
        <a:p>
          <a:r>
            <a:rPr lang="en-US" b="1" dirty="0" err="1" smtClean="0"/>
            <a:t>HazCom</a:t>
          </a:r>
          <a:endParaRPr lang="en-US" b="1" dirty="0"/>
        </a:p>
      </dgm:t>
    </dgm:pt>
    <dgm:pt modelId="{ABAA28F8-BD65-44E9-87C6-BAA594CD3069}" type="parTrans" cxnId="{B74C1252-80F8-4B50-B30F-3DA59C7E2950}">
      <dgm:prSet/>
      <dgm:spPr/>
      <dgm:t>
        <a:bodyPr/>
        <a:lstStyle/>
        <a:p>
          <a:endParaRPr lang="en-US">
            <a:solidFill>
              <a:srgbClr val="000090"/>
            </a:solidFill>
          </a:endParaRPr>
        </a:p>
      </dgm:t>
    </dgm:pt>
    <dgm:pt modelId="{2AADAEEB-6785-421C-A303-D15D4D54754C}" type="sibTrans" cxnId="{B74C1252-80F8-4B50-B30F-3DA59C7E2950}">
      <dgm:prSet/>
      <dgm:spPr/>
      <dgm:t>
        <a:bodyPr/>
        <a:lstStyle/>
        <a:p>
          <a:endParaRPr lang="en-US">
            <a:solidFill>
              <a:srgbClr val="000090"/>
            </a:solidFill>
          </a:endParaRPr>
        </a:p>
      </dgm:t>
    </dgm:pt>
    <dgm:pt modelId="{A7BB67AF-B1A4-4710-A472-8C4C0FB91FD3}">
      <dgm:prSet phldrT="[Text]" custT="1"/>
      <dgm:spPr>
        <a:solidFill>
          <a:srgbClr val="7FB9FF"/>
        </a:solidFill>
      </dgm:spPr>
      <dgm:t>
        <a:bodyPr/>
        <a:lstStyle/>
        <a:p>
          <a:r>
            <a:rPr lang="en-US" sz="2000" b="1" dirty="0" smtClean="0"/>
            <a:t>Written Program</a:t>
          </a:r>
        </a:p>
      </dgm:t>
    </dgm:pt>
    <dgm:pt modelId="{5645B44B-5151-45DA-98C8-82DE56826C9F}" type="parTrans" cxnId="{ED82B91D-B776-47FA-8408-7453FAFF08B7}">
      <dgm:prSet/>
      <dgm:spPr/>
      <dgm:t>
        <a:bodyPr/>
        <a:lstStyle/>
        <a:p>
          <a:endParaRPr lang="en-US">
            <a:solidFill>
              <a:srgbClr val="000090"/>
            </a:solidFill>
          </a:endParaRPr>
        </a:p>
      </dgm:t>
    </dgm:pt>
    <dgm:pt modelId="{EE013128-8E88-4460-AEF6-C4C5443EAAA9}" type="sibTrans" cxnId="{ED82B91D-B776-47FA-8408-7453FAFF08B7}">
      <dgm:prSet/>
      <dgm:spPr>
        <a:solidFill>
          <a:schemeClr val="accent5"/>
        </a:solidFill>
      </dgm:spPr>
      <dgm:t>
        <a:bodyPr/>
        <a:lstStyle/>
        <a:p>
          <a:endParaRPr lang="en-US" b="1">
            <a:solidFill>
              <a:srgbClr val="000090"/>
            </a:solidFill>
          </a:endParaRPr>
        </a:p>
      </dgm:t>
    </dgm:pt>
    <dgm:pt modelId="{1C739BE4-AA6E-47F8-91F1-A4008A7C2434}">
      <dgm:prSet phldrT="[Text]" custT="1"/>
      <dgm:spPr>
        <a:solidFill>
          <a:srgbClr val="7FB9FF"/>
        </a:solidFill>
        <a:ln>
          <a:noFill/>
        </a:ln>
      </dgm:spPr>
      <dgm:t>
        <a:bodyPr/>
        <a:lstStyle/>
        <a:p>
          <a:r>
            <a:rPr lang="en-US" sz="2400" b="1" dirty="0" smtClean="0"/>
            <a:t>Labels</a:t>
          </a:r>
          <a:endParaRPr lang="en-US" sz="2400" b="1" dirty="0"/>
        </a:p>
      </dgm:t>
    </dgm:pt>
    <dgm:pt modelId="{4798196E-6F6A-456E-9389-159B7E7EE3C3}" type="parTrans" cxnId="{BA6FB7B8-10CA-4410-9019-ABE56A575B20}">
      <dgm:prSet/>
      <dgm:spPr/>
      <dgm:t>
        <a:bodyPr/>
        <a:lstStyle/>
        <a:p>
          <a:endParaRPr lang="en-US">
            <a:solidFill>
              <a:srgbClr val="000090"/>
            </a:solidFill>
          </a:endParaRPr>
        </a:p>
      </dgm:t>
    </dgm:pt>
    <dgm:pt modelId="{194E9E1F-AA09-403F-8E27-52192FF89B41}" type="sibTrans" cxnId="{BA6FB7B8-10CA-4410-9019-ABE56A575B20}">
      <dgm:prSet/>
      <dgm:spPr>
        <a:solidFill>
          <a:srgbClr val="5F5F5F"/>
        </a:solidFill>
      </dgm:spPr>
      <dgm:t>
        <a:bodyPr/>
        <a:lstStyle/>
        <a:p>
          <a:endParaRPr lang="en-US" b="1">
            <a:solidFill>
              <a:srgbClr val="000090"/>
            </a:solidFill>
          </a:endParaRPr>
        </a:p>
      </dgm:t>
    </dgm:pt>
    <dgm:pt modelId="{4C442B03-4279-405D-92C4-198564E4B1BD}">
      <dgm:prSet phldrT="[Text]" custT="1"/>
      <dgm:spPr>
        <a:solidFill>
          <a:srgbClr val="FF6600"/>
        </a:solidFill>
      </dgm:spPr>
      <dgm:t>
        <a:bodyPr/>
        <a:lstStyle/>
        <a:p>
          <a:r>
            <a:rPr lang="en-US" sz="2400" b="1" dirty="0" smtClean="0"/>
            <a:t>Training</a:t>
          </a:r>
          <a:endParaRPr lang="en-US" sz="2400" b="1" dirty="0"/>
        </a:p>
      </dgm:t>
    </dgm:pt>
    <dgm:pt modelId="{6B6B09C6-F956-4CED-A06B-2F373865E7E7}" type="parTrans" cxnId="{A523D5CC-2390-41A2-B720-3D9D4518DF39}">
      <dgm:prSet/>
      <dgm:spPr/>
      <dgm:t>
        <a:bodyPr/>
        <a:lstStyle/>
        <a:p>
          <a:endParaRPr lang="en-US">
            <a:solidFill>
              <a:srgbClr val="000090"/>
            </a:solidFill>
          </a:endParaRPr>
        </a:p>
      </dgm:t>
    </dgm:pt>
    <dgm:pt modelId="{41A577E1-C297-462F-B7FE-B76A8FA42745}" type="sibTrans" cxnId="{A523D5CC-2390-41A2-B720-3D9D4518DF39}">
      <dgm:prSet/>
      <dgm:spPr>
        <a:solidFill>
          <a:srgbClr val="5F5F5F"/>
        </a:solidFill>
      </dgm:spPr>
      <dgm:t>
        <a:bodyPr/>
        <a:lstStyle/>
        <a:p>
          <a:endParaRPr lang="en-US" b="1">
            <a:solidFill>
              <a:srgbClr val="000090"/>
            </a:solidFill>
          </a:endParaRPr>
        </a:p>
      </dgm:t>
    </dgm:pt>
    <dgm:pt modelId="{1768D597-3B42-42E4-B5B6-6D9D83290B97}">
      <dgm:prSet phldrT="[Text]" custT="1"/>
      <dgm:spPr>
        <a:solidFill>
          <a:srgbClr val="7FB9FF"/>
        </a:solidFill>
      </dgm:spPr>
      <dgm:t>
        <a:bodyPr/>
        <a:lstStyle/>
        <a:p>
          <a:r>
            <a:rPr lang="en-US" sz="2000" b="1" dirty="0" smtClean="0"/>
            <a:t> Chemical Inventory</a:t>
          </a:r>
          <a:endParaRPr lang="en-US" sz="2000" b="1" dirty="0"/>
        </a:p>
      </dgm:t>
    </dgm:pt>
    <dgm:pt modelId="{64257A3A-E373-41ED-8647-87F6B56652DF}" type="parTrans" cxnId="{E7405A03-8BBB-4385-BE17-AB983ED54F1A}">
      <dgm:prSet/>
      <dgm:spPr/>
      <dgm:t>
        <a:bodyPr/>
        <a:lstStyle/>
        <a:p>
          <a:endParaRPr lang="en-US">
            <a:solidFill>
              <a:srgbClr val="000090"/>
            </a:solidFill>
          </a:endParaRPr>
        </a:p>
      </dgm:t>
    </dgm:pt>
    <dgm:pt modelId="{C1087487-48BC-47A4-80C8-400A8FA552FF}" type="sibTrans" cxnId="{E7405A03-8BBB-4385-BE17-AB983ED54F1A}">
      <dgm:prSet/>
      <dgm:spPr>
        <a:solidFill>
          <a:srgbClr val="5F5F5F"/>
        </a:solidFill>
      </dgm:spPr>
      <dgm:t>
        <a:bodyPr/>
        <a:lstStyle/>
        <a:p>
          <a:endParaRPr lang="en-US" b="1">
            <a:solidFill>
              <a:srgbClr val="000090"/>
            </a:solidFill>
          </a:endParaRPr>
        </a:p>
      </dgm:t>
    </dgm:pt>
    <dgm:pt modelId="{E9123DEB-4FB3-4827-B0EF-636FA9406F2A}">
      <dgm:prSet phldrT="[Text]" custT="1"/>
      <dgm:spPr>
        <a:solidFill>
          <a:srgbClr val="7FB9FF"/>
        </a:solidFill>
      </dgm:spPr>
      <dgm:t>
        <a:bodyPr/>
        <a:lstStyle/>
        <a:p>
          <a:r>
            <a:rPr lang="en-US" sz="2000" b="1" dirty="0" smtClean="0"/>
            <a:t>SDSs</a:t>
          </a:r>
          <a:endParaRPr lang="en-US" sz="2000" b="1" dirty="0"/>
        </a:p>
      </dgm:t>
    </dgm:pt>
    <dgm:pt modelId="{B37D7E6B-E2F2-456E-B94E-FCF7E1537179}" type="parTrans" cxnId="{06ACC086-7F41-4A80-89CD-8FCC4439BCA1}">
      <dgm:prSet/>
      <dgm:spPr/>
      <dgm:t>
        <a:bodyPr/>
        <a:lstStyle/>
        <a:p>
          <a:endParaRPr lang="en-US">
            <a:solidFill>
              <a:srgbClr val="000090"/>
            </a:solidFill>
          </a:endParaRPr>
        </a:p>
      </dgm:t>
    </dgm:pt>
    <dgm:pt modelId="{21A99ADF-A0B0-4227-8007-B4B7227661AA}" type="sibTrans" cxnId="{06ACC086-7F41-4A80-89CD-8FCC4439BCA1}">
      <dgm:prSet/>
      <dgm:spPr>
        <a:solidFill>
          <a:srgbClr val="5F5F5F"/>
        </a:solidFill>
      </dgm:spPr>
      <dgm:t>
        <a:bodyPr/>
        <a:lstStyle/>
        <a:p>
          <a:endParaRPr lang="en-US" b="1">
            <a:solidFill>
              <a:srgbClr val="000090"/>
            </a:solidFill>
          </a:endParaRPr>
        </a:p>
      </dgm:t>
    </dgm:pt>
    <dgm:pt modelId="{F14E57CC-F67A-42B3-9D59-9B6D50697104}" type="pres">
      <dgm:prSet presAssocID="{29E23476-DCAD-47EA-9363-5FE49D26AC4C}" presName="Name0" presStyleCnt="0">
        <dgm:presLayoutVars>
          <dgm:chMax val="1"/>
          <dgm:dir/>
          <dgm:animLvl val="ctr"/>
          <dgm:resizeHandles val="exact"/>
        </dgm:presLayoutVars>
      </dgm:prSet>
      <dgm:spPr/>
      <dgm:t>
        <a:bodyPr/>
        <a:lstStyle/>
        <a:p>
          <a:endParaRPr lang="en-US"/>
        </a:p>
      </dgm:t>
    </dgm:pt>
    <dgm:pt modelId="{E601F433-81FB-4D2E-AE7F-D99AADC6C111}" type="pres">
      <dgm:prSet presAssocID="{5C3C1814-0F63-490E-ACE3-9668AB3A8099}" presName="centerShape" presStyleLbl="node0" presStyleIdx="0" presStyleCnt="1" custScaleX="111590"/>
      <dgm:spPr/>
      <dgm:t>
        <a:bodyPr/>
        <a:lstStyle/>
        <a:p>
          <a:endParaRPr lang="en-US"/>
        </a:p>
      </dgm:t>
    </dgm:pt>
    <dgm:pt modelId="{9B68742C-C9B7-40F0-84C4-5E5592BB85E1}" type="pres">
      <dgm:prSet presAssocID="{A7BB67AF-B1A4-4710-A472-8C4C0FB91FD3}" presName="node" presStyleLbl="node1" presStyleIdx="0" presStyleCnt="5" custScaleX="114891">
        <dgm:presLayoutVars>
          <dgm:bulletEnabled val="1"/>
        </dgm:presLayoutVars>
      </dgm:prSet>
      <dgm:spPr/>
      <dgm:t>
        <a:bodyPr/>
        <a:lstStyle/>
        <a:p>
          <a:endParaRPr lang="en-US"/>
        </a:p>
      </dgm:t>
    </dgm:pt>
    <dgm:pt modelId="{ACFAC769-40EC-41F2-9EE3-B17C941C7217}" type="pres">
      <dgm:prSet presAssocID="{A7BB67AF-B1A4-4710-A472-8C4C0FB91FD3}" presName="dummy" presStyleCnt="0"/>
      <dgm:spPr/>
      <dgm:t>
        <a:bodyPr/>
        <a:lstStyle/>
        <a:p>
          <a:endParaRPr lang="en-US"/>
        </a:p>
      </dgm:t>
    </dgm:pt>
    <dgm:pt modelId="{592C4F68-DD96-48F5-BB5D-AC925A87681C}" type="pres">
      <dgm:prSet presAssocID="{EE013128-8E88-4460-AEF6-C4C5443EAAA9}" presName="sibTrans" presStyleLbl="sibTrans2D1" presStyleIdx="0" presStyleCnt="5"/>
      <dgm:spPr/>
      <dgm:t>
        <a:bodyPr/>
        <a:lstStyle/>
        <a:p>
          <a:endParaRPr lang="en-US"/>
        </a:p>
      </dgm:t>
    </dgm:pt>
    <dgm:pt modelId="{0D003AE0-C0C4-449D-AA63-24153DEB82F1}" type="pres">
      <dgm:prSet presAssocID="{1C739BE4-AA6E-47F8-91F1-A4008A7C2434}" presName="node" presStyleLbl="node1" presStyleIdx="1" presStyleCnt="5" custScaleX="114891">
        <dgm:presLayoutVars>
          <dgm:bulletEnabled val="1"/>
        </dgm:presLayoutVars>
      </dgm:prSet>
      <dgm:spPr/>
      <dgm:t>
        <a:bodyPr/>
        <a:lstStyle/>
        <a:p>
          <a:endParaRPr lang="en-US"/>
        </a:p>
      </dgm:t>
    </dgm:pt>
    <dgm:pt modelId="{C10E7233-26D7-4148-B124-877376B6EF5C}" type="pres">
      <dgm:prSet presAssocID="{1C739BE4-AA6E-47F8-91F1-A4008A7C2434}" presName="dummy" presStyleCnt="0"/>
      <dgm:spPr/>
      <dgm:t>
        <a:bodyPr/>
        <a:lstStyle/>
        <a:p>
          <a:endParaRPr lang="en-US"/>
        </a:p>
      </dgm:t>
    </dgm:pt>
    <dgm:pt modelId="{F87B9736-FF90-4292-B5AE-9F4CC076B69D}" type="pres">
      <dgm:prSet presAssocID="{194E9E1F-AA09-403F-8E27-52192FF89B41}" presName="sibTrans" presStyleLbl="sibTrans2D1" presStyleIdx="1" presStyleCnt="5"/>
      <dgm:spPr/>
      <dgm:t>
        <a:bodyPr/>
        <a:lstStyle/>
        <a:p>
          <a:endParaRPr lang="en-US"/>
        </a:p>
      </dgm:t>
    </dgm:pt>
    <dgm:pt modelId="{F3F08B4E-B821-4928-B1EC-A8F08F5D26E4}" type="pres">
      <dgm:prSet presAssocID="{E9123DEB-4FB3-4827-B0EF-636FA9406F2A}" presName="node" presStyleLbl="node1" presStyleIdx="2" presStyleCnt="5" custScaleX="114891">
        <dgm:presLayoutVars>
          <dgm:bulletEnabled val="1"/>
        </dgm:presLayoutVars>
      </dgm:prSet>
      <dgm:spPr/>
      <dgm:t>
        <a:bodyPr/>
        <a:lstStyle/>
        <a:p>
          <a:endParaRPr lang="en-US"/>
        </a:p>
      </dgm:t>
    </dgm:pt>
    <dgm:pt modelId="{5AE8DF5A-7B12-4417-B8C7-BD52D329B87E}" type="pres">
      <dgm:prSet presAssocID="{E9123DEB-4FB3-4827-B0EF-636FA9406F2A}" presName="dummy" presStyleCnt="0"/>
      <dgm:spPr/>
      <dgm:t>
        <a:bodyPr/>
        <a:lstStyle/>
        <a:p>
          <a:endParaRPr lang="en-US"/>
        </a:p>
      </dgm:t>
    </dgm:pt>
    <dgm:pt modelId="{50E4CAEA-AD08-463C-A60A-83467728A94E}" type="pres">
      <dgm:prSet presAssocID="{21A99ADF-A0B0-4227-8007-B4B7227661AA}" presName="sibTrans" presStyleLbl="sibTrans2D1" presStyleIdx="2" presStyleCnt="5"/>
      <dgm:spPr/>
      <dgm:t>
        <a:bodyPr/>
        <a:lstStyle/>
        <a:p>
          <a:endParaRPr lang="en-US"/>
        </a:p>
      </dgm:t>
    </dgm:pt>
    <dgm:pt modelId="{1AF274F1-61FA-4006-8F1D-2E5A4104ABA1}" type="pres">
      <dgm:prSet presAssocID="{4C442B03-4279-405D-92C4-198564E4B1BD}" presName="node" presStyleLbl="node1" presStyleIdx="3" presStyleCnt="5" custScaleX="128815" custScaleY="115834">
        <dgm:presLayoutVars>
          <dgm:bulletEnabled val="1"/>
        </dgm:presLayoutVars>
      </dgm:prSet>
      <dgm:spPr/>
      <dgm:t>
        <a:bodyPr/>
        <a:lstStyle/>
        <a:p>
          <a:endParaRPr lang="en-US"/>
        </a:p>
      </dgm:t>
    </dgm:pt>
    <dgm:pt modelId="{AB5A4A50-18FC-49F6-964A-0B7A0D1109F4}" type="pres">
      <dgm:prSet presAssocID="{4C442B03-4279-405D-92C4-198564E4B1BD}" presName="dummy" presStyleCnt="0"/>
      <dgm:spPr/>
      <dgm:t>
        <a:bodyPr/>
        <a:lstStyle/>
        <a:p>
          <a:endParaRPr lang="en-US"/>
        </a:p>
      </dgm:t>
    </dgm:pt>
    <dgm:pt modelId="{AB64C28A-C9B8-4F29-9C7F-043C2252B25E}" type="pres">
      <dgm:prSet presAssocID="{41A577E1-C297-462F-B7FE-B76A8FA42745}" presName="sibTrans" presStyleLbl="sibTrans2D1" presStyleIdx="3" presStyleCnt="5"/>
      <dgm:spPr/>
      <dgm:t>
        <a:bodyPr/>
        <a:lstStyle/>
        <a:p>
          <a:endParaRPr lang="en-US"/>
        </a:p>
      </dgm:t>
    </dgm:pt>
    <dgm:pt modelId="{08434054-CF95-441C-995A-E11C0034EB47}" type="pres">
      <dgm:prSet presAssocID="{1768D597-3B42-42E4-B5B6-6D9D83290B97}" presName="node" presStyleLbl="node1" presStyleIdx="4" presStyleCnt="5" custScaleX="120225" custScaleY="112696">
        <dgm:presLayoutVars>
          <dgm:bulletEnabled val="1"/>
        </dgm:presLayoutVars>
      </dgm:prSet>
      <dgm:spPr/>
      <dgm:t>
        <a:bodyPr/>
        <a:lstStyle/>
        <a:p>
          <a:endParaRPr lang="en-US"/>
        </a:p>
      </dgm:t>
    </dgm:pt>
    <dgm:pt modelId="{DEFBADA3-AA75-4081-960C-F079A597B516}" type="pres">
      <dgm:prSet presAssocID="{1768D597-3B42-42E4-B5B6-6D9D83290B97}" presName="dummy" presStyleCnt="0"/>
      <dgm:spPr/>
      <dgm:t>
        <a:bodyPr/>
        <a:lstStyle/>
        <a:p>
          <a:endParaRPr lang="en-US"/>
        </a:p>
      </dgm:t>
    </dgm:pt>
    <dgm:pt modelId="{0E77E93D-AA6D-4134-A684-B83E58A05B35}" type="pres">
      <dgm:prSet presAssocID="{C1087487-48BC-47A4-80C8-400A8FA552FF}" presName="sibTrans" presStyleLbl="sibTrans2D1" presStyleIdx="4" presStyleCnt="5"/>
      <dgm:spPr/>
      <dgm:t>
        <a:bodyPr/>
        <a:lstStyle/>
        <a:p>
          <a:endParaRPr lang="en-US"/>
        </a:p>
      </dgm:t>
    </dgm:pt>
  </dgm:ptLst>
  <dgm:cxnLst>
    <dgm:cxn modelId="{1F634753-AD86-F64B-B168-1557B3528902}" type="presOf" srcId="{41A577E1-C297-462F-B7FE-B76A8FA42745}" destId="{AB64C28A-C9B8-4F29-9C7F-043C2252B25E}" srcOrd="0" destOrd="0" presId="urn:microsoft.com/office/officeart/2005/8/layout/radial6"/>
    <dgm:cxn modelId="{06ACC086-7F41-4A80-89CD-8FCC4439BCA1}" srcId="{5C3C1814-0F63-490E-ACE3-9668AB3A8099}" destId="{E9123DEB-4FB3-4827-B0EF-636FA9406F2A}" srcOrd="2" destOrd="0" parTransId="{B37D7E6B-E2F2-456E-B94E-FCF7E1537179}" sibTransId="{21A99ADF-A0B0-4227-8007-B4B7227661AA}"/>
    <dgm:cxn modelId="{ED82B91D-B776-47FA-8408-7453FAFF08B7}" srcId="{5C3C1814-0F63-490E-ACE3-9668AB3A8099}" destId="{A7BB67AF-B1A4-4710-A472-8C4C0FB91FD3}" srcOrd="0" destOrd="0" parTransId="{5645B44B-5151-45DA-98C8-82DE56826C9F}" sibTransId="{EE013128-8E88-4460-AEF6-C4C5443EAAA9}"/>
    <dgm:cxn modelId="{B74C1252-80F8-4B50-B30F-3DA59C7E2950}" srcId="{29E23476-DCAD-47EA-9363-5FE49D26AC4C}" destId="{5C3C1814-0F63-490E-ACE3-9668AB3A8099}" srcOrd="0" destOrd="0" parTransId="{ABAA28F8-BD65-44E9-87C6-BAA594CD3069}" sibTransId="{2AADAEEB-6785-421C-A303-D15D4D54754C}"/>
    <dgm:cxn modelId="{8C96EF39-30EA-1140-961E-CE04F22B1641}" type="presOf" srcId="{5C3C1814-0F63-490E-ACE3-9668AB3A8099}" destId="{E601F433-81FB-4D2E-AE7F-D99AADC6C111}" srcOrd="0" destOrd="0" presId="urn:microsoft.com/office/officeart/2005/8/layout/radial6"/>
    <dgm:cxn modelId="{1B447002-07F0-F341-942C-464DE7668A15}" type="presOf" srcId="{A7BB67AF-B1A4-4710-A472-8C4C0FB91FD3}" destId="{9B68742C-C9B7-40F0-84C4-5E5592BB85E1}" srcOrd="0" destOrd="0" presId="urn:microsoft.com/office/officeart/2005/8/layout/radial6"/>
    <dgm:cxn modelId="{B83E6438-757E-624F-A05F-6E30A8901A31}" type="presOf" srcId="{21A99ADF-A0B0-4227-8007-B4B7227661AA}" destId="{50E4CAEA-AD08-463C-A60A-83467728A94E}" srcOrd="0" destOrd="0" presId="urn:microsoft.com/office/officeart/2005/8/layout/radial6"/>
    <dgm:cxn modelId="{EE00C41B-70AC-7A4D-BFEA-6B5948A22FE2}" type="presOf" srcId="{4C442B03-4279-405D-92C4-198564E4B1BD}" destId="{1AF274F1-61FA-4006-8F1D-2E5A4104ABA1}" srcOrd="0" destOrd="0" presId="urn:microsoft.com/office/officeart/2005/8/layout/radial6"/>
    <dgm:cxn modelId="{A523D5CC-2390-41A2-B720-3D9D4518DF39}" srcId="{5C3C1814-0F63-490E-ACE3-9668AB3A8099}" destId="{4C442B03-4279-405D-92C4-198564E4B1BD}" srcOrd="3" destOrd="0" parTransId="{6B6B09C6-F956-4CED-A06B-2F373865E7E7}" sibTransId="{41A577E1-C297-462F-B7FE-B76A8FA42745}"/>
    <dgm:cxn modelId="{39DC6D9C-45C3-6446-B10C-3D8A293858E2}" type="presOf" srcId="{29E23476-DCAD-47EA-9363-5FE49D26AC4C}" destId="{F14E57CC-F67A-42B3-9D59-9B6D50697104}" srcOrd="0" destOrd="0" presId="urn:microsoft.com/office/officeart/2005/8/layout/radial6"/>
    <dgm:cxn modelId="{BA6FB7B8-10CA-4410-9019-ABE56A575B20}" srcId="{5C3C1814-0F63-490E-ACE3-9668AB3A8099}" destId="{1C739BE4-AA6E-47F8-91F1-A4008A7C2434}" srcOrd="1" destOrd="0" parTransId="{4798196E-6F6A-456E-9389-159B7E7EE3C3}" sibTransId="{194E9E1F-AA09-403F-8E27-52192FF89B41}"/>
    <dgm:cxn modelId="{BE1C5204-88C7-0C4B-8A66-5A627BC9CAF5}" type="presOf" srcId="{194E9E1F-AA09-403F-8E27-52192FF89B41}" destId="{F87B9736-FF90-4292-B5AE-9F4CC076B69D}" srcOrd="0" destOrd="0" presId="urn:microsoft.com/office/officeart/2005/8/layout/radial6"/>
    <dgm:cxn modelId="{096271E8-77C3-E84D-968E-071A2FBA212A}" type="presOf" srcId="{1C739BE4-AA6E-47F8-91F1-A4008A7C2434}" destId="{0D003AE0-C0C4-449D-AA63-24153DEB82F1}" srcOrd="0" destOrd="0" presId="urn:microsoft.com/office/officeart/2005/8/layout/radial6"/>
    <dgm:cxn modelId="{B6804F0D-9153-F340-8D87-0A6BD0672365}" type="presOf" srcId="{C1087487-48BC-47A4-80C8-400A8FA552FF}" destId="{0E77E93D-AA6D-4134-A684-B83E58A05B35}" srcOrd="0" destOrd="0" presId="urn:microsoft.com/office/officeart/2005/8/layout/radial6"/>
    <dgm:cxn modelId="{8A15BC08-93DA-5C4B-BDD6-29DA1D6E670E}" type="presOf" srcId="{EE013128-8E88-4460-AEF6-C4C5443EAAA9}" destId="{592C4F68-DD96-48F5-BB5D-AC925A87681C}" srcOrd="0" destOrd="0" presId="urn:microsoft.com/office/officeart/2005/8/layout/radial6"/>
    <dgm:cxn modelId="{E7405A03-8BBB-4385-BE17-AB983ED54F1A}" srcId="{5C3C1814-0F63-490E-ACE3-9668AB3A8099}" destId="{1768D597-3B42-42E4-B5B6-6D9D83290B97}" srcOrd="4" destOrd="0" parTransId="{64257A3A-E373-41ED-8647-87F6B56652DF}" sibTransId="{C1087487-48BC-47A4-80C8-400A8FA552FF}"/>
    <dgm:cxn modelId="{DE00EA02-B536-FD48-9513-BB69F9331F5B}" type="presOf" srcId="{1768D597-3B42-42E4-B5B6-6D9D83290B97}" destId="{08434054-CF95-441C-995A-E11C0034EB47}" srcOrd="0" destOrd="0" presId="urn:microsoft.com/office/officeart/2005/8/layout/radial6"/>
    <dgm:cxn modelId="{B3205B3E-4344-114D-A75C-4CA084ADE4EA}" type="presOf" srcId="{E9123DEB-4FB3-4827-B0EF-636FA9406F2A}" destId="{F3F08B4E-B821-4928-B1EC-A8F08F5D26E4}" srcOrd="0" destOrd="0" presId="urn:microsoft.com/office/officeart/2005/8/layout/radial6"/>
    <dgm:cxn modelId="{9AB593CD-EC17-B54A-9A03-1E4D554DD845}" type="presParOf" srcId="{F14E57CC-F67A-42B3-9D59-9B6D50697104}" destId="{E601F433-81FB-4D2E-AE7F-D99AADC6C111}" srcOrd="0" destOrd="0" presId="urn:microsoft.com/office/officeart/2005/8/layout/radial6"/>
    <dgm:cxn modelId="{4F258EE0-9CA4-E545-A893-B04D0A6F99A6}" type="presParOf" srcId="{F14E57CC-F67A-42B3-9D59-9B6D50697104}" destId="{9B68742C-C9B7-40F0-84C4-5E5592BB85E1}" srcOrd="1" destOrd="0" presId="urn:microsoft.com/office/officeart/2005/8/layout/radial6"/>
    <dgm:cxn modelId="{BC02A860-2BDC-0145-8062-182A6B7EAF29}" type="presParOf" srcId="{F14E57CC-F67A-42B3-9D59-9B6D50697104}" destId="{ACFAC769-40EC-41F2-9EE3-B17C941C7217}" srcOrd="2" destOrd="0" presId="urn:microsoft.com/office/officeart/2005/8/layout/radial6"/>
    <dgm:cxn modelId="{2E3D3A86-F09F-5F46-B7AD-1A62EBBD17CB}" type="presParOf" srcId="{F14E57CC-F67A-42B3-9D59-9B6D50697104}" destId="{592C4F68-DD96-48F5-BB5D-AC925A87681C}" srcOrd="3" destOrd="0" presId="urn:microsoft.com/office/officeart/2005/8/layout/radial6"/>
    <dgm:cxn modelId="{1F143AC1-9552-8144-B68C-99BC3498D5C5}" type="presParOf" srcId="{F14E57CC-F67A-42B3-9D59-9B6D50697104}" destId="{0D003AE0-C0C4-449D-AA63-24153DEB82F1}" srcOrd="4" destOrd="0" presId="urn:microsoft.com/office/officeart/2005/8/layout/radial6"/>
    <dgm:cxn modelId="{D645C527-09F6-D541-ABF4-793B85403BAE}" type="presParOf" srcId="{F14E57CC-F67A-42B3-9D59-9B6D50697104}" destId="{C10E7233-26D7-4148-B124-877376B6EF5C}" srcOrd="5" destOrd="0" presId="urn:microsoft.com/office/officeart/2005/8/layout/radial6"/>
    <dgm:cxn modelId="{AAA854BF-1492-1249-A992-F1A5B7D91C51}" type="presParOf" srcId="{F14E57CC-F67A-42B3-9D59-9B6D50697104}" destId="{F87B9736-FF90-4292-B5AE-9F4CC076B69D}" srcOrd="6" destOrd="0" presId="urn:microsoft.com/office/officeart/2005/8/layout/radial6"/>
    <dgm:cxn modelId="{6DF26F08-1D63-4242-B16C-4026BF918BD4}" type="presParOf" srcId="{F14E57CC-F67A-42B3-9D59-9B6D50697104}" destId="{F3F08B4E-B821-4928-B1EC-A8F08F5D26E4}" srcOrd="7" destOrd="0" presId="urn:microsoft.com/office/officeart/2005/8/layout/radial6"/>
    <dgm:cxn modelId="{325F8A62-B893-7141-BD07-013886098CEF}" type="presParOf" srcId="{F14E57CC-F67A-42B3-9D59-9B6D50697104}" destId="{5AE8DF5A-7B12-4417-B8C7-BD52D329B87E}" srcOrd="8" destOrd="0" presId="urn:microsoft.com/office/officeart/2005/8/layout/radial6"/>
    <dgm:cxn modelId="{5EE44229-48D7-5E4F-92CA-585C58C1E2AC}" type="presParOf" srcId="{F14E57CC-F67A-42B3-9D59-9B6D50697104}" destId="{50E4CAEA-AD08-463C-A60A-83467728A94E}" srcOrd="9" destOrd="0" presId="urn:microsoft.com/office/officeart/2005/8/layout/radial6"/>
    <dgm:cxn modelId="{1070A130-E388-EF4C-99F9-2B55361777FB}" type="presParOf" srcId="{F14E57CC-F67A-42B3-9D59-9B6D50697104}" destId="{1AF274F1-61FA-4006-8F1D-2E5A4104ABA1}" srcOrd="10" destOrd="0" presId="urn:microsoft.com/office/officeart/2005/8/layout/radial6"/>
    <dgm:cxn modelId="{288879C3-6F33-3547-95AE-EC4BA59ABB69}" type="presParOf" srcId="{F14E57CC-F67A-42B3-9D59-9B6D50697104}" destId="{AB5A4A50-18FC-49F6-964A-0B7A0D1109F4}" srcOrd="11" destOrd="0" presId="urn:microsoft.com/office/officeart/2005/8/layout/radial6"/>
    <dgm:cxn modelId="{2229AEEE-10FD-DC45-9343-DA194BDF7A05}" type="presParOf" srcId="{F14E57CC-F67A-42B3-9D59-9B6D50697104}" destId="{AB64C28A-C9B8-4F29-9C7F-043C2252B25E}" srcOrd="12" destOrd="0" presId="urn:microsoft.com/office/officeart/2005/8/layout/radial6"/>
    <dgm:cxn modelId="{333A0BD0-24DC-D44A-A2DD-F57A56C8D08C}" type="presParOf" srcId="{F14E57CC-F67A-42B3-9D59-9B6D50697104}" destId="{08434054-CF95-441C-995A-E11C0034EB47}" srcOrd="13" destOrd="0" presId="urn:microsoft.com/office/officeart/2005/8/layout/radial6"/>
    <dgm:cxn modelId="{5598CC14-7CEA-E94E-AB0D-2480511740E0}" type="presParOf" srcId="{F14E57CC-F67A-42B3-9D59-9B6D50697104}" destId="{DEFBADA3-AA75-4081-960C-F079A597B516}" srcOrd="14" destOrd="0" presId="urn:microsoft.com/office/officeart/2005/8/layout/radial6"/>
    <dgm:cxn modelId="{B52C0680-4158-3544-A9F8-61F2F04B8C9D}" type="presParOf" srcId="{F14E57CC-F67A-42B3-9D59-9B6D50697104}" destId="{0E77E93D-AA6D-4134-A684-B83E58A05B35}"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9E23476-DCAD-47EA-9363-5FE49D26AC4C}"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lang="en-US"/>
        </a:p>
      </dgm:t>
    </dgm:pt>
    <dgm:pt modelId="{5C3C1814-0F63-490E-ACE3-9668AB3A8099}">
      <dgm:prSet phldrT="[Text]"/>
      <dgm:spPr>
        <a:solidFill>
          <a:srgbClr val="7FB9FF"/>
        </a:solidFill>
      </dgm:spPr>
      <dgm:t>
        <a:bodyPr/>
        <a:lstStyle/>
        <a:p>
          <a:r>
            <a:rPr lang="en-US" b="1" dirty="0" err="1" smtClean="0"/>
            <a:t>HazCom</a:t>
          </a:r>
          <a:endParaRPr lang="en-US" b="1" dirty="0"/>
        </a:p>
      </dgm:t>
    </dgm:pt>
    <dgm:pt modelId="{ABAA28F8-BD65-44E9-87C6-BAA594CD3069}" type="parTrans" cxnId="{B74C1252-80F8-4B50-B30F-3DA59C7E2950}">
      <dgm:prSet/>
      <dgm:spPr/>
      <dgm:t>
        <a:bodyPr/>
        <a:lstStyle/>
        <a:p>
          <a:endParaRPr lang="en-US">
            <a:solidFill>
              <a:srgbClr val="000090"/>
            </a:solidFill>
          </a:endParaRPr>
        </a:p>
      </dgm:t>
    </dgm:pt>
    <dgm:pt modelId="{2AADAEEB-6785-421C-A303-D15D4D54754C}" type="sibTrans" cxnId="{B74C1252-80F8-4B50-B30F-3DA59C7E2950}">
      <dgm:prSet/>
      <dgm:spPr/>
      <dgm:t>
        <a:bodyPr/>
        <a:lstStyle/>
        <a:p>
          <a:endParaRPr lang="en-US">
            <a:solidFill>
              <a:srgbClr val="000090"/>
            </a:solidFill>
          </a:endParaRPr>
        </a:p>
      </dgm:t>
    </dgm:pt>
    <dgm:pt modelId="{A7BB67AF-B1A4-4710-A472-8C4C0FB91FD3}">
      <dgm:prSet phldrT="[Text]" custT="1"/>
      <dgm:spPr>
        <a:solidFill>
          <a:srgbClr val="7FB9FF"/>
        </a:solidFill>
      </dgm:spPr>
      <dgm:t>
        <a:bodyPr/>
        <a:lstStyle/>
        <a:p>
          <a:r>
            <a:rPr lang="en-US" sz="2000" b="1" dirty="0" smtClean="0"/>
            <a:t>Written Program</a:t>
          </a:r>
        </a:p>
      </dgm:t>
    </dgm:pt>
    <dgm:pt modelId="{5645B44B-5151-45DA-98C8-82DE56826C9F}" type="parTrans" cxnId="{ED82B91D-B776-47FA-8408-7453FAFF08B7}">
      <dgm:prSet/>
      <dgm:spPr/>
      <dgm:t>
        <a:bodyPr/>
        <a:lstStyle/>
        <a:p>
          <a:endParaRPr lang="en-US">
            <a:solidFill>
              <a:srgbClr val="000090"/>
            </a:solidFill>
          </a:endParaRPr>
        </a:p>
      </dgm:t>
    </dgm:pt>
    <dgm:pt modelId="{EE013128-8E88-4460-AEF6-C4C5443EAAA9}" type="sibTrans" cxnId="{ED82B91D-B776-47FA-8408-7453FAFF08B7}">
      <dgm:prSet/>
      <dgm:spPr>
        <a:solidFill>
          <a:schemeClr val="accent5"/>
        </a:solidFill>
      </dgm:spPr>
      <dgm:t>
        <a:bodyPr/>
        <a:lstStyle/>
        <a:p>
          <a:endParaRPr lang="en-US" b="1">
            <a:solidFill>
              <a:srgbClr val="000090"/>
            </a:solidFill>
          </a:endParaRPr>
        </a:p>
      </dgm:t>
    </dgm:pt>
    <dgm:pt modelId="{1C739BE4-AA6E-47F8-91F1-A4008A7C2434}">
      <dgm:prSet phldrT="[Text]" custT="1"/>
      <dgm:spPr>
        <a:solidFill>
          <a:srgbClr val="7FB9FF"/>
        </a:solidFill>
        <a:ln>
          <a:noFill/>
        </a:ln>
      </dgm:spPr>
      <dgm:t>
        <a:bodyPr/>
        <a:lstStyle/>
        <a:p>
          <a:r>
            <a:rPr lang="en-US" sz="2400" b="1" dirty="0" smtClean="0"/>
            <a:t>Labels</a:t>
          </a:r>
          <a:endParaRPr lang="en-US" sz="2400" b="1" dirty="0"/>
        </a:p>
      </dgm:t>
    </dgm:pt>
    <dgm:pt modelId="{4798196E-6F6A-456E-9389-159B7E7EE3C3}" type="parTrans" cxnId="{BA6FB7B8-10CA-4410-9019-ABE56A575B20}">
      <dgm:prSet/>
      <dgm:spPr/>
      <dgm:t>
        <a:bodyPr/>
        <a:lstStyle/>
        <a:p>
          <a:endParaRPr lang="en-US">
            <a:solidFill>
              <a:srgbClr val="000090"/>
            </a:solidFill>
          </a:endParaRPr>
        </a:p>
      </dgm:t>
    </dgm:pt>
    <dgm:pt modelId="{194E9E1F-AA09-403F-8E27-52192FF89B41}" type="sibTrans" cxnId="{BA6FB7B8-10CA-4410-9019-ABE56A575B20}">
      <dgm:prSet/>
      <dgm:spPr>
        <a:solidFill>
          <a:srgbClr val="5F5F5F"/>
        </a:solidFill>
      </dgm:spPr>
      <dgm:t>
        <a:bodyPr/>
        <a:lstStyle/>
        <a:p>
          <a:endParaRPr lang="en-US" b="1">
            <a:solidFill>
              <a:srgbClr val="000090"/>
            </a:solidFill>
          </a:endParaRPr>
        </a:p>
      </dgm:t>
    </dgm:pt>
    <dgm:pt modelId="{4C442B03-4279-405D-92C4-198564E4B1BD}">
      <dgm:prSet phldrT="[Text]" custT="1"/>
      <dgm:spPr>
        <a:solidFill>
          <a:srgbClr val="7FC2FF"/>
        </a:solidFill>
      </dgm:spPr>
      <dgm:t>
        <a:bodyPr/>
        <a:lstStyle/>
        <a:p>
          <a:r>
            <a:rPr lang="en-US" sz="2400" b="1" dirty="0" smtClean="0"/>
            <a:t>Training</a:t>
          </a:r>
          <a:endParaRPr lang="en-US" sz="2400" b="1" dirty="0"/>
        </a:p>
      </dgm:t>
    </dgm:pt>
    <dgm:pt modelId="{6B6B09C6-F956-4CED-A06B-2F373865E7E7}" type="parTrans" cxnId="{A523D5CC-2390-41A2-B720-3D9D4518DF39}">
      <dgm:prSet/>
      <dgm:spPr/>
      <dgm:t>
        <a:bodyPr/>
        <a:lstStyle/>
        <a:p>
          <a:endParaRPr lang="en-US">
            <a:solidFill>
              <a:srgbClr val="000090"/>
            </a:solidFill>
          </a:endParaRPr>
        </a:p>
      </dgm:t>
    </dgm:pt>
    <dgm:pt modelId="{41A577E1-C297-462F-B7FE-B76A8FA42745}" type="sibTrans" cxnId="{A523D5CC-2390-41A2-B720-3D9D4518DF39}">
      <dgm:prSet/>
      <dgm:spPr>
        <a:solidFill>
          <a:srgbClr val="5F5F5F"/>
        </a:solidFill>
      </dgm:spPr>
      <dgm:t>
        <a:bodyPr/>
        <a:lstStyle/>
        <a:p>
          <a:endParaRPr lang="en-US" b="1">
            <a:solidFill>
              <a:srgbClr val="000090"/>
            </a:solidFill>
          </a:endParaRPr>
        </a:p>
      </dgm:t>
    </dgm:pt>
    <dgm:pt modelId="{1768D597-3B42-42E4-B5B6-6D9D83290B97}">
      <dgm:prSet phldrT="[Text]" custT="1"/>
      <dgm:spPr>
        <a:solidFill>
          <a:srgbClr val="FF6600"/>
        </a:solidFill>
      </dgm:spPr>
      <dgm:t>
        <a:bodyPr/>
        <a:lstStyle/>
        <a:p>
          <a:r>
            <a:rPr lang="en-US" sz="2000" b="1" dirty="0" smtClean="0"/>
            <a:t> Chemical Inventory</a:t>
          </a:r>
          <a:endParaRPr lang="en-US" sz="2000" b="1" dirty="0"/>
        </a:p>
      </dgm:t>
    </dgm:pt>
    <dgm:pt modelId="{64257A3A-E373-41ED-8647-87F6B56652DF}" type="parTrans" cxnId="{E7405A03-8BBB-4385-BE17-AB983ED54F1A}">
      <dgm:prSet/>
      <dgm:spPr/>
      <dgm:t>
        <a:bodyPr/>
        <a:lstStyle/>
        <a:p>
          <a:endParaRPr lang="en-US">
            <a:solidFill>
              <a:srgbClr val="000090"/>
            </a:solidFill>
          </a:endParaRPr>
        </a:p>
      </dgm:t>
    </dgm:pt>
    <dgm:pt modelId="{C1087487-48BC-47A4-80C8-400A8FA552FF}" type="sibTrans" cxnId="{E7405A03-8BBB-4385-BE17-AB983ED54F1A}">
      <dgm:prSet/>
      <dgm:spPr>
        <a:solidFill>
          <a:srgbClr val="5F5F5F"/>
        </a:solidFill>
      </dgm:spPr>
      <dgm:t>
        <a:bodyPr/>
        <a:lstStyle/>
        <a:p>
          <a:endParaRPr lang="en-US" b="1">
            <a:solidFill>
              <a:srgbClr val="000090"/>
            </a:solidFill>
          </a:endParaRPr>
        </a:p>
      </dgm:t>
    </dgm:pt>
    <dgm:pt modelId="{E9123DEB-4FB3-4827-B0EF-636FA9406F2A}">
      <dgm:prSet phldrT="[Text]" custT="1"/>
      <dgm:spPr>
        <a:solidFill>
          <a:srgbClr val="7FC2FF"/>
        </a:solidFill>
      </dgm:spPr>
      <dgm:t>
        <a:bodyPr/>
        <a:lstStyle/>
        <a:p>
          <a:r>
            <a:rPr lang="en-US" sz="2000" b="1" dirty="0" smtClean="0"/>
            <a:t>SDSs</a:t>
          </a:r>
          <a:endParaRPr lang="en-US" sz="2000" b="1" dirty="0"/>
        </a:p>
      </dgm:t>
    </dgm:pt>
    <dgm:pt modelId="{B37D7E6B-E2F2-456E-B94E-FCF7E1537179}" type="parTrans" cxnId="{06ACC086-7F41-4A80-89CD-8FCC4439BCA1}">
      <dgm:prSet/>
      <dgm:spPr/>
      <dgm:t>
        <a:bodyPr/>
        <a:lstStyle/>
        <a:p>
          <a:endParaRPr lang="en-US">
            <a:solidFill>
              <a:srgbClr val="000090"/>
            </a:solidFill>
          </a:endParaRPr>
        </a:p>
      </dgm:t>
    </dgm:pt>
    <dgm:pt modelId="{21A99ADF-A0B0-4227-8007-B4B7227661AA}" type="sibTrans" cxnId="{06ACC086-7F41-4A80-89CD-8FCC4439BCA1}">
      <dgm:prSet/>
      <dgm:spPr>
        <a:solidFill>
          <a:srgbClr val="5F5F5F"/>
        </a:solidFill>
      </dgm:spPr>
      <dgm:t>
        <a:bodyPr/>
        <a:lstStyle/>
        <a:p>
          <a:endParaRPr lang="en-US" b="1">
            <a:solidFill>
              <a:srgbClr val="000090"/>
            </a:solidFill>
          </a:endParaRPr>
        </a:p>
      </dgm:t>
    </dgm:pt>
    <dgm:pt modelId="{F14E57CC-F67A-42B3-9D59-9B6D50697104}" type="pres">
      <dgm:prSet presAssocID="{29E23476-DCAD-47EA-9363-5FE49D26AC4C}" presName="Name0" presStyleCnt="0">
        <dgm:presLayoutVars>
          <dgm:chMax val="1"/>
          <dgm:dir/>
          <dgm:animLvl val="ctr"/>
          <dgm:resizeHandles val="exact"/>
        </dgm:presLayoutVars>
      </dgm:prSet>
      <dgm:spPr/>
      <dgm:t>
        <a:bodyPr/>
        <a:lstStyle/>
        <a:p>
          <a:endParaRPr lang="en-US"/>
        </a:p>
      </dgm:t>
    </dgm:pt>
    <dgm:pt modelId="{E601F433-81FB-4D2E-AE7F-D99AADC6C111}" type="pres">
      <dgm:prSet presAssocID="{5C3C1814-0F63-490E-ACE3-9668AB3A8099}" presName="centerShape" presStyleLbl="node0" presStyleIdx="0" presStyleCnt="1" custScaleX="111590"/>
      <dgm:spPr/>
      <dgm:t>
        <a:bodyPr/>
        <a:lstStyle/>
        <a:p>
          <a:endParaRPr lang="en-US"/>
        </a:p>
      </dgm:t>
    </dgm:pt>
    <dgm:pt modelId="{9B68742C-C9B7-40F0-84C4-5E5592BB85E1}" type="pres">
      <dgm:prSet presAssocID="{A7BB67AF-B1A4-4710-A472-8C4C0FB91FD3}" presName="node" presStyleLbl="node1" presStyleIdx="0" presStyleCnt="5" custScaleX="114891">
        <dgm:presLayoutVars>
          <dgm:bulletEnabled val="1"/>
        </dgm:presLayoutVars>
      </dgm:prSet>
      <dgm:spPr/>
      <dgm:t>
        <a:bodyPr/>
        <a:lstStyle/>
        <a:p>
          <a:endParaRPr lang="en-US"/>
        </a:p>
      </dgm:t>
    </dgm:pt>
    <dgm:pt modelId="{ACFAC769-40EC-41F2-9EE3-B17C941C7217}" type="pres">
      <dgm:prSet presAssocID="{A7BB67AF-B1A4-4710-A472-8C4C0FB91FD3}" presName="dummy" presStyleCnt="0"/>
      <dgm:spPr/>
      <dgm:t>
        <a:bodyPr/>
        <a:lstStyle/>
        <a:p>
          <a:endParaRPr lang="en-US"/>
        </a:p>
      </dgm:t>
    </dgm:pt>
    <dgm:pt modelId="{592C4F68-DD96-48F5-BB5D-AC925A87681C}" type="pres">
      <dgm:prSet presAssocID="{EE013128-8E88-4460-AEF6-C4C5443EAAA9}" presName="sibTrans" presStyleLbl="sibTrans2D1" presStyleIdx="0" presStyleCnt="5"/>
      <dgm:spPr/>
      <dgm:t>
        <a:bodyPr/>
        <a:lstStyle/>
        <a:p>
          <a:endParaRPr lang="en-US"/>
        </a:p>
      </dgm:t>
    </dgm:pt>
    <dgm:pt modelId="{0D003AE0-C0C4-449D-AA63-24153DEB82F1}" type="pres">
      <dgm:prSet presAssocID="{1C739BE4-AA6E-47F8-91F1-A4008A7C2434}" presName="node" presStyleLbl="node1" presStyleIdx="1" presStyleCnt="5" custScaleX="114891">
        <dgm:presLayoutVars>
          <dgm:bulletEnabled val="1"/>
        </dgm:presLayoutVars>
      </dgm:prSet>
      <dgm:spPr/>
      <dgm:t>
        <a:bodyPr/>
        <a:lstStyle/>
        <a:p>
          <a:endParaRPr lang="en-US"/>
        </a:p>
      </dgm:t>
    </dgm:pt>
    <dgm:pt modelId="{C10E7233-26D7-4148-B124-877376B6EF5C}" type="pres">
      <dgm:prSet presAssocID="{1C739BE4-AA6E-47F8-91F1-A4008A7C2434}" presName="dummy" presStyleCnt="0"/>
      <dgm:spPr/>
      <dgm:t>
        <a:bodyPr/>
        <a:lstStyle/>
        <a:p>
          <a:endParaRPr lang="en-US"/>
        </a:p>
      </dgm:t>
    </dgm:pt>
    <dgm:pt modelId="{F87B9736-FF90-4292-B5AE-9F4CC076B69D}" type="pres">
      <dgm:prSet presAssocID="{194E9E1F-AA09-403F-8E27-52192FF89B41}" presName="sibTrans" presStyleLbl="sibTrans2D1" presStyleIdx="1" presStyleCnt="5"/>
      <dgm:spPr/>
      <dgm:t>
        <a:bodyPr/>
        <a:lstStyle/>
        <a:p>
          <a:endParaRPr lang="en-US"/>
        </a:p>
      </dgm:t>
    </dgm:pt>
    <dgm:pt modelId="{F3F08B4E-B821-4928-B1EC-A8F08F5D26E4}" type="pres">
      <dgm:prSet presAssocID="{E9123DEB-4FB3-4827-B0EF-636FA9406F2A}" presName="node" presStyleLbl="node1" presStyleIdx="2" presStyleCnt="5" custScaleX="114891">
        <dgm:presLayoutVars>
          <dgm:bulletEnabled val="1"/>
        </dgm:presLayoutVars>
      </dgm:prSet>
      <dgm:spPr/>
      <dgm:t>
        <a:bodyPr/>
        <a:lstStyle/>
        <a:p>
          <a:endParaRPr lang="en-US"/>
        </a:p>
      </dgm:t>
    </dgm:pt>
    <dgm:pt modelId="{5AE8DF5A-7B12-4417-B8C7-BD52D329B87E}" type="pres">
      <dgm:prSet presAssocID="{E9123DEB-4FB3-4827-B0EF-636FA9406F2A}" presName="dummy" presStyleCnt="0"/>
      <dgm:spPr/>
      <dgm:t>
        <a:bodyPr/>
        <a:lstStyle/>
        <a:p>
          <a:endParaRPr lang="en-US"/>
        </a:p>
      </dgm:t>
    </dgm:pt>
    <dgm:pt modelId="{50E4CAEA-AD08-463C-A60A-83467728A94E}" type="pres">
      <dgm:prSet presAssocID="{21A99ADF-A0B0-4227-8007-B4B7227661AA}" presName="sibTrans" presStyleLbl="sibTrans2D1" presStyleIdx="2" presStyleCnt="5"/>
      <dgm:spPr/>
      <dgm:t>
        <a:bodyPr/>
        <a:lstStyle/>
        <a:p>
          <a:endParaRPr lang="en-US"/>
        </a:p>
      </dgm:t>
    </dgm:pt>
    <dgm:pt modelId="{1AF274F1-61FA-4006-8F1D-2E5A4104ABA1}" type="pres">
      <dgm:prSet presAssocID="{4C442B03-4279-405D-92C4-198564E4B1BD}" presName="node" presStyleLbl="node1" presStyleIdx="3" presStyleCnt="5" custScaleX="128815" custScaleY="115834">
        <dgm:presLayoutVars>
          <dgm:bulletEnabled val="1"/>
        </dgm:presLayoutVars>
      </dgm:prSet>
      <dgm:spPr/>
      <dgm:t>
        <a:bodyPr/>
        <a:lstStyle/>
        <a:p>
          <a:endParaRPr lang="en-US"/>
        </a:p>
      </dgm:t>
    </dgm:pt>
    <dgm:pt modelId="{AB5A4A50-18FC-49F6-964A-0B7A0D1109F4}" type="pres">
      <dgm:prSet presAssocID="{4C442B03-4279-405D-92C4-198564E4B1BD}" presName="dummy" presStyleCnt="0"/>
      <dgm:spPr/>
      <dgm:t>
        <a:bodyPr/>
        <a:lstStyle/>
        <a:p>
          <a:endParaRPr lang="en-US"/>
        </a:p>
      </dgm:t>
    </dgm:pt>
    <dgm:pt modelId="{AB64C28A-C9B8-4F29-9C7F-043C2252B25E}" type="pres">
      <dgm:prSet presAssocID="{41A577E1-C297-462F-B7FE-B76A8FA42745}" presName="sibTrans" presStyleLbl="sibTrans2D1" presStyleIdx="3" presStyleCnt="5"/>
      <dgm:spPr/>
      <dgm:t>
        <a:bodyPr/>
        <a:lstStyle/>
        <a:p>
          <a:endParaRPr lang="en-US"/>
        </a:p>
      </dgm:t>
    </dgm:pt>
    <dgm:pt modelId="{08434054-CF95-441C-995A-E11C0034EB47}" type="pres">
      <dgm:prSet presAssocID="{1768D597-3B42-42E4-B5B6-6D9D83290B97}" presName="node" presStyleLbl="node1" presStyleIdx="4" presStyleCnt="5" custScaleX="120225" custScaleY="112696">
        <dgm:presLayoutVars>
          <dgm:bulletEnabled val="1"/>
        </dgm:presLayoutVars>
      </dgm:prSet>
      <dgm:spPr/>
      <dgm:t>
        <a:bodyPr/>
        <a:lstStyle/>
        <a:p>
          <a:endParaRPr lang="en-US"/>
        </a:p>
      </dgm:t>
    </dgm:pt>
    <dgm:pt modelId="{DEFBADA3-AA75-4081-960C-F079A597B516}" type="pres">
      <dgm:prSet presAssocID="{1768D597-3B42-42E4-B5B6-6D9D83290B97}" presName="dummy" presStyleCnt="0"/>
      <dgm:spPr/>
      <dgm:t>
        <a:bodyPr/>
        <a:lstStyle/>
        <a:p>
          <a:endParaRPr lang="en-US"/>
        </a:p>
      </dgm:t>
    </dgm:pt>
    <dgm:pt modelId="{0E77E93D-AA6D-4134-A684-B83E58A05B35}" type="pres">
      <dgm:prSet presAssocID="{C1087487-48BC-47A4-80C8-400A8FA552FF}" presName="sibTrans" presStyleLbl="sibTrans2D1" presStyleIdx="4" presStyleCnt="5"/>
      <dgm:spPr/>
      <dgm:t>
        <a:bodyPr/>
        <a:lstStyle/>
        <a:p>
          <a:endParaRPr lang="en-US"/>
        </a:p>
      </dgm:t>
    </dgm:pt>
  </dgm:ptLst>
  <dgm:cxnLst>
    <dgm:cxn modelId="{ED82B91D-B776-47FA-8408-7453FAFF08B7}" srcId="{5C3C1814-0F63-490E-ACE3-9668AB3A8099}" destId="{A7BB67AF-B1A4-4710-A472-8C4C0FB91FD3}" srcOrd="0" destOrd="0" parTransId="{5645B44B-5151-45DA-98C8-82DE56826C9F}" sibTransId="{EE013128-8E88-4460-AEF6-C4C5443EAAA9}"/>
    <dgm:cxn modelId="{06ACC086-7F41-4A80-89CD-8FCC4439BCA1}" srcId="{5C3C1814-0F63-490E-ACE3-9668AB3A8099}" destId="{E9123DEB-4FB3-4827-B0EF-636FA9406F2A}" srcOrd="2" destOrd="0" parTransId="{B37D7E6B-E2F2-456E-B94E-FCF7E1537179}" sibTransId="{21A99ADF-A0B0-4227-8007-B4B7227661AA}"/>
    <dgm:cxn modelId="{B74C1252-80F8-4B50-B30F-3DA59C7E2950}" srcId="{29E23476-DCAD-47EA-9363-5FE49D26AC4C}" destId="{5C3C1814-0F63-490E-ACE3-9668AB3A8099}" srcOrd="0" destOrd="0" parTransId="{ABAA28F8-BD65-44E9-87C6-BAA594CD3069}" sibTransId="{2AADAEEB-6785-421C-A303-D15D4D54754C}"/>
    <dgm:cxn modelId="{988A2B47-C76D-4DD8-927D-199B38F8BD94}" type="presOf" srcId="{29E23476-DCAD-47EA-9363-5FE49D26AC4C}" destId="{F14E57CC-F67A-42B3-9D59-9B6D50697104}" srcOrd="0" destOrd="0" presId="urn:microsoft.com/office/officeart/2005/8/layout/radial6"/>
    <dgm:cxn modelId="{BD4A02C7-EAE7-4B05-9EAF-2B2B727DB21E}" type="presOf" srcId="{E9123DEB-4FB3-4827-B0EF-636FA9406F2A}" destId="{F3F08B4E-B821-4928-B1EC-A8F08F5D26E4}" srcOrd="0" destOrd="0" presId="urn:microsoft.com/office/officeart/2005/8/layout/radial6"/>
    <dgm:cxn modelId="{C37A93B1-624E-423E-9A1A-8A9B163C1EC6}" type="presOf" srcId="{EE013128-8E88-4460-AEF6-C4C5443EAAA9}" destId="{592C4F68-DD96-48F5-BB5D-AC925A87681C}" srcOrd="0" destOrd="0" presId="urn:microsoft.com/office/officeart/2005/8/layout/radial6"/>
    <dgm:cxn modelId="{A523D5CC-2390-41A2-B720-3D9D4518DF39}" srcId="{5C3C1814-0F63-490E-ACE3-9668AB3A8099}" destId="{4C442B03-4279-405D-92C4-198564E4B1BD}" srcOrd="3" destOrd="0" parTransId="{6B6B09C6-F956-4CED-A06B-2F373865E7E7}" sibTransId="{41A577E1-C297-462F-B7FE-B76A8FA42745}"/>
    <dgm:cxn modelId="{61C7C17D-431B-4B59-A54F-8B0139E2418E}" type="presOf" srcId="{5C3C1814-0F63-490E-ACE3-9668AB3A8099}" destId="{E601F433-81FB-4D2E-AE7F-D99AADC6C111}" srcOrd="0" destOrd="0" presId="urn:microsoft.com/office/officeart/2005/8/layout/radial6"/>
    <dgm:cxn modelId="{BA6FB7B8-10CA-4410-9019-ABE56A575B20}" srcId="{5C3C1814-0F63-490E-ACE3-9668AB3A8099}" destId="{1C739BE4-AA6E-47F8-91F1-A4008A7C2434}" srcOrd="1" destOrd="0" parTransId="{4798196E-6F6A-456E-9389-159B7E7EE3C3}" sibTransId="{194E9E1F-AA09-403F-8E27-52192FF89B41}"/>
    <dgm:cxn modelId="{FE847452-DAA3-40BE-97E1-8212BC713B19}" type="presOf" srcId="{21A99ADF-A0B0-4227-8007-B4B7227661AA}" destId="{50E4CAEA-AD08-463C-A60A-83467728A94E}" srcOrd="0" destOrd="0" presId="urn:microsoft.com/office/officeart/2005/8/layout/radial6"/>
    <dgm:cxn modelId="{8FB64871-5649-44CC-92C3-7E91BC7D803F}" type="presOf" srcId="{C1087487-48BC-47A4-80C8-400A8FA552FF}" destId="{0E77E93D-AA6D-4134-A684-B83E58A05B35}" srcOrd="0" destOrd="0" presId="urn:microsoft.com/office/officeart/2005/8/layout/radial6"/>
    <dgm:cxn modelId="{DD48402B-9585-473A-80BD-39D596CE589E}" type="presOf" srcId="{1768D597-3B42-42E4-B5B6-6D9D83290B97}" destId="{08434054-CF95-441C-995A-E11C0034EB47}" srcOrd="0" destOrd="0" presId="urn:microsoft.com/office/officeart/2005/8/layout/radial6"/>
    <dgm:cxn modelId="{E2C14049-D8D5-45F6-816A-CF1D96985FDD}" type="presOf" srcId="{A7BB67AF-B1A4-4710-A472-8C4C0FB91FD3}" destId="{9B68742C-C9B7-40F0-84C4-5E5592BB85E1}" srcOrd="0" destOrd="0" presId="urn:microsoft.com/office/officeart/2005/8/layout/radial6"/>
    <dgm:cxn modelId="{3DB53318-C707-4BFC-B607-44F8B060E969}" type="presOf" srcId="{1C739BE4-AA6E-47F8-91F1-A4008A7C2434}" destId="{0D003AE0-C0C4-449D-AA63-24153DEB82F1}" srcOrd="0" destOrd="0" presId="urn:microsoft.com/office/officeart/2005/8/layout/radial6"/>
    <dgm:cxn modelId="{2981FB31-2363-49BE-A598-34AC09FD45EA}" type="presOf" srcId="{4C442B03-4279-405D-92C4-198564E4B1BD}" destId="{1AF274F1-61FA-4006-8F1D-2E5A4104ABA1}" srcOrd="0" destOrd="0" presId="urn:microsoft.com/office/officeart/2005/8/layout/radial6"/>
    <dgm:cxn modelId="{DBA2441E-84C0-43FA-B767-14922AFEBED7}" type="presOf" srcId="{41A577E1-C297-462F-B7FE-B76A8FA42745}" destId="{AB64C28A-C9B8-4F29-9C7F-043C2252B25E}" srcOrd="0" destOrd="0" presId="urn:microsoft.com/office/officeart/2005/8/layout/radial6"/>
    <dgm:cxn modelId="{E7405A03-8BBB-4385-BE17-AB983ED54F1A}" srcId="{5C3C1814-0F63-490E-ACE3-9668AB3A8099}" destId="{1768D597-3B42-42E4-B5B6-6D9D83290B97}" srcOrd="4" destOrd="0" parTransId="{64257A3A-E373-41ED-8647-87F6B56652DF}" sibTransId="{C1087487-48BC-47A4-80C8-400A8FA552FF}"/>
    <dgm:cxn modelId="{F5FEE396-579C-481F-A606-F12D6E59D9A3}" type="presOf" srcId="{194E9E1F-AA09-403F-8E27-52192FF89B41}" destId="{F87B9736-FF90-4292-B5AE-9F4CC076B69D}" srcOrd="0" destOrd="0" presId="urn:microsoft.com/office/officeart/2005/8/layout/radial6"/>
    <dgm:cxn modelId="{49A19ECE-C042-4293-9B36-0BCA0B581E9E}" type="presParOf" srcId="{F14E57CC-F67A-42B3-9D59-9B6D50697104}" destId="{E601F433-81FB-4D2E-AE7F-D99AADC6C111}" srcOrd="0" destOrd="0" presId="urn:microsoft.com/office/officeart/2005/8/layout/radial6"/>
    <dgm:cxn modelId="{73385E6F-C6B9-4EE6-B22B-C13FF96E9408}" type="presParOf" srcId="{F14E57CC-F67A-42B3-9D59-9B6D50697104}" destId="{9B68742C-C9B7-40F0-84C4-5E5592BB85E1}" srcOrd="1" destOrd="0" presId="urn:microsoft.com/office/officeart/2005/8/layout/radial6"/>
    <dgm:cxn modelId="{5464579E-B674-49EB-9D97-9C47E4C5FB32}" type="presParOf" srcId="{F14E57CC-F67A-42B3-9D59-9B6D50697104}" destId="{ACFAC769-40EC-41F2-9EE3-B17C941C7217}" srcOrd="2" destOrd="0" presId="urn:microsoft.com/office/officeart/2005/8/layout/radial6"/>
    <dgm:cxn modelId="{86A1753B-E7DC-42B7-ACD2-7178D20A68B4}" type="presParOf" srcId="{F14E57CC-F67A-42B3-9D59-9B6D50697104}" destId="{592C4F68-DD96-48F5-BB5D-AC925A87681C}" srcOrd="3" destOrd="0" presId="urn:microsoft.com/office/officeart/2005/8/layout/radial6"/>
    <dgm:cxn modelId="{68C61E7E-7F01-44FD-ACE8-4EB97C53719D}" type="presParOf" srcId="{F14E57CC-F67A-42B3-9D59-9B6D50697104}" destId="{0D003AE0-C0C4-449D-AA63-24153DEB82F1}" srcOrd="4" destOrd="0" presId="urn:microsoft.com/office/officeart/2005/8/layout/radial6"/>
    <dgm:cxn modelId="{D38CBC53-DBF9-48D5-AAB0-0F6B46B42EEC}" type="presParOf" srcId="{F14E57CC-F67A-42B3-9D59-9B6D50697104}" destId="{C10E7233-26D7-4148-B124-877376B6EF5C}" srcOrd="5" destOrd="0" presId="urn:microsoft.com/office/officeart/2005/8/layout/radial6"/>
    <dgm:cxn modelId="{7DF937C8-AB79-452F-B7E5-2B570E84C7E7}" type="presParOf" srcId="{F14E57CC-F67A-42B3-9D59-9B6D50697104}" destId="{F87B9736-FF90-4292-B5AE-9F4CC076B69D}" srcOrd="6" destOrd="0" presId="urn:microsoft.com/office/officeart/2005/8/layout/radial6"/>
    <dgm:cxn modelId="{5F9126FE-9F5B-441C-8CD8-759E396E4703}" type="presParOf" srcId="{F14E57CC-F67A-42B3-9D59-9B6D50697104}" destId="{F3F08B4E-B821-4928-B1EC-A8F08F5D26E4}" srcOrd="7" destOrd="0" presId="urn:microsoft.com/office/officeart/2005/8/layout/radial6"/>
    <dgm:cxn modelId="{6E061641-BF47-4090-B0B8-CF4592793248}" type="presParOf" srcId="{F14E57CC-F67A-42B3-9D59-9B6D50697104}" destId="{5AE8DF5A-7B12-4417-B8C7-BD52D329B87E}" srcOrd="8" destOrd="0" presId="urn:microsoft.com/office/officeart/2005/8/layout/radial6"/>
    <dgm:cxn modelId="{94438F3D-B29B-48F0-B83F-7938B44402F4}" type="presParOf" srcId="{F14E57CC-F67A-42B3-9D59-9B6D50697104}" destId="{50E4CAEA-AD08-463C-A60A-83467728A94E}" srcOrd="9" destOrd="0" presId="urn:microsoft.com/office/officeart/2005/8/layout/radial6"/>
    <dgm:cxn modelId="{A493E0CF-1F02-4B08-BFD7-E825BD877393}" type="presParOf" srcId="{F14E57CC-F67A-42B3-9D59-9B6D50697104}" destId="{1AF274F1-61FA-4006-8F1D-2E5A4104ABA1}" srcOrd="10" destOrd="0" presId="urn:microsoft.com/office/officeart/2005/8/layout/radial6"/>
    <dgm:cxn modelId="{3402C118-05E0-4B27-8E6B-3FF3368B9316}" type="presParOf" srcId="{F14E57CC-F67A-42B3-9D59-9B6D50697104}" destId="{AB5A4A50-18FC-49F6-964A-0B7A0D1109F4}" srcOrd="11" destOrd="0" presId="urn:microsoft.com/office/officeart/2005/8/layout/radial6"/>
    <dgm:cxn modelId="{71B7F667-93B9-4DF2-BABB-EA6CA827DA43}" type="presParOf" srcId="{F14E57CC-F67A-42B3-9D59-9B6D50697104}" destId="{AB64C28A-C9B8-4F29-9C7F-043C2252B25E}" srcOrd="12" destOrd="0" presId="urn:microsoft.com/office/officeart/2005/8/layout/radial6"/>
    <dgm:cxn modelId="{6B6C17B0-E6E5-4647-87C2-248AD35E8F4C}" type="presParOf" srcId="{F14E57CC-F67A-42B3-9D59-9B6D50697104}" destId="{08434054-CF95-441C-995A-E11C0034EB47}" srcOrd="13" destOrd="0" presId="urn:microsoft.com/office/officeart/2005/8/layout/radial6"/>
    <dgm:cxn modelId="{C645B7B2-8BBC-4CBE-BA6B-FC32F5912B54}" type="presParOf" srcId="{F14E57CC-F67A-42B3-9D59-9B6D50697104}" destId="{DEFBADA3-AA75-4081-960C-F079A597B516}" srcOrd="14" destOrd="0" presId="urn:microsoft.com/office/officeart/2005/8/layout/radial6"/>
    <dgm:cxn modelId="{E23EB755-17EA-4B2A-8014-64EB70FF0B69}" type="presParOf" srcId="{F14E57CC-F67A-42B3-9D59-9B6D50697104}" destId="{0E77E93D-AA6D-4134-A684-B83E58A05B35}"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5" qsCatId="simple" csTypeId="urn:microsoft.com/office/officeart/2005/8/colors/accent2_5" csCatId="accent2" phldr="1"/>
      <dgm:spPr/>
      <dgm:t>
        <a:bodyPr/>
        <a:lstStyle/>
        <a:p>
          <a:endParaRPr lang="en-US"/>
        </a:p>
      </dgm:t>
    </dgm:pt>
    <dgm:pt modelId="{8B7DD4B4-2D09-428C-9443-D653FA4CAB7F}">
      <dgm:prSet phldrT="[Text]"/>
      <dgm:spPr>
        <a:solidFill>
          <a:srgbClr val="C2143D"/>
        </a:solidFill>
      </dgm:spPr>
      <dgm:t>
        <a:bodyPr/>
        <a:lstStyle/>
        <a:p>
          <a:r>
            <a:rPr lang="en-US" b="1" dirty="0" smtClean="0">
              <a:latin typeface="Arial" pitchFamily="34" charset="0"/>
              <a:cs typeface="Arial" pitchFamily="34" charset="0"/>
            </a:rPr>
            <a:t>Elimination</a:t>
          </a:r>
          <a:endParaRPr lang="en-US" b="1" dirty="0">
            <a:latin typeface="Arial" pitchFamily="34" charset="0"/>
            <a:cs typeface="Arial" pitchFamily="34" charset="0"/>
          </a:endParaRPr>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dirty="0"/>
        </a:p>
      </dgm:t>
    </dgm:pt>
    <dgm:pt modelId="{58184CDC-2610-4F94-8BD2-572AF7DAB764}">
      <dgm:prSet phldrT="[Text]"/>
      <dgm:spPr>
        <a:solidFill>
          <a:srgbClr val="E35775"/>
        </a:solidFill>
      </dgm:spPr>
      <dgm:t>
        <a:bodyPr/>
        <a:lstStyle/>
        <a:p>
          <a:r>
            <a:rPr lang="en-US" b="1" dirty="0" smtClean="0">
              <a:latin typeface="Arial" pitchFamily="34" charset="0"/>
              <a:cs typeface="Arial" pitchFamily="34" charset="0"/>
            </a:rPr>
            <a:t>Substitution</a:t>
          </a:r>
          <a:endParaRPr lang="en-US" b="1" dirty="0">
            <a:latin typeface="Arial" pitchFamily="34" charset="0"/>
            <a:cs typeface="Arial" pitchFamily="34" charset="0"/>
          </a:endParaRPr>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dirty="0"/>
        </a:p>
      </dgm:t>
    </dgm:pt>
    <dgm:pt modelId="{F76BE744-9070-4685-AA20-1267B86A1D3F}">
      <dgm:prSet phldrT="[Text]"/>
      <dgm:spPr>
        <a:solidFill>
          <a:srgbClr val="F48088"/>
        </a:solidFill>
      </dgm:spPr>
      <dgm:t>
        <a:bodyPr/>
        <a:lstStyle/>
        <a:p>
          <a:r>
            <a:rPr lang="en-US" b="1" dirty="0" smtClean="0">
              <a:latin typeface="Arial" pitchFamily="34" charset="0"/>
              <a:cs typeface="Arial" pitchFamily="34" charset="0"/>
            </a:rPr>
            <a:t>Engineering Controls</a:t>
          </a:r>
          <a:endParaRPr lang="en-US" b="1" dirty="0">
            <a:latin typeface="Arial" pitchFamily="34" charset="0"/>
            <a:cs typeface="Arial" pitchFamily="34" charset="0"/>
          </a:endParaRPr>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dirty="0"/>
        </a:p>
      </dgm:t>
    </dgm:pt>
    <dgm:pt modelId="{18643266-68D5-44CC-9F82-86F76BF7017F}">
      <dgm:prSet/>
      <dgm:spPr>
        <a:solidFill>
          <a:srgbClr val="F7A7B8"/>
        </a:solidFill>
      </dgm:spPr>
      <dgm:t>
        <a:bodyPr/>
        <a:lstStyle/>
        <a:p>
          <a:r>
            <a:rPr lang="en-US" b="1" dirty="0" smtClean="0">
              <a:latin typeface="Arial" pitchFamily="34" charset="0"/>
              <a:cs typeface="Arial" pitchFamily="34" charset="0"/>
            </a:rPr>
            <a:t>Administrative Controls</a:t>
          </a:r>
          <a:endParaRPr lang="en-US" b="1" dirty="0">
            <a:latin typeface="Arial" pitchFamily="34" charset="0"/>
            <a:cs typeface="Arial" pitchFamily="34" charset="0"/>
          </a:endParaRPr>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dirty="0"/>
        </a:p>
      </dgm:t>
    </dgm:pt>
    <dgm:pt modelId="{F0CA42C7-125F-4A45-AB53-0D7B0C1FB528}">
      <dgm:prSet/>
      <dgm:spPr>
        <a:solidFill>
          <a:srgbClr val="F79FAC">
            <a:alpha val="68000"/>
          </a:srgbClr>
        </a:solidFill>
      </dgm:spPr>
      <dgm:t>
        <a:bodyPr/>
        <a:lstStyle/>
        <a:p>
          <a:r>
            <a:rPr lang="en-US" b="1" dirty="0" smtClean="0">
              <a:latin typeface="Arial" pitchFamily="34" charset="0"/>
              <a:cs typeface="Arial" pitchFamily="34" charset="0"/>
            </a:rPr>
            <a:t>PPE</a:t>
          </a:r>
          <a:endParaRPr lang="en-US" b="1" dirty="0">
            <a:latin typeface="Arial" pitchFamily="34" charset="0"/>
            <a:cs typeface="Arial" pitchFamily="34" charset="0"/>
          </a:endParaRPr>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5">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4"/>
      <dgm:spPr/>
      <dgm:t>
        <a:bodyPr/>
        <a:lstStyle/>
        <a:p>
          <a:endParaRPr lang="en-US"/>
        </a:p>
      </dgm:t>
    </dgm:pt>
    <dgm:pt modelId="{491CD543-8636-486E-BE03-1D082DF7C818}" type="pres">
      <dgm:prSet presAssocID="{32120FC8-3E2A-4782-B959-CB9705CDA0F6}" presName="connectorText" presStyleLbl="sibTrans2D1" presStyleIdx="0" presStyleCnt="4"/>
      <dgm:spPr/>
      <dgm:t>
        <a:bodyPr/>
        <a:lstStyle/>
        <a:p>
          <a:endParaRPr lang="en-US"/>
        </a:p>
      </dgm:t>
    </dgm:pt>
    <dgm:pt modelId="{DBD01C1B-A207-4665-8500-AC032F874EC2}" type="pres">
      <dgm:prSet presAssocID="{58184CDC-2610-4F94-8BD2-572AF7DAB764}" presName="node" presStyleLbl="node1" presStyleIdx="1" presStyleCnt="5">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4"/>
      <dgm:spPr/>
      <dgm:t>
        <a:bodyPr/>
        <a:lstStyle/>
        <a:p>
          <a:endParaRPr lang="en-US"/>
        </a:p>
      </dgm:t>
    </dgm:pt>
    <dgm:pt modelId="{D2ACE4D5-D28F-4A7E-A992-1802586A35CD}" type="pres">
      <dgm:prSet presAssocID="{EDB041AA-5A3F-4229-A64E-5EF31B35402C}" presName="connectorText" presStyleLbl="sibTrans2D1" presStyleIdx="1" presStyleCnt="4"/>
      <dgm:spPr/>
      <dgm:t>
        <a:bodyPr/>
        <a:lstStyle/>
        <a:p>
          <a:endParaRPr lang="en-US"/>
        </a:p>
      </dgm:t>
    </dgm:pt>
    <dgm:pt modelId="{0F2F7FE5-89AE-40FF-91AD-16F953BAC9E0}" type="pres">
      <dgm:prSet presAssocID="{F76BE744-9070-4685-AA20-1267B86A1D3F}" presName="node" presStyleLbl="node1" presStyleIdx="2" presStyleCnt="5">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4"/>
      <dgm:spPr/>
      <dgm:t>
        <a:bodyPr/>
        <a:lstStyle/>
        <a:p>
          <a:endParaRPr lang="en-US"/>
        </a:p>
      </dgm:t>
    </dgm:pt>
    <dgm:pt modelId="{1CDA3E5D-7B83-4DFE-9037-BC6B2CA3E36A}" type="pres">
      <dgm:prSet presAssocID="{E12FB092-04E0-47E9-B65A-80B27DB39236}" presName="connectorText" presStyleLbl="sibTrans2D1" presStyleIdx="2" presStyleCnt="4"/>
      <dgm:spPr/>
      <dgm:t>
        <a:bodyPr/>
        <a:lstStyle/>
        <a:p>
          <a:endParaRPr lang="en-US"/>
        </a:p>
      </dgm:t>
    </dgm:pt>
    <dgm:pt modelId="{3333C0B9-5A71-49F4-B795-3AD2F7554B7A}" type="pres">
      <dgm:prSet presAssocID="{18643266-68D5-44CC-9F82-86F76BF7017F}" presName="node" presStyleLbl="node1" presStyleIdx="3" presStyleCnt="5">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3" presStyleCnt="4"/>
      <dgm:spPr/>
      <dgm:t>
        <a:bodyPr/>
        <a:lstStyle/>
        <a:p>
          <a:endParaRPr lang="en-US"/>
        </a:p>
      </dgm:t>
    </dgm:pt>
    <dgm:pt modelId="{13AD65FE-C366-4D9D-882F-06D94472A1FF}" type="pres">
      <dgm:prSet presAssocID="{6B1CF5F9-4C5E-4147-A8C8-D5DC5DDCDB68}" presName="connectorText" presStyleLbl="sibTrans2D1" presStyleIdx="3" presStyleCnt="4"/>
      <dgm:spPr/>
      <dgm:t>
        <a:bodyPr/>
        <a:lstStyle/>
        <a:p>
          <a:endParaRPr lang="en-US"/>
        </a:p>
      </dgm:t>
    </dgm:pt>
    <dgm:pt modelId="{5C7DC5C2-5F81-4A39-9006-A7CB049A832E}" type="pres">
      <dgm:prSet presAssocID="{F0CA42C7-125F-4A45-AB53-0D7B0C1FB528}" presName="node" presStyleLbl="node1" presStyleIdx="4" presStyleCnt="5">
        <dgm:presLayoutVars>
          <dgm:bulletEnabled val="1"/>
        </dgm:presLayoutVars>
      </dgm:prSet>
      <dgm:spPr/>
      <dgm:t>
        <a:bodyPr/>
        <a:lstStyle/>
        <a:p>
          <a:endParaRPr lang="en-US"/>
        </a:p>
      </dgm:t>
    </dgm:pt>
  </dgm:ptLst>
  <dgm:cxnLst>
    <dgm:cxn modelId="{72B3467D-C8CC-1E4D-B058-E9222E4ED14F}" type="presOf" srcId="{6B1CF5F9-4C5E-4147-A8C8-D5DC5DDCDB68}" destId="{AF1B553F-D549-4E1E-92FC-3F7A5671989A}" srcOrd="0" destOrd="0" presId="urn:microsoft.com/office/officeart/2005/8/layout/process2"/>
    <dgm:cxn modelId="{D32F65CA-7AE9-8443-86BD-1C71225D5E75}" type="presOf" srcId="{6B1CF5F9-4C5E-4147-A8C8-D5DC5DDCDB68}" destId="{13AD65FE-C366-4D9D-882F-06D94472A1FF}" srcOrd="1" destOrd="0" presId="urn:microsoft.com/office/officeart/2005/8/layout/process2"/>
    <dgm:cxn modelId="{44713AD7-2419-8341-8660-6F5AE97DCF10}" type="presOf" srcId="{ED38884B-001F-4C95-8DE4-37E087582E99}" destId="{6D706B17-3DB5-417E-8187-184A36CDD606}" srcOrd="0" destOrd="0" presId="urn:microsoft.com/office/officeart/2005/8/layout/process2"/>
    <dgm:cxn modelId="{6E1C69FF-ED82-4148-B14D-493B1176777B}" type="presOf" srcId="{58184CDC-2610-4F94-8BD2-572AF7DAB764}" destId="{DBD01C1B-A207-4665-8500-AC032F874EC2}" srcOrd="0" destOrd="0" presId="urn:microsoft.com/office/officeart/2005/8/layout/process2"/>
    <dgm:cxn modelId="{31EE0AA0-B809-0F4A-8234-D2BF99D99B9C}" type="presOf" srcId="{E12FB092-04E0-47E9-B65A-80B27DB39236}" destId="{181C85FC-D2C4-42A1-BB2C-DDC47B6A593C}" srcOrd="0"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D015697F-0C64-FB46-981B-78D3C2B6A959}" type="presOf" srcId="{F0CA42C7-125F-4A45-AB53-0D7B0C1FB528}" destId="{5C7DC5C2-5F81-4A39-9006-A7CB049A832E}" srcOrd="0" destOrd="0" presId="urn:microsoft.com/office/officeart/2005/8/layout/process2"/>
    <dgm:cxn modelId="{F48FBE64-DAC3-7C4C-803F-DB9DFE0DB083}" type="presOf" srcId="{EDB041AA-5A3F-4229-A64E-5EF31B35402C}" destId="{4DBA97E3-559C-44E7-B919-F6ABF5FEEA53}" srcOrd="0" destOrd="0" presId="urn:microsoft.com/office/officeart/2005/8/layout/process2"/>
    <dgm:cxn modelId="{E3536218-675F-4BA7-A1A5-A4501BFA79C4}" srcId="{ED38884B-001F-4C95-8DE4-37E087582E99}" destId="{F76BE744-9070-4685-AA20-1267B86A1D3F}" srcOrd="2" destOrd="0" parTransId="{6888233C-4053-44E4-A1F9-CA800212B5FE}" sibTransId="{E12FB092-04E0-47E9-B65A-80B27DB39236}"/>
    <dgm:cxn modelId="{74D5DD1C-3D21-405B-AFE9-E5B84EA3C077}" srcId="{ED38884B-001F-4C95-8DE4-37E087582E99}" destId="{F0CA42C7-125F-4A45-AB53-0D7B0C1FB528}" srcOrd="4" destOrd="0" parTransId="{09B897A2-E6E3-4F4E-B492-B40E4545CDDF}" sibTransId="{E29C0177-81FD-4F91-A164-5D5FDA5AA3FA}"/>
    <dgm:cxn modelId="{EEB4B23D-EEC7-443E-BEB5-1969B2F2C090}" srcId="{ED38884B-001F-4C95-8DE4-37E087582E99}" destId="{18643266-68D5-44CC-9F82-86F76BF7017F}" srcOrd="3" destOrd="0" parTransId="{699BC353-0402-48E2-893D-048F349CB9B2}" sibTransId="{6B1CF5F9-4C5E-4147-A8C8-D5DC5DDCDB68}"/>
    <dgm:cxn modelId="{1884702C-34FC-CC4F-9A23-085CA5BFEE0A}" type="presOf" srcId="{32120FC8-3E2A-4782-B959-CB9705CDA0F6}" destId="{182A8F57-A4AC-49AA-BA96-1559B53EC01A}"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CF5D3302-16D4-4C47-AAEC-018E041CA12E}" type="presOf" srcId="{8B7DD4B4-2D09-428C-9443-D653FA4CAB7F}" destId="{9389665C-65BA-4D9B-BB99-504A50B50276}" srcOrd="0" destOrd="0" presId="urn:microsoft.com/office/officeart/2005/8/layout/process2"/>
    <dgm:cxn modelId="{09FB927E-0C15-5F4B-85FF-6054B7EE9CEA}" type="presOf" srcId="{EDB041AA-5A3F-4229-A64E-5EF31B35402C}" destId="{D2ACE4D5-D28F-4A7E-A992-1802586A35CD}" srcOrd="1" destOrd="0" presId="urn:microsoft.com/office/officeart/2005/8/layout/process2"/>
    <dgm:cxn modelId="{96F80E65-A9A2-1D48-B1B3-837633443A40}" type="presOf" srcId="{E12FB092-04E0-47E9-B65A-80B27DB39236}" destId="{1CDA3E5D-7B83-4DFE-9037-BC6B2CA3E36A}" srcOrd="1" destOrd="0" presId="urn:microsoft.com/office/officeart/2005/8/layout/process2"/>
    <dgm:cxn modelId="{64D2B76C-9D84-B444-93D8-4D8BE60C08B7}" type="presOf" srcId="{F76BE744-9070-4685-AA20-1267B86A1D3F}" destId="{0F2F7FE5-89AE-40FF-91AD-16F953BAC9E0}" srcOrd="0" destOrd="0" presId="urn:microsoft.com/office/officeart/2005/8/layout/process2"/>
    <dgm:cxn modelId="{7A5E498D-1BD1-E34D-B49E-29943AEE5B5C}" type="presOf" srcId="{32120FC8-3E2A-4782-B959-CB9705CDA0F6}" destId="{491CD543-8636-486E-BE03-1D082DF7C818}" srcOrd="1" destOrd="0" presId="urn:microsoft.com/office/officeart/2005/8/layout/process2"/>
    <dgm:cxn modelId="{B5D7F225-062B-F443-9756-E2C7AC1A3C3A}" type="presOf" srcId="{18643266-68D5-44CC-9F82-86F76BF7017F}" destId="{3333C0B9-5A71-49F4-B795-3AD2F7554B7A}" srcOrd="0" destOrd="0" presId="urn:microsoft.com/office/officeart/2005/8/layout/process2"/>
    <dgm:cxn modelId="{9EA841F4-755C-3441-85B2-694B97FABEA0}" type="presParOf" srcId="{6D706B17-3DB5-417E-8187-184A36CDD606}" destId="{9389665C-65BA-4D9B-BB99-504A50B50276}" srcOrd="0" destOrd="0" presId="urn:microsoft.com/office/officeart/2005/8/layout/process2"/>
    <dgm:cxn modelId="{96770D26-1C91-3845-B900-1D261480EE4D}" type="presParOf" srcId="{6D706B17-3DB5-417E-8187-184A36CDD606}" destId="{182A8F57-A4AC-49AA-BA96-1559B53EC01A}" srcOrd="1" destOrd="0" presId="urn:microsoft.com/office/officeart/2005/8/layout/process2"/>
    <dgm:cxn modelId="{072298B1-DCCC-4B42-802B-9F1FF8373AEE}" type="presParOf" srcId="{182A8F57-A4AC-49AA-BA96-1559B53EC01A}" destId="{491CD543-8636-486E-BE03-1D082DF7C818}" srcOrd="0" destOrd="0" presId="urn:microsoft.com/office/officeart/2005/8/layout/process2"/>
    <dgm:cxn modelId="{97C9C0CC-A2F3-EF47-AFB7-C16D9E3D0EEF}" type="presParOf" srcId="{6D706B17-3DB5-417E-8187-184A36CDD606}" destId="{DBD01C1B-A207-4665-8500-AC032F874EC2}" srcOrd="2" destOrd="0" presId="urn:microsoft.com/office/officeart/2005/8/layout/process2"/>
    <dgm:cxn modelId="{6640454F-8486-8740-8089-09F7978F4203}" type="presParOf" srcId="{6D706B17-3DB5-417E-8187-184A36CDD606}" destId="{4DBA97E3-559C-44E7-B919-F6ABF5FEEA53}" srcOrd="3" destOrd="0" presId="urn:microsoft.com/office/officeart/2005/8/layout/process2"/>
    <dgm:cxn modelId="{1D1F2D7A-8E7E-0B4D-8C4B-4FFEDB4C83C6}" type="presParOf" srcId="{4DBA97E3-559C-44E7-B919-F6ABF5FEEA53}" destId="{D2ACE4D5-D28F-4A7E-A992-1802586A35CD}" srcOrd="0" destOrd="0" presId="urn:microsoft.com/office/officeart/2005/8/layout/process2"/>
    <dgm:cxn modelId="{0F5DE3DA-4FD5-8D41-A0E5-6B6EE1C430E4}" type="presParOf" srcId="{6D706B17-3DB5-417E-8187-184A36CDD606}" destId="{0F2F7FE5-89AE-40FF-91AD-16F953BAC9E0}" srcOrd="4" destOrd="0" presId="urn:microsoft.com/office/officeart/2005/8/layout/process2"/>
    <dgm:cxn modelId="{81523717-85F8-2946-8D7C-B3914A335583}" type="presParOf" srcId="{6D706B17-3DB5-417E-8187-184A36CDD606}" destId="{181C85FC-D2C4-42A1-BB2C-DDC47B6A593C}" srcOrd="5" destOrd="0" presId="urn:microsoft.com/office/officeart/2005/8/layout/process2"/>
    <dgm:cxn modelId="{D1CD9A02-5D80-214C-8E3C-8F29BFCADFCD}" type="presParOf" srcId="{181C85FC-D2C4-42A1-BB2C-DDC47B6A593C}" destId="{1CDA3E5D-7B83-4DFE-9037-BC6B2CA3E36A}" srcOrd="0" destOrd="0" presId="urn:microsoft.com/office/officeart/2005/8/layout/process2"/>
    <dgm:cxn modelId="{32AC3651-CEFE-F34F-89DB-A5645969BFA6}" type="presParOf" srcId="{6D706B17-3DB5-417E-8187-184A36CDD606}" destId="{3333C0B9-5A71-49F4-B795-3AD2F7554B7A}" srcOrd="6" destOrd="0" presId="urn:microsoft.com/office/officeart/2005/8/layout/process2"/>
    <dgm:cxn modelId="{BD602594-0F45-8943-9342-77A237DA93A9}" type="presParOf" srcId="{6D706B17-3DB5-417E-8187-184A36CDD606}" destId="{AF1B553F-D549-4E1E-92FC-3F7A5671989A}" srcOrd="7" destOrd="0" presId="urn:microsoft.com/office/officeart/2005/8/layout/process2"/>
    <dgm:cxn modelId="{73DDD86A-9427-DC4E-B79E-A4AEF7E419C0}" type="presParOf" srcId="{AF1B553F-D549-4E1E-92FC-3F7A5671989A}" destId="{13AD65FE-C366-4D9D-882F-06D94472A1FF}" srcOrd="0" destOrd="0" presId="urn:microsoft.com/office/officeart/2005/8/layout/process2"/>
    <dgm:cxn modelId="{ECFB5067-41A2-3F49-A3BC-A53AAB19463D}" type="presParOf" srcId="{6D706B17-3DB5-417E-8187-184A36CDD606}" destId="{5C7DC5C2-5F81-4A39-9006-A7CB049A832E}"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38884B-001F-4C95-8DE4-37E087582E99}" type="doc">
      <dgm:prSet loTypeId="urn:microsoft.com/office/officeart/2005/8/layout/process2" loCatId="process" qsTypeId="urn:microsoft.com/office/officeart/2005/8/quickstyle/simple5" qsCatId="simple" csTypeId="urn:microsoft.com/office/officeart/2005/8/colors/accent2_5" csCatId="accent2" phldr="1"/>
      <dgm:spPr/>
      <dgm:t>
        <a:bodyPr/>
        <a:lstStyle/>
        <a:p>
          <a:endParaRPr lang="en-US"/>
        </a:p>
      </dgm:t>
    </dgm:pt>
    <dgm:pt modelId="{8B7DD4B4-2D09-428C-9443-D653FA4CAB7F}">
      <dgm:prSet phldrT="[Text]"/>
      <dgm:spPr>
        <a:solidFill>
          <a:srgbClr val="C2143D"/>
        </a:solidFill>
      </dgm:spPr>
      <dgm:t>
        <a:bodyPr/>
        <a:lstStyle/>
        <a:p>
          <a:r>
            <a:rPr lang="en-US" b="1" dirty="0" smtClean="0">
              <a:latin typeface="Arial" pitchFamily="34" charset="0"/>
              <a:cs typeface="Arial" pitchFamily="34" charset="0"/>
            </a:rPr>
            <a:t>Elimination</a:t>
          </a:r>
          <a:endParaRPr lang="en-US" b="1" dirty="0">
            <a:latin typeface="Arial" pitchFamily="34" charset="0"/>
            <a:cs typeface="Arial" pitchFamily="34" charset="0"/>
          </a:endParaRPr>
        </a:p>
      </dgm:t>
    </dgm:pt>
    <dgm:pt modelId="{7FCC32FF-B0D3-4340-AE22-651BA31A9A43}" type="parTrans" cxnId="{E7513661-F795-402B-88D8-D5808766CB44}">
      <dgm:prSet/>
      <dgm:spPr/>
      <dgm:t>
        <a:bodyPr/>
        <a:lstStyle/>
        <a:p>
          <a:endParaRPr lang="en-US"/>
        </a:p>
      </dgm:t>
    </dgm:pt>
    <dgm:pt modelId="{32120FC8-3E2A-4782-B959-CB9705CDA0F6}" type="sibTrans" cxnId="{E7513661-F795-402B-88D8-D5808766CB44}">
      <dgm:prSet/>
      <dgm:spPr/>
      <dgm:t>
        <a:bodyPr/>
        <a:lstStyle/>
        <a:p>
          <a:endParaRPr lang="en-US" dirty="0"/>
        </a:p>
      </dgm:t>
    </dgm:pt>
    <dgm:pt modelId="{58184CDC-2610-4F94-8BD2-572AF7DAB764}">
      <dgm:prSet phldrT="[Text]"/>
      <dgm:spPr>
        <a:solidFill>
          <a:srgbClr val="E35775"/>
        </a:solidFill>
      </dgm:spPr>
      <dgm:t>
        <a:bodyPr/>
        <a:lstStyle/>
        <a:p>
          <a:r>
            <a:rPr lang="en-US" b="1" dirty="0" smtClean="0">
              <a:latin typeface="Arial" pitchFamily="34" charset="0"/>
              <a:cs typeface="Arial" pitchFamily="34" charset="0"/>
            </a:rPr>
            <a:t>Substitution</a:t>
          </a:r>
          <a:endParaRPr lang="en-US" b="1" dirty="0">
            <a:latin typeface="Arial" pitchFamily="34" charset="0"/>
            <a:cs typeface="Arial" pitchFamily="34" charset="0"/>
          </a:endParaRPr>
        </a:p>
      </dgm:t>
    </dgm:pt>
    <dgm:pt modelId="{169993F8-7739-4785-9F2E-B0EB0D771026}" type="parTrans" cxnId="{CBFC62F2-6091-431D-8059-544C0BE91B0F}">
      <dgm:prSet/>
      <dgm:spPr/>
      <dgm:t>
        <a:bodyPr/>
        <a:lstStyle/>
        <a:p>
          <a:endParaRPr lang="en-US"/>
        </a:p>
      </dgm:t>
    </dgm:pt>
    <dgm:pt modelId="{EDB041AA-5A3F-4229-A64E-5EF31B35402C}" type="sibTrans" cxnId="{CBFC62F2-6091-431D-8059-544C0BE91B0F}">
      <dgm:prSet/>
      <dgm:spPr/>
      <dgm:t>
        <a:bodyPr/>
        <a:lstStyle/>
        <a:p>
          <a:endParaRPr lang="en-US" dirty="0"/>
        </a:p>
      </dgm:t>
    </dgm:pt>
    <dgm:pt modelId="{F76BE744-9070-4685-AA20-1267B86A1D3F}">
      <dgm:prSet phldrT="[Text]"/>
      <dgm:spPr>
        <a:solidFill>
          <a:srgbClr val="F48088"/>
        </a:solidFill>
      </dgm:spPr>
      <dgm:t>
        <a:bodyPr/>
        <a:lstStyle/>
        <a:p>
          <a:r>
            <a:rPr lang="en-US" b="1" dirty="0" smtClean="0">
              <a:latin typeface="Arial" pitchFamily="34" charset="0"/>
              <a:cs typeface="Arial" pitchFamily="34" charset="0"/>
            </a:rPr>
            <a:t>Engineering Controls</a:t>
          </a:r>
          <a:endParaRPr lang="en-US" b="1" dirty="0">
            <a:latin typeface="Arial" pitchFamily="34" charset="0"/>
            <a:cs typeface="Arial" pitchFamily="34" charset="0"/>
          </a:endParaRPr>
        </a:p>
      </dgm:t>
    </dgm:pt>
    <dgm:pt modelId="{6888233C-4053-44E4-A1F9-CA800212B5FE}" type="parTrans" cxnId="{E3536218-675F-4BA7-A1A5-A4501BFA79C4}">
      <dgm:prSet/>
      <dgm:spPr/>
      <dgm:t>
        <a:bodyPr/>
        <a:lstStyle/>
        <a:p>
          <a:endParaRPr lang="en-US"/>
        </a:p>
      </dgm:t>
    </dgm:pt>
    <dgm:pt modelId="{E12FB092-04E0-47E9-B65A-80B27DB39236}" type="sibTrans" cxnId="{E3536218-675F-4BA7-A1A5-A4501BFA79C4}">
      <dgm:prSet/>
      <dgm:spPr/>
      <dgm:t>
        <a:bodyPr/>
        <a:lstStyle/>
        <a:p>
          <a:endParaRPr lang="en-US" dirty="0"/>
        </a:p>
      </dgm:t>
    </dgm:pt>
    <dgm:pt modelId="{18643266-68D5-44CC-9F82-86F76BF7017F}">
      <dgm:prSet/>
      <dgm:spPr>
        <a:solidFill>
          <a:srgbClr val="F7A7B8"/>
        </a:solidFill>
      </dgm:spPr>
      <dgm:t>
        <a:bodyPr/>
        <a:lstStyle/>
        <a:p>
          <a:r>
            <a:rPr lang="en-US" b="1" dirty="0" smtClean="0">
              <a:latin typeface="Arial" pitchFamily="34" charset="0"/>
              <a:cs typeface="Arial" pitchFamily="34" charset="0"/>
            </a:rPr>
            <a:t>Administrative Controls</a:t>
          </a:r>
          <a:endParaRPr lang="en-US" b="1" dirty="0">
            <a:latin typeface="Arial" pitchFamily="34" charset="0"/>
            <a:cs typeface="Arial" pitchFamily="34" charset="0"/>
          </a:endParaRPr>
        </a:p>
      </dgm:t>
    </dgm:pt>
    <dgm:pt modelId="{699BC353-0402-48E2-893D-048F349CB9B2}" type="parTrans" cxnId="{EEB4B23D-EEC7-443E-BEB5-1969B2F2C090}">
      <dgm:prSet/>
      <dgm:spPr/>
      <dgm:t>
        <a:bodyPr/>
        <a:lstStyle/>
        <a:p>
          <a:endParaRPr lang="en-US"/>
        </a:p>
      </dgm:t>
    </dgm:pt>
    <dgm:pt modelId="{6B1CF5F9-4C5E-4147-A8C8-D5DC5DDCDB68}" type="sibTrans" cxnId="{EEB4B23D-EEC7-443E-BEB5-1969B2F2C090}">
      <dgm:prSet/>
      <dgm:spPr/>
      <dgm:t>
        <a:bodyPr/>
        <a:lstStyle/>
        <a:p>
          <a:endParaRPr lang="en-US" dirty="0"/>
        </a:p>
      </dgm:t>
    </dgm:pt>
    <dgm:pt modelId="{F0CA42C7-125F-4A45-AB53-0D7B0C1FB528}">
      <dgm:prSet/>
      <dgm:spPr>
        <a:solidFill>
          <a:srgbClr val="F79FAC">
            <a:alpha val="68000"/>
          </a:srgbClr>
        </a:solidFill>
      </dgm:spPr>
      <dgm:t>
        <a:bodyPr/>
        <a:lstStyle/>
        <a:p>
          <a:r>
            <a:rPr lang="en-US" b="1" dirty="0" smtClean="0">
              <a:latin typeface="Arial" pitchFamily="34" charset="0"/>
              <a:cs typeface="Arial" pitchFamily="34" charset="0"/>
            </a:rPr>
            <a:t>PPE</a:t>
          </a:r>
          <a:endParaRPr lang="en-US" b="1" dirty="0">
            <a:latin typeface="Arial" pitchFamily="34" charset="0"/>
            <a:cs typeface="Arial" pitchFamily="34" charset="0"/>
          </a:endParaRPr>
        </a:p>
      </dgm:t>
    </dgm:pt>
    <dgm:pt modelId="{09B897A2-E6E3-4F4E-B492-B40E4545CDDF}" type="parTrans" cxnId="{74D5DD1C-3D21-405B-AFE9-E5B84EA3C077}">
      <dgm:prSet/>
      <dgm:spPr/>
      <dgm:t>
        <a:bodyPr/>
        <a:lstStyle/>
        <a:p>
          <a:endParaRPr lang="en-US"/>
        </a:p>
      </dgm:t>
    </dgm:pt>
    <dgm:pt modelId="{E29C0177-81FD-4F91-A164-5D5FDA5AA3FA}" type="sibTrans" cxnId="{74D5DD1C-3D21-405B-AFE9-E5B84EA3C077}">
      <dgm:prSet/>
      <dgm:spPr/>
      <dgm:t>
        <a:bodyPr/>
        <a:lstStyle/>
        <a:p>
          <a:endParaRPr lang="en-US"/>
        </a:p>
      </dgm:t>
    </dgm:pt>
    <dgm:pt modelId="{6D706B17-3DB5-417E-8187-184A36CDD606}" type="pres">
      <dgm:prSet presAssocID="{ED38884B-001F-4C95-8DE4-37E087582E99}" presName="linearFlow" presStyleCnt="0">
        <dgm:presLayoutVars>
          <dgm:resizeHandles val="exact"/>
        </dgm:presLayoutVars>
      </dgm:prSet>
      <dgm:spPr/>
      <dgm:t>
        <a:bodyPr/>
        <a:lstStyle/>
        <a:p>
          <a:endParaRPr lang="en-US"/>
        </a:p>
      </dgm:t>
    </dgm:pt>
    <dgm:pt modelId="{9389665C-65BA-4D9B-BB99-504A50B50276}" type="pres">
      <dgm:prSet presAssocID="{8B7DD4B4-2D09-428C-9443-D653FA4CAB7F}" presName="node" presStyleLbl="node1" presStyleIdx="0" presStyleCnt="5">
        <dgm:presLayoutVars>
          <dgm:bulletEnabled val="1"/>
        </dgm:presLayoutVars>
      </dgm:prSet>
      <dgm:spPr/>
      <dgm:t>
        <a:bodyPr/>
        <a:lstStyle/>
        <a:p>
          <a:endParaRPr lang="en-US"/>
        </a:p>
      </dgm:t>
    </dgm:pt>
    <dgm:pt modelId="{182A8F57-A4AC-49AA-BA96-1559B53EC01A}" type="pres">
      <dgm:prSet presAssocID="{32120FC8-3E2A-4782-B959-CB9705CDA0F6}" presName="sibTrans" presStyleLbl="sibTrans2D1" presStyleIdx="0" presStyleCnt="4"/>
      <dgm:spPr/>
      <dgm:t>
        <a:bodyPr/>
        <a:lstStyle/>
        <a:p>
          <a:endParaRPr lang="en-US"/>
        </a:p>
      </dgm:t>
    </dgm:pt>
    <dgm:pt modelId="{491CD543-8636-486E-BE03-1D082DF7C818}" type="pres">
      <dgm:prSet presAssocID="{32120FC8-3E2A-4782-B959-CB9705CDA0F6}" presName="connectorText" presStyleLbl="sibTrans2D1" presStyleIdx="0" presStyleCnt="4"/>
      <dgm:spPr/>
      <dgm:t>
        <a:bodyPr/>
        <a:lstStyle/>
        <a:p>
          <a:endParaRPr lang="en-US"/>
        </a:p>
      </dgm:t>
    </dgm:pt>
    <dgm:pt modelId="{DBD01C1B-A207-4665-8500-AC032F874EC2}" type="pres">
      <dgm:prSet presAssocID="{58184CDC-2610-4F94-8BD2-572AF7DAB764}" presName="node" presStyleLbl="node1" presStyleIdx="1" presStyleCnt="5">
        <dgm:presLayoutVars>
          <dgm:bulletEnabled val="1"/>
        </dgm:presLayoutVars>
      </dgm:prSet>
      <dgm:spPr/>
      <dgm:t>
        <a:bodyPr/>
        <a:lstStyle/>
        <a:p>
          <a:endParaRPr lang="en-US"/>
        </a:p>
      </dgm:t>
    </dgm:pt>
    <dgm:pt modelId="{4DBA97E3-559C-44E7-B919-F6ABF5FEEA53}" type="pres">
      <dgm:prSet presAssocID="{EDB041AA-5A3F-4229-A64E-5EF31B35402C}" presName="sibTrans" presStyleLbl="sibTrans2D1" presStyleIdx="1" presStyleCnt="4"/>
      <dgm:spPr/>
      <dgm:t>
        <a:bodyPr/>
        <a:lstStyle/>
        <a:p>
          <a:endParaRPr lang="en-US"/>
        </a:p>
      </dgm:t>
    </dgm:pt>
    <dgm:pt modelId="{D2ACE4D5-D28F-4A7E-A992-1802586A35CD}" type="pres">
      <dgm:prSet presAssocID="{EDB041AA-5A3F-4229-A64E-5EF31B35402C}" presName="connectorText" presStyleLbl="sibTrans2D1" presStyleIdx="1" presStyleCnt="4"/>
      <dgm:spPr/>
      <dgm:t>
        <a:bodyPr/>
        <a:lstStyle/>
        <a:p>
          <a:endParaRPr lang="en-US"/>
        </a:p>
      </dgm:t>
    </dgm:pt>
    <dgm:pt modelId="{0F2F7FE5-89AE-40FF-91AD-16F953BAC9E0}" type="pres">
      <dgm:prSet presAssocID="{F76BE744-9070-4685-AA20-1267B86A1D3F}" presName="node" presStyleLbl="node1" presStyleIdx="2" presStyleCnt="5">
        <dgm:presLayoutVars>
          <dgm:bulletEnabled val="1"/>
        </dgm:presLayoutVars>
      </dgm:prSet>
      <dgm:spPr/>
      <dgm:t>
        <a:bodyPr/>
        <a:lstStyle/>
        <a:p>
          <a:endParaRPr lang="en-US"/>
        </a:p>
      </dgm:t>
    </dgm:pt>
    <dgm:pt modelId="{181C85FC-D2C4-42A1-BB2C-DDC47B6A593C}" type="pres">
      <dgm:prSet presAssocID="{E12FB092-04E0-47E9-B65A-80B27DB39236}" presName="sibTrans" presStyleLbl="sibTrans2D1" presStyleIdx="2" presStyleCnt="4"/>
      <dgm:spPr/>
      <dgm:t>
        <a:bodyPr/>
        <a:lstStyle/>
        <a:p>
          <a:endParaRPr lang="en-US"/>
        </a:p>
      </dgm:t>
    </dgm:pt>
    <dgm:pt modelId="{1CDA3E5D-7B83-4DFE-9037-BC6B2CA3E36A}" type="pres">
      <dgm:prSet presAssocID="{E12FB092-04E0-47E9-B65A-80B27DB39236}" presName="connectorText" presStyleLbl="sibTrans2D1" presStyleIdx="2" presStyleCnt="4"/>
      <dgm:spPr/>
      <dgm:t>
        <a:bodyPr/>
        <a:lstStyle/>
        <a:p>
          <a:endParaRPr lang="en-US"/>
        </a:p>
      </dgm:t>
    </dgm:pt>
    <dgm:pt modelId="{3333C0B9-5A71-49F4-B795-3AD2F7554B7A}" type="pres">
      <dgm:prSet presAssocID="{18643266-68D5-44CC-9F82-86F76BF7017F}" presName="node" presStyleLbl="node1" presStyleIdx="3" presStyleCnt="5">
        <dgm:presLayoutVars>
          <dgm:bulletEnabled val="1"/>
        </dgm:presLayoutVars>
      </dgm:prSet>
      <dgm:spPr/>
      <dgm:t>
        <a:bodyPr/>
        <a:lstStyle/>
        <a:p>
          <a:endParaRPr lang="en-US"/>
        </a:p>
      </dgm:t>
    </dgm:pt>
    <dgm:pt modelId="{AF1B553F-D549-4E1E-92FC-3F7A5671989A}" type="pres">
      <dgm:prSet presAssocID="{6B1CF5F9-4C5E-4147-A8C8-D5DC5DDCDB68}" presName="sibTrans" presStyleLbl="sibTrans2D1" presStyleIdx="3" presStyleCnt="4"/>
      <dgm:spPr/>
      <dgm:t>
        <a:bodyPr/>
        <a:lstStyle/>
        <a:p>
          <a:endParaRPr lang="en-US"/>
        </a:p>
      </dgm:t>
    </dgm:pt>
    <dgm:pt modelId="{13AD65FE-C366-4D9D-882F-06D94472A1FF}" type="pres">
      <dgm:prSet presAssocID="{6B1CF5F9-4C5E-4147-A8C8-D5DC5DDCDB68}" presName="connectorText" presStyleLbl="sibTrans2D1" presStyleIdx="3" presStyleCnt="4"/>
      <dgm:spPr/>
      <dgm:t>
        <a:bodyPr/>
        <a:lstStyle/>
        <a:p>
          <a:endParaRPr lang="en-US"/>
        </a:p>
      </dgm:t>
    </dgm:pt>
    <dgm:pt modelId="{5C7DC5C2-5F81-4A39-9006-A7CB049A832E}" type="pres">
      <dgm:prSet presAssocID="{F0CA42C7-125F-4A45-AB53-0D7B0C1FB528}" presName="node" presStyleLbl="node1" presStyleIdx="4" presStyleCnt="5">
        <dgm:presLayoutVars>
          <dgm:bulletEnabled val="1"/>
        </dgm:presLayoutVars>
      </dgm:prSet>
      <dgm:spPr/>
      <dgm:t>
        <a:bodyPr/>
        <a:lstStyle/>
        <a:p>
          <a:endParaRPr lang="en-US"/>
        </a:p>
      </dgm:t>
    </dgm:pt>
  </dgm:ptLst>
  <dgm:cxnLst>
    <dgm:cxn modelId="{2BE7C141-CB76-4CE5-A07A-C87D93E8771E}" type="presOf" srcId="{6B1CF5F9-4C5E-4147-A8C8-D5DC5DDCDB68}" destId="{13AD65FE-C366-4D9D-882F-06D94472A1FF}" srcOrd="1" destOrd="0" presId="urn:microsoft.com/office/officeart/2005/8/layout/process2"/>
    <dgm:cxn modelId="{C9B55017-7484-41D1-B718-FAAD68BF983E}" type="presOf" srcId="{8B7DD4B4-2D09-428C-9443-D653FA4CAB7F}" destId="{9389665C-65BA-4D9B-BB99-504A50B50276}" srcOrd="0" destOrd="0" presId="urn:microsoft.com/office/officeart/2005/8/layout/process2"/>
    <dgm:cxn modelId="{A385A47B-1073-4CA3-BD5A-D137878C2676}" type="presOf" srcId="{32120FC8-3E2A-4782-B959-CB9705CDA0F6}" destId="{491CD543-8636-486E-BE03-1D082DF7C818}" srcOrd="1" destOrd="0" presId="urn:microsoft.com/office/officeart/2005/8/layout/process2"/>
    <dgm:cxn modelId="{E7513661-F795-402B-88D8-D5808766CB44}" srcId="{ED38884B-001F-4C95-8DE4-37E087582E99}" destId="{8B7DD4B4-2D09-428C-9443-D653FA4CAB7F}" srcOrd="0" destOrd="0" parTransId="{7FCC32FF-B0D3-4340-AE22-651BA31A9A43}" sibTransId="{32120FC8-3E2A-4782-B959-CB9705CDA0F6}"/>
    <dgm:cxn modelId="{5F7D1A9C-2118-442E-A9F1-5ED06B76E470}" type="presOf" srcId="{32120FC8-3E2A-4782-B959-CB9705CDA0F6}" destId="{182A8F57-A4AC-49AA-BA96-1559B53EC01A}" srcOrd="0" destOrd="0" presId="urn:microsoft.com/office/officeart/2005/8/layout/process2"/>
    <dgm:cxn modelId="{4994E01A-80AD-4889-A666-BD337BC88FB1}" type="presOf" srcId="{E12FB092-04E0-47E9-B65A-80B27DB39236}" destId="{181C85FC-D2C4-42A1-BB2C-DDC47B6A593C}" srcOrd="0" destOrd="0" presId="urn:microsoft.com/office/officeart/2005/8/layout/process2"/>
    <dgm:cxn modelId="{E3536218-675F-4BA7-A1A5-A4501BFA79C4}" srcId="{ED38884B-001F-4C95-8DE4-37E087582E99}" destId="{F76BE744-9070-4685-AA20-1267B86A1D3F}" srcOrd="2" destOrd="0" parTransId="{6888233C-4053-44E4-A1F9-CA800212B5FE}" sibTransId="{E12FB092-04E0-47E9-B65A-80B27DB39236}"/>
    <dgm:cxn modelId="{639E960B-FB9C-4347-B177-41A44B9E8E9D}" type="presOf" srcId="{18643266-68D5-44CC-9F82-86F76BF7017F}" destId="{3333C0B9-5A71-49F4-B795-3AD2F7554B7A}" srcOrd="0" destOrd="0" presId="urn:microsoft.com/office/officeart/2005/8/layout/process2"/>
    <dgm:cxn modelId="{05F8782C-4650-4A9E-842D-8FB0AA61A9CC}" type="presOf" srcId="{ED38884B-001F-4C95-8DE4-37E087582E99}" destId="{6D706B17-3DB5-417E-8187-184A36CDD606}" srcOrd="0" destOrd="0" presId="urn:microsoft.com/office/officeart/2005/8/layout/process2"/>
    <dgm:cxn modelId="{74D5DD1C-3D21-405B-AFE9-E5B84EA3C077}" srcId="{ED38884B-001F-4C95-8DE4-37E087582E99}" destId="{F0CA42C7-125F-4A45-AB53-0D7B0C1FB528}" srcOrd="4" destOrd="0" parTransId="{09B897A2-E6E3-4F4E-B492-B40E4545CDDF}" sibTransId="{E29C0177-81FD-4F91-A164-5D5FDA5AA3FA}"/>
    <dgm:cxn modelId="{EEB4B23D-EEC7-443E-BEB5-1969B2F2C090}" srcId="{ED38884B-001F-4C95-8DE4-37E087582E99}" destId="{18643266-68D5-44CC-9F82-86F76BF7017F}" srcOrd="3" destOrd="0" parTransId="{699BC353-0402-48E2-893D-048F349CB9B2}" sibTransId="{6B1CF5F9-4C5E-4147-A8C8-D5DC5DDCDB68}"/>
    <dgm:cxn modelId="{CBB475B0-FBBF-43DB-AE43-FCE47A31E4CF}" type="presOf" srcId="{58184CDC-2610-4F94-8BD2-572AF7DAB764}" destId="{DBD01C1B-A207-4665-8500-AC032F874EC2}" srcOrd="0" destOrd="0" presId="urn:microsoft.com/office/officeart/2005/8/layout/process2"/>
    <dgm:cxn modelId="{F6EE9B6A-2E27-4AF4-A6C3-3EC998E5CD74}" type="presOf" srcId="{F0CA42C7-125F-4A45-AB53-0D7B0C1FB528}" destId="{5C7DC5C2-5F81-4A39-9006-A7CB049A832E}" srcOrd="0" destOrd="0" presId="urn:microsoft.com/office/officeart/2005/8/layout/process2"/>
    <dgm:cxn modelId="{5903E4C4-3E86-429A-A6EF-9CDF7815B090}" type="presOf" srcId="{6B1CF5F9-4C5E-4147-A8C8-D5DC5DDCDB68}" destId="{AF1B553F-D549-4E1E-92FC-3F7A5671989A}" srcOrd="0" destOrd="0" presId="urn:microsoft.com/office/officeart/2005/8/layout/process2"/>
    <dgm:cxn modelId="{5B687134-A7F8-45F2-B8AE-D6B7DEEE563B}" type="presOf" srcId="{F76BE744-9070-4685-AA20-1267B86A1D3F}" destId="{0F2F7FE5-89AE-40FF-91AD-16F953BAC9E0}" srcOrd="0" destOrd="0" presId="urn:microsoft.com/office/officeart/2005/8/layout/process2"/>
    <dgm:cxn modelId="{CBFC62F2-6091-431D-8059-544C0BE91B0F}" srcId="{ED38884B-001F-4C95-8DE4-37E087582E99}" destId="{58184CDC-2610-4F94-8BD2-572AF7DAB764}" srcOrd="1" destOrd="0" parTransId="{169993F8-7739-4785-9F2E-B0EB0D771026}" sibTransId="{EDB041AA-5A3F-4229-A64E-5EF31B35402C}"/>
    <dgm:cxn modelId="{5B8950F7-C91E-4292-94F3-301C1B7FFD55}" type="presOf" srcId="{EDB041AA-5A3F-4229-A64E-5EF31B35402C}" destId="{D2ACE4D5-D28F-4A7E-A992-1802586A35CD}" srcOrd="1" destOrd="0" presId="urn:microsoft.com/office/officeart/2005/8/layout/process2"/>
    <dgm:cxn modelId="{E6FB4E53-10AC-4635-B98B-3BF625D91F22}" type="presOf" srcId="{EDB041AA-5A3F-4229-A64E-5EF31B35402C}" destId="{4DBA97E3-559C-44E7-B919-F6ABF5FEEA53}" srcOrd="0" destOrd="0" presId="urn:microsoft.com/office/officeart/2005/8/layout/process2"/>
    <dgm:cxn modelId="{967CC4E6-D22E-4756-AF8B-9608F31E33E7}" type="presOf" srcId="{E12FB092-04E0-47E9-B65A-80B27DB39236}" destId="{1CDA3E5D-7B83-4DFE-9037-BC6B2CA3E36A}" srcOrd="1" destOrd="0" presId="urn:microsoft.com/office/officeart/2005/8/layout/process2"/>
    <dgm:cxn modelId="{68F3EE09-49EA-4B80-91C9-DB2971202549}" type="presParOf" srcId="{6D706B17-3DB5-417E-8187-184A36CDD606}" destId="{9389665C-65BA-4D9B-BB99-504A50B50276}" srcOrd="0" destOrd="0" presId="urn:microsoft.com/office/officeart/2005/8/layout/process2"/>
    <dgm:cxn modelId="{D410ADE0-A767-4909-862D-17BB375A745A}" type="presParOf" srcId="{6D706B17-3DB5-417E-8187-184A36CDD606}" destId="{182A8F57-A4AC-49AA-BA96-1559B53EC01A}" srcOrd="1" destOrd="0" presId="urn:microsoft.com/office/officeart/2005/8/layout/process2"/>
    <dgm:cxn modelId="{36930998-A19F-4C53-B560-D110C74373EF}" type="presParOf" srcId="{182A8F57-A4AC-49AA-BA96-1559B53EC01A}" destId="{491CD543-8636-486E-BE03-1D082DF7C818}" srcOrd="0" destOrd="0" presId="urn:microsoft.com/office/officeart/2005/8/layout/process2"/>
    <dgm:cxn modelId="{57497984-D7CA-4C8B-9C5A-FD12FEE771D7}" type="presParOf" srcId="{6D706B17-3DB5-417E-8187-184A36CDD606}" destId="{DBD01C1B-A207-4665-8500-AC032F874EC2}" srcOrd="2" destOrd="0" presId="urn:microsoft.com/office/officeart/2005/8/layout/process2"/>
    <dgm:cxn modelId="{B723CF30-B953-44C6-A2CE-F8B61B3B8174}" type="presParOf" srcId="{6D706B17-3DB5-417E-8187-184A36CDD606}" destId="{4DBA97E3-559C-44E7-B919-F6ABF5FEEA53}" srcOrd="3" destOrd="0" presId="urn:microsoft.com/office/officeart/2005/8/layout/process2"/>
    <dgm:cxn modelId="{72F64A68-529A-4BB3-964C-4D9A8E0810E9}" type="presParOf" srcId="{4DBA97E3-559C-44E7-B919-F6ABF5FEEA53}" destId="{D2ACE4D5-D28F-4A7E-A992-1802586A35CD}" srcOrd="0" destOrd="0" presId="urn:microsoft.com/office/officeart/2005/8/layout/process2"/>
    <dgm:cxn modelId="{917D8BBD-F90A-4275-A5C1-90CBDDDD56B5}" type="presParOf" srcId="{6D706B17-3DB5-417E-8187-184A36CDD606}" destId="{0F2F7FE5-89AE-40FF-91AD-16F953BAC9E0}" srcOrd="4" destOrd="0" presId="urn:microsoft.com/office/officeart/2005/8/layout/process2"/>
    <dgm:cxn modelId="{B3316695-FA8B-4FCF-97EE-F668DEE6547F}" type="presParOf" srcId="{6D706B17-3DB5-417E-8187-184A36CDD606}" destId="{181C85FC-D2C4-42A1-BB2C-DDC47B6A593C}" srcOrd="5" destOrd="0" presId="urn:microsoft.com/office/officeart/2005/8/layout/process2"/>
    <dgm:cxn modelId="{80C57DB4-033D-406C-9095-00BD09406BFC}" type="presParOf" srcId="{181C85FC-D2C4-42A1-BB2C-DDC47B6A593C}" destId="{1CDA3E5D-7B83-4DFE-9037-BC6B2CA3E36A}" srcOrd="0" destOrd="0" presId="urn:microsoft.com/office/officeart/2005/8/layout/process2"/>
    <dgm:cxn modelId="{FEA5832C-9E9C-4D1C-A82C-29D69452CB48}" type="presParOf" srcId="{6D706B17-3DB5-417E-8187-184A36CDD606}" destId="{3333C0B9-5A71-49F4-B795-3AD2F7554B7A}" srcOrd="6" destOrd="0" presId="urn:microsoft.com/office/officeart/2005/8/layout/process2"/>
    <dgm:cxn modelId="{258099BF-3816-47EC-8966-C54DD7EF95CD}" type="presParOf" srcId="{6D706B17-3DB5-417E-8187-184A36CDD606}" destId="{AF1B553F-D549-4E1E-92FC-3F7A5671989A}" srcOrd="7" destOrd="0" presId="urn:microsoft.com/office/officeart/2005/8/layout/process2"/>
    <dgm:cxn modelId="{8B3BCE69-2134-4ED2-9538-BBE5EC892920}" type="presParOf" srcId="{AF1B553F-D549-4E1E-92FC-3F7A5671989A}" destId="{13AD65FE-C366-4D9D-882F-06D94472A1FF}" srcOrd="0" destOrd="0" presId="urn:microsoft.com/office/officeart/2005/8/layout/process2"/>
    <dgm:cxn modelId="{31FD839F-0C27-4FDF-9D01-01A65FE17BD8}" type="presParOf" srcId="{6D706B17-3DB5-417E-8187-184A36CDD606}" destId="{5C7DC5C2-5F81-4A39-9006-A7CB049A832E}"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7E93D-AA6D-4134-A684-B83E58A05B35}">
      <dsp:nvSpPr>
        <dsp:cNvPr id="0" name=""/>
        <dsp:cNvSpPr/>
      </dsp:nvSpPr>
      <dsp:spPr>
        <a:xfrm>
          <a:off x="2049924" y="754568"/>
          <a:ext cx="5044150" cy="5044150"/>
        </a:xfrm>
        <a:prstGeom prst="blockArc">
          <a:avLst>
            <a:gd name="adj1" fmla="val 11880000"/>
            <a:gd name="adj2" fmla="val 16200000"/>
            <a:gd name="adj3" fmla="val 4640"/>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B64C28A-C9B8-4F29-9C7F-043C2252B25E}">
      <dsp:nvSpPr>
        <dsp:cNvPr id="0" name=""/>
        <dsp:cNvSpPr/>
      </dsp:nvSpPr>
      <dsp:spPr>
        <a:xfrm>
          <a:off x="2049924" y="754568"/>
          <a:ext cx="5044150" cy="5044150"/>
        </a:xfrm>
        <a:prstGeom prst="blockArc">
          <a:avLst>
            <a:gd name="adj1" fmla="val 7560000"/>
            <a:gd name="adj2" fmla="val 11880000"/>
            <a:gd name="adj3" fmla="val 4640"/>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0E4CAEA-AD08-463C-A60A-83467728A94E}">
      <dsp:nvSpPr>
        <dsp:cNvPr id="0" name=""/>
        <dsp:cNvSpPr/>
      </dsp:nvSpPr>
      <dsp:spPr>
        <a:xfrm>
          <a:off x="2049924" y="754568"/>
          <a:ext cx="5044150" cy="5044150"/>
        </a:xfrm>
        <a:prstGeom prst="blockArc">
          <a:avLst>
            <a:gd name="adj1" fmla="val 3240000"/>
            <a:gd name="adj2" fmla="val 7560000"/>
            <a:gd name="adj3" fmla="val 4640"/>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F87B9736-FF90-4292-B5AE-9F4CC076B69D}">
      <dsp:nvSpPr>
        <dsp:cNvPr id="0" name=""/>
        <dsp:cNvSpPr/>
      </dsp:nvSpPr>
      <dsp:spPr>
        <a:xfrm>
          <a:off x="2049924" y="754568"/>
          <a:ext cx="5044150" cy="5044150"/>
        </a:xfrm>
        <a:prstGeom prst="blockArc">
          <a:avLst>
            <a:gd name="adj1" fmla="val 20520000"/>
            <a:gd name="adj2" fmla="val 3240000"/>
            <a:gd name="adj3" fmla="val 4640"/>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92C4F68-DD96-48F5-BB5D-AC925A87681C}">
      <dsp:nvSpPr>
        <dsp:cNvPr id="0" name=""/>
        <dsp:cNvSpPr/>
      </dsp:nvSpPr>
      <dsp:spPr>
        <a:xfrm>
          <a:off x="2049924" y="754568"/>
          <a:ext cx="5044150" cy="5044150"/>
        </a:xfrm>
        <a:prstGeom prst="blockArc">
          <a:avLst>
            <a:gd name="adj1" fmla="val 16200000"/>
            <a:gd name="adj2" fmla="val 20520000"/>
            <a:gd name="adj3" fmla="val 4640"/>
          </a:avLst>
        </a:prstGeom>
        <a:solidFill>
          <a:schemeClr val="accent5"/>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601F433-81FB-4D2E-AE7F-D99AADC6C111}">
      <dsp:nvSpPr>
        <dsp:cNvPr id="0" name=""/>
        <dsp:cNvSpPr/>
      </dsp:nvSpPr>
      <dsp:spPr>
        <a:xfrm>
          <a:off x="3276597" y="2115784"/>
          <a:ext cx="2590805" cy="2321718"/>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sz="4000" b="1" kern="1200" dirty="0" err="1" smtClean="0"/>
            <a:t>HazCom</a:t>
          </a:r>
          <a:endParaRPr lang="en-US" sz="4000" b="1" kern="1200" dirty="0"/>
        </a:p>
      </dsp:txBody>
      <dsp:txXfrm>
        <a:off x="3656012" y="2455792"/>
        <a:ext cx="1831975" cy="1641702"/>
      </dsp:txXfrm>
    </dsp:sp>
    <dsp:sp modelId="{9B68742C-C9B7-40F0-84C4-5E5592BB85E1}">
      <dsp:nvSpPr>
        <dsp:cNvPr id="0" name=""/>
        <dsp:cNvSpPr/>
      </dsp:nvSpPr>
      <dsp:spPr>
        <a:xfrm>
          <a:off x="3638393" y="474"/>
          <a:ext cx="1867212" cy="1625203"/>
        </a:xfrm>
        <a:prstGeom prst="ellipse">
          <a:avLst/>
        </a:prstGeom>
        <a:solidFill>
          <a:srgbClr val="FF66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Written Program</a:t>
          </a:r>
        </a:p>
      </dsp:txBody>
      <dsp:txXfrm>
        <a:off x="3911840" y="238479"/>
        <a:ext cx="1320318" cy="1149193"/>
      </dsp:txXfrm>
    </dsp:sp>
    <dsp:sp modelId="{0D003AE0-C0C4-449D-AA63-24153DEB82F1}">
      <dsp:nvSpPr>
        <dsp:cNvPr id="0" name=""/>
        <dsp:cNvSpPr/>
      </dsp:nvSpPr>
      <dsp:spPr>
        <a:xfrm>
          <a:off x="5981386" y="1702757"/>
          <a:ext cx="1867212" cy="1625203"/>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Labels</a:t>
          </a:r>
          <a:endParaRPr lang="en-US" sz="2400" b="1" kern="1200" dirty="0"/>
        </a:p>
      </dsp:txBody>
      <dsp:txXfrm>
        <a:off x="6254833" y="1940762"/>
        <a:ext cx="1320318" cy="1149193"/>
      </dsp:txXfrm>
    </dsp:sp>
    <dsp:sp modelId="{F3F08B4E-B821-4928-B1EC-A8F08F5D26E4}">
      <dsp:nvSpPr>
        <dsp:cNvPr id="0" name=""/>
        <dsp:cNvSpPr/>
      </dsp:nvSpPr>
      <dsp:spPr>
        <a:xfrm>
          <a:off x="5086442" y="4457110"/>
          <a:ext cx="1867212" cy="1625203"/>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SDSs</a:t>
          </a:r>
          <a:endParaRPr lang="en-US" sz="2400" b="1" kern="1200" dirty="0"/>
        </a:p>
      </dsp:txBody>
      <dsp:txXfrm>
        <a:off x="5359889" y="4695115"/>
        <a:ext cx="1320318" cy="1149193"/>
      </dsp:txXfrm>
    </dsp:sp>
    <dsp:sp modelId="{1AF274F1-61FA-4006-8F1D-2E5A4104ABA1}">
      <dsp:nvSpPr>
        <dsp:cNvPr id="0" name=""/>
        <dsp:cNvSpPr/>
      </dsp:nvSpPr>
      <dsp:spPr>
        <a:xfrm>
          <a:off x="2190345" y="4457110"/>
          <a:ext cx="1867212" cy="1625203"/>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Training</a:t>
          </a:r>
          <a:endParaRPr lang="en-US" sz="2400" b="1" kern="1200" dirty="0"/>
        </a:p>
      </dsp:txBody>
      <dsp:txXfrm>
        <a:off x="2463792" y="4695115"/>
        <a:ext cx="1320318" cy="1149193"/>
      </dsp:txXfrm>
    </dsp:sp>
    <dsp:sp modelId="{08434054-CF95-441C-995A-E11C0034EB47}">
      <dsp:nvSpPr>
        <dsp:cNvPr id="0" name=""/>
        <dsp:cNvSpPr/>
      </dsp:nvSpPr>
      <dsp:spPr>
        <a:xfrm>
          <a:off x="1295401" y="1702757"/>
          <a:ext cx="1867212" cy="1625203"/>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Chemical inventory</a:t>
          </a:r>
          <a:endParaRPr lang="en-US" sz="2400" b="1" kern="1200" dirty="0"/>
        </a:p>
      </dsp:txBody>
      <dsp:txXfrm>
        <a:off x="1568848" y="1940762"/>
        <a:ext cx="1320318" cy="11491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7E93D-AA6D-4134-A684-B83E58A05B35}">
      <dsp:nvSpPr>
        <dsp:cNvPr id="0" name=""/>
        <dsp:cNvSpPr/>
      </dsp:nvSpPr>
      <dsp:spPr>
        <a:xfrm>
          <a:off x="1790166" y="626498"/>
          <a:ext cx="4177068" cy="4177068"/>
        </a:xfrm>
        <a:prstGeom prst="blockArc">
          <a:avLst>
            <a:gd name="adj1" fmla="val 11880000"/>
            <a:gd name="adj2" fmla="val 16200000"/>
            <a:gd name="adj3" fmla="val 4643"/>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B64C28A-C9B8-4F29-9C7F-043C2252B25E}">
      <dsp:nvSpPr>
        <dsp:cNvPr id="0" name=""/>
        <dsp:cNvSpPr/>
      </dsp:nvSpPr>
      <dsp:spPr>
        <a:xfrm>
          <a:off x="1790166" y="626498"/>
          <a:ext cx="4177068" cy="4177068"/>
        </a:xfrm>
        <a:prstGeom prst="blockArc">
          <a:avLst>
            <a:gd name="adj1" fmla="val 7560000"/>
            <a:gd name="adj2" fmla="val 11880000"/>
            <a:gd name="adj3" fmla="val 4643"/>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0E4CAEA-AD08-463C-A60A-83467728A94E}">
      <dsp:nvSpPr>
        <dsp:cNvPr id="0" name=""/>
        <dsp:cNvSpPr/>
      </dsp:nvSpPr>
      <dsp:spPr>
        <a:xfrm>
          <a:off x="1790166" y="626498"/>
          <a:ext cx="4177068" cy="4177068"/>
        </a:xfrm>
        <a:prstGeom prst="blockArc">
          <a:avLst>
            <a:gd name="adj1" fmla="val 3240000"/>
            <a:gd name="adj2" fmla="val 7560000"/>
            <a:gd name="adj3" fmla="val 4643"/>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F87B9736-FF90-4292-B5AE-9F4CC076B69D}">
      <dsp:nvSpPr>
        <dsp:cNvPr id="0" name=""/>
        <dsp:cNvSpPr/>
      </dsp:nvSpPr>
      <dsp:spPr>
        <a:xfrm>
          <a:off x="1790166" y="626498"/>
          <a:ext cx="4177068" cy="4177068"/>
        </a:xfrm>
        <a:prstGeom prst="blockArc">
          <a:avLst>
            <a:gd name="adj1" fmla="val 20520000"/>
            <a:gd name="adj2" fmla="val 3240000"/>
            <a:gd name="adj3" fmla="val 4643"/>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92C4F68-DD96-48F5-BB5D-AC925A87681C}">
      <dsp:nvSpPr>
        <dsp:cNvPr id="0" name=""/>
        <dsp:cNvSpPr/>
      </dsp:nvSpPr>
      <dsp:spPr>
        <a:xfrm>
          <a:off x="1790166" y="626498"/>
          <a:ext cx="4177068" cy="4177068"/>
        </a:xfrm>
        <a:prstGeom prst="blockArc">
          <a:avLst>
            <a:gd name="adj1" fmla="val 16200000"/>
            <a:gd name="adj2" fmla="val 20520000"/>
            <a:gd name="adj3" fmla="val 4643"/>
          </a:avLst>
        </a:prstGeom>
        <a:solidFill>
          <a:schemeClr val="accent5"/>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601F433-81FB-4D2E-AE7F-D99AADC6C111}">
      <dsp:nvSpPr>
        <dsp:cNvPr id="0" name=""/>
        <dsp:cNvSpPr/>
      </dsp:nvSpPr>
      <dsp:spPr>
        <a:xfrm>
          <a:off x="2805093" y="1752932"/>
          <a:ext cx="2147214" cy="192419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b="1" kern="1200" dirty="0" err="1" smtClean="0"/>
            <a:t>HazCom</a:t>
          </a:r>
          <a:endParaRPr lang="en-US" sz="3300" b="1" kern="1200" dirty="0"/>
        </a:p>
      </dsp:txBody>
      <dsp:txXfrm>
        <a:off x="3119545" y="2034724"/>
        <a:ext cx="1518310" cy="1360615"/>
      </dsp:txXfrm>
    </dsp:sp>
    <dsp:sp modelId="{9B68742C-C9B7-40F0-84C4-5E5592BB85E1}">
      <dsp:nvSpPr>
        <dsp:cNvPr id="0" name=""/>
        <dsp:cNvSpPr/>
      </dsp:nvSpPr>
      <dsp:spPr>
        <a:xfrm>
          <a:off x="3104944" y="1518"/>
          <a:ext cx="1547512" cy="134693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Written Program</a:t>
          </a:r>
        </a:p>
      </dsp:txBody>
      <dsp:txXfrm>
        <a:off x="3331572" y="198773"/>
        <a:ext cx="1094256" cy="952429"/>
      </dsp:txXfrm>
    </dsp:sp>
    <dsp:sp modelId="{0D003AE0-C0C4-449D-AA63-24153DEB82F1}">
      <dsp:nvSpPr>
        <dsp:cNvPr id="0" name=""/>
        <dsp:cNvSpPr/>
      </dsp:nvSpPr>
      <dsp:spPr>
        <a:xfrm>
          <a:off x="5045142" y="1411154"/>
          <a:ext cx="1547512" cy="1346939"/>
        </a:xfrm>
        <a:prstGeom prst="ellipse">
          <a:avLst/>
        </a:prstGeom>
        <a:solidFill>
          <a:srgbClr val="FF6600"/>
        </a:solidFill>
        <a:ln>
          <a:solidFill>
            <a:srgbClr val="FF6600"/>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Labels</a:t>
          </a:r>
          <a:endParaRPr lang="en-US" sz="2800" b="1" kern="1200" dirty="0"/>
        </a:p>
      </dsp:txBody>
      <dsp:txXfrm>
        <a:off x="5271770" y="1608409"/>
        <a:ext cx="1094256" cy="952429"/>
      </dsp:txXfrm>
    </dsp:sp>
    <dsp:sp modelId="{F3F08B4E-B821-4928-B1EC-A8F08F5D26E4}">
      <dsp:nvSpPr>
        <dsp:cNvPr id="0" name=""/>
        <dsp:cNvSpPr/>
      </dsp:nvSpPr>
      <dsp:spPr>
        <a:xfrm>
          <a:off x="4304052" y="3691993"/>
          <a:ext cx="1547512" cy="134693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SDSs</a:t>
          </a:r>
          <a:endParaRPr lang="en-US" sz="2000" b="1" kern="1200" dirty="0"/>
        </a:p>
      </dsp:txBody>
      <dsp:txXfrm>
        <a:off x="4530680" y="3889248"/>
        <a:ext cx="1094256" cy="952429"/>
      </dsp:txXfrm>
    </dsp:sp>
    <dsp:sp modelId="{1AF274F1-61FA-4006-8F1D-2E5A4104ABA1}">
      <dsp:nvSpPr>
        <dsp:cNvPr id="0" name=""/>
        <dsp:cNvSpPr/>
      </dsp:nvSpPr>
      <dsp:spPr>
        <a:xfrm>
          <a:off x="1905836" y="3691993"/>
          <a:ext cx="1547512" cy="134693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Training</a:t>
          </a:r>
          <a:endParaRPr lang="en-US" sz="2000" b="1" kern="1200" dirty="0"/>
        </a:p>
      </dsp:txBody>
      <dsp:txXfrm>
        <a:off x="2132464" y="3889248"/>
        <a:ext cx="1094256" cy="952429"/>
      </dsp:txXfrm>
    </dsp:sp>
    <dsp:sp modelId="{08434054-CF95-441C-995A-E11C0034EB47}">
      <dsp:nvSpPr>
        <dsp:cNvPr id="0" name=""/>
        <dsp:cNvSpPr/>
      </dsp:nvSpPr>
      <dsp:spPr>
        <a:xfrm>
          <a:off x="1164747" y="1411154"/>
          <a:ext cx="1547512" cy="134693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 Chemical Inventory</a:t>
          </a:r>
          <a:endParaRPr lang="en-US" sz="2000" b="1" kern="1200" dirty="0"/>
        </a:p>
      </dsp:txBody>
      <dsp:txXfrm>
        <a:off x="1391375" y="1608409"/>
        <a:ext cx="1094256" cy="9524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7E93D-AA6D-4134-A684-B83E58A05B35}">
      <dsp:nvSpPr>
        <dsp:cNvPr id="0" name=""/>
        <dsp:cNvSpPr/>
      </dsp:nvSpPr>
      <dsp:spPr>
        <a:xfrm>
          <a:off x="1790166" y="626498"/>
          <a:ext cx="4177068" cy="4177068"/>
        </a:xfrm>
        <a:prstGeom prst="blockArc">
          <a:avLst>
            <a:gd name="adj1" fmla="val 11880000"/>
            <a:gd name="adj2" fmla="val 16200000"/>
            <a:gd name="adj3" fmla="val 4643"/>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B64C28A-C9B8-4F29-9C7F-043C2252B25E}">
      <dsp:nvSpPr>
        <dsp:cNvPr id="0" name=""/>
        <dsp:cNvSpPr/>
      </dsp:nvSpPr>
      <dsp:spPr>
        <a:xfrm>
          <a:off x="1790166" y="626498"/>
          <a:ext cx="4177068" cy="4177068"/>
        </a:xfrm>
        <a:prstGeom prst="blockArc">
          <a:avLst>
            <a:gd name="adj1" fmla="val 7560000"/>
            <a:gd name="adj2" fmla="val 11880000"/>
            <a:gd name="adj3" fmla="val 4643"/>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0E4CAEA-AD08-463C-A60A-83467728A94E}">
      <dsp:nvSpPr>
        <dsp:cNvPr id="0" name=""/>
        <dsp:cNvSpPr/>
      </dsp:nvSpPr>
      <dsp:spPr>
        <a:xfrm>
          <a:off x="1790166" y="626498"/>
          <a:ext cx="4177068" cy="4177068"/>
        </a:xfrm>
        <a:prstGeom prst="blockArc">
          <a:avLst>
            <a:gd name="adj1" fmla="val 3240000"/>
            <a:gd name="adj2" fmla="val 7560000"/>
            <a:gd name="adj3" fmla="val 4643"/>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F87B9736-FF90-4292-B5AE-9F4CC076B69D}">
      <dsp:nvSpPr>
        <dsp:cNvPr id="0" name=""/>
        <dsp:cNvSpPr/>
      </dsp:nvSpPr>
      <dsp:spPr>
        <a:xfrm>
          <a:off x="1790166" y="626498"/>
          <a:ext cx="4177068" cy="4177068"/>
        </a:xfrm>
        <a:prstGeom prst="blockArc">
          <a:avLst>
            <a:gd name="adj1" fmla="val 20520000"/>
            <a:gd name="adj2" fmla="val 3240000"/>
            <a:gd name="adj3" fmla="val 4643"/>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92C4F68-DD96-48F5-BB5D-AC925A87681C}">
      <dsp:nvSpPr>
        <dsp:cNvPr id="0" name=""/>
        <dsp:cNvSpPr/>
      </dsp:nvSpPr>
      <dsp:spPr>
        <a:xfrm>
          <a:off x="1790166" y="626498"/>
          <a:ext cx="4177068" cy="4177068"/>
        </a:xfrm>
        <a:prstGeom prst="blockArc">
          <a:avLst>
            <a:gd name="adj1" fmla="val 16200000"/>
            <a:gd name="adj2" fmla="val 20520000"/>
            <a:gd name="adj3" fmla="val 4643"/>
          </a:avLst>
        </a:prstGeom>
        <a:solidFill>
          <a:schemeClr val="accent5"/>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601F433-81FB-4D2E-AE7F-D99AADC6C111}">
      <dsp:nvSpPr>
        <dsp:cNvPr id="0" name=""/>
        <dsp:cNvSpPr/>
      </dsp:nvSpPr>
      <dsp:spPr>
        <a:xfrm>
          <a:off x="2805093" y="1752932"/>
          <a:ext cx="2147214" cy="192419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b="1" kern="1200" dirty="0" err="1" smtClean="0"/>
            <a:t>HazCom</a:t>
          </a:r>
          <a:endParaRPr lang="en-US" sz="3300" b="1" kern="1200" dirty="0"/>
        </a:p>
      </dsp:txBody>
      <dsp:txXfrm>
        <a:off x="3119545" y="2034724"/>
        <a:ext cx="1518310" cy="1360615"/>
      </dsp:txXfrm>
    </dsp:sp>
    <dsp:sp modelId="{9B68742C-C9B7-40F0-84C4-5E5592BB85E1}">
      <dsp:nvSpPr>
        <dsp:cNvPr id="0" name=""/>
        <dsp:cNvSpPr/>
      </dsp:nvSpPr>
      <dsp:spPr>
        <a:xfrm>
          <a:off x="3104944" y="1518"/>
          <a:ext cx="1547512" cy="134693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Written Program</a:t>
          </a:r>
        </a:p>
      </dsp:txBody>
      <dsp:txXfrm>
        <a:off x="3331572" y="198773"/>
        <a:ext cx="1094256" cy="952429"/>
      </dsp:txXfrm>
    </dsp:sp>
    <dsp:sp modelId="{0D003AE0-C0C4-449D-AA63-24153DEB82F1}">
      <dsp:nvSpPr>
        <dsp:cNvPr id="0" name=""/>
        <dsp:cNvSpPr/>
      </dsp:nvSpPr>
      <dsp:spPr>
        <a:xfrm>
          <a:off x="5045142" y="1411154"/>
          <a:ext cx="1547512" cy="134693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Labels</a:t>
          </a:r>
          <a:endParaRPr lang="en-US" sz="2800" b="1" kern="1200" dirty="0"/>
        </a:p>
      </dsp:txBody>
      <dsp:txXfrm>
        <a:off x="5271770" y="1608409"/>
        <a:ext cx="1094256" cy="952429"/>
      </dsp:txXfrm>
    </dsp:sp>
    <dsp:sp modelId="{F3F08B4E-B821-4928-B1EC-A8F08F5D26E4}">
      <dsp:nvSpPr>
        <dsp:cNvPr id="0" name=""/>
        <dsp:cNvSpPr/>
      </dsp:nvSpPr>
      <dsp:spPr>
        <a:xfrm>
          <a:off x="4304052" y="3691993"/>
          <a:ext cx="1547512" cy="1346939"/>
        </a:xfrm>
        <a:prstGeom prst="ellipse">
          <a:avLst/>
        </a:prstGeom>
        <a:solidFill>
          <a:srgbClr val="FF66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SDSs</a:t>
          </a:r>
          <a:endParaRPr lang="en-US" sz="2000" b="1" kern="1200" dirty="0"/>
        </a:p>
      </dsp:txBody>
      <dsp:txXfrm>
        <a:off x="4530680" y="3889248"/>
        <a:ext cx="1094256" cy="952429"/>
      </dsp:txXfrm>
    </dsp:sp>
    <dsp:sp modelId="{1AF274F1-61FA-4006-8F1D-2E5A4104ABA1}">
      <dsp:nvSpPr>
        <dsp:cNvPr id="0" name=""/>
        <dsp:cNvSpPr/>
      </dsp:nvSpPr>
      <dsp:spPr>
        <a:xfrm>
          <a:off x="1905836" y="3691993"/>
          <a:ext cx="1547512" cy="134693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Training</a:t>
          </a:r>
          <a:endParaRPr lang="en-US" sz="2000" b="1" kern="1200" dirty="0"/>
        </a:p>
      </dsp:txBody>
      <dsp:txXfrm>
        <a:off x="2132464" y="3889248"/>
        <a:ext cx="1094256" cy="952429"/>
      </dsp:txXfrm>
    </dsp:sp>
    <dsp:sp modelId="{08434054-CF95-441C-995A-E11C0034EB47}">
      <dsp:nvSpPr>
        <dsp:cNvPr id="0" name=""/>
        <dsp:cNvSpPr/>
      </dsp:nvSpPr>
      <dsp:spPr>
        <a:xfrm>
          <a:off x="1164747" y="1411154"/>
          <a:ext cx="1547512" cy="1346939"/>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 Chemical Inventory</a:t>
          </a:r>
          <a:endParaRPr lang="en-US" sz="2000" b="1" kern="1200" dirty="0"/>
        </a:p>
      </dsp:txBody>
      <dsp:txXfrm>
        <a:off x="1391375" y="1608409"/>
        <a:ext cx="1094256" cy="9524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7E93D-AA6D-4134-A684-B83E58A05B35}">
      <dsp:nvSpPr>
        <dsp:cNvPr id="0" name=""/>
        <dsp:cNvSpPr/>
      </dsp:nvSpPr>
      <dsp:spPr>
        <a:xfrm>
          <a:off x="1729184" y="575402"/>
          <a:ext cx="4084492" cy="4084492"/>
        </a:xfrm>
        <a:prstGeom prst="blockArc">
          <a:avLst>
            <a:gd name="adj1" fmla="val 11880000"/>
            <a:gd name="adj2" fmla="val 16200000"/>
            <a:gd name="adj3" fmla="val 4632"/>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B64C28A-C9B8-4F29-9C7F-043C2252B25E}">
      <dsp:nvSpPr>
        <dsp:cNvPr id="0" name=""/>
        <dsp:cNvSpPr/>
      </dsp:nvSpPr>
      <dsp:spPr>
        <a:xfrm>
          <a:off x="1729184" y="575402"/>
          <a:ext cx="4084492" cy="4084492"/>
        </a:xfrm>
        <a:prstGeom prst="blockArc">
          <a:avLst>
            <a:gd name="adj1" fmla="val 7560000"/>
            <a:gd name="adj2" fmla="val 11880000"/>
            <a:gd name="adj3" fmla="val 4632"/>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0E4CAEA-AD08-463C-A60A-83467728A94E}">
      <dsp:nvSpPr>
        <dsp:cNvPr id="0" name=""/>
        <dsp:cNvSpPr/>
      </dsp:nvSpPr>
      <dsp:spPr>
        <a:xfrm>
          <a:off x="1729184" y="575402"/>
          <a:ext cx="4084492" cy="4084492"/>
        </a:xfrm>
        <a:prstGeom prst="blockArc">
          <a:avLst>
            <a:gd name="adj1" fmla="val 3240000"/>
            <a:gd name="adj2" fmla="val 7560000"/>
            <a:gd name="adj3" fmla="val 4632"/>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F87B9736-FF90-4292-B5AE-9F4CC076B69D}">
      <dsp:nvSpPr>
        <dsp:cNvPr id="0" name=""/>
        <dsp:cNvSpPr/>
      </dsp:nvSpPr>
      <dsp:spPr>
        <a:xfrm>
          <a:off x="1729184" y="575402"/>
          <a:ext cx="4084492" cy="4084492"/>
        </a:xfrm>
        <a:prstGeom prst="blockArc">
          <a:avLst>
            <a:gd name="adj1" fmla="val 20520000"/>
            <a:gd name="adj2" fmla="val 3240000"/>
            <a:gd name="adj3" fmla="val 4632"/>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92C4F68-DD96-48F5-BB5D-AC925A87681C}">
      <dsp:nvSpPr>
        <dsp:cNvPr id="0" name=""/>
        <dsp:cNvSpPr/>
      </dsp:nvSpPr>
      <dsp:spPr>
        <a:xfrm>
          <a:off x="1729184" y="575402"/>
          <a:ext cx="4084492" cy="4084492"/>
        </a:xfrm>
        <a:prstGeom prst="blockArc">
          <a:avLst>
            <a:gd name="adj1" fmla="val 16200000"/>
            <a:gd name="adj2" fmla="val 20520000"/>
            <a:gd name="adj3" fmla="val 4632"/>
          </a:avLst>
        </a:prstGeom>
        <a:solidFill>
          <a:schemeClr val="accent5"/>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601F433-81FB-4D2E-AE7F-D99AADC6C111}">
      <dsp:nvSpPr>
        <dsp:cNvPr id="0" name=""/>
        <dsp:cNvSpPr/>
      </dsp:nvSpPr>
      <dsp:spPr>
        <a:xfrm>
          <a:off x="2724183" y="1679170"/>
          <a:ext cx="2094494" cy="1876955"/>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err="1" smtClean="0"/>
            <a:t>HazCom</a:t>
          </a:r>
          <a:endParaRPr lang="en-US" sz="3200" b="1" kern="1200" dirty="0"/>
        </a:p>
      </dsp:txBody>
      <dsp:txXfrm>
        <a:off x="3030915" y="1954044"/>
        <a:ext cx="1481030" cy="1327207"/>
      </dsp:txXfrm>
    </dsp:sp>
    <dsp:sp modelId="{9B68742C-C9B7-40F0-84C4-5E5592BB85E1}">
      <dsp:nvSpPr>
        <dsp:cNvPr id="0" name=""/>
        <dsp:cNvSpPr/>
      </dsp:nvSpPr>
      <dsp:spPr>
        <a:xfrm>
          <a:off x="3016672" y="-34232"/>
          <a:ext cx="1509516" cy="1313868"/>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Written Program</a:t>
          </a:r>
        </a:p>
      </dsp:txBody>
      <dsp:txXfrm>
        <a:off x="3237736" y="158180"/>
        <a:ext cx="1067388" cy="929044"/>
      </dsp:txXfrm>
    </dsp:sp>
    <dsp:sp modelId="{0D003AE0-C0C4-449D-AA63-24153DEB82F1}">
      <dsp:nvSpPr>
        <dsp:cNvPr id="0" name=""/>
        <dsp:cNvSpPr/>
      </dsp:nvSpPr>
      <dsp:spPr>
        <a:xfrm>
          <a:off x="4913979" y="1344241"/>
          <a:ext cx="1509516" cy="1313868"/>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Labels</a:t>
          </a:r>
          <a:endParaRPr lang="en-US" sz="2400" b="1" kern="1200" dirty="0"/>
        </a:p>
      </dsp:txBody>
      <dsp:txXfrm>
        <a:off x="5135043" y="1536653"/>
        <a:ext cx="1067388" cy="929044"/>
      </dsp:txXfrm>
    </dsp:sp>
    <dsp:sp modelId="{F3F08B4E-B821-4928-B1EC-A8F08F5D26E4}">
      <dsp:nvSpPr>
        <dsp:cNvPr id="0" name=""/>
        <dsp:cNvSpPr/>
      </dsp:nvSpPr>
      <dsp:spPr>
        <a:xfrm>
          <a:off x="4189272" y="3574660"/>
          <a:ext cx="1509516" cy="1313868"/>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SDSs</a:t>
          </a:r>
          <a:endParaRPr lang="en-US" sz="2000" b="1" kern="1200" dirty="0"/>
        </a:p>
      </dsp:txBody>
      <dsp:txXfrm>
        <a:off x="4410336" y="3767072"/>
        <a:ext cx="1067388" cy="929044"/>
      </dsp:txXfrm>
    </dsp:sp>
    <dsp:sp modelId="{1AF274F1-61FA-4006-8F1D-2E5A4104ABA1}">
      <dsp:nvSpPr>
        <dsp:cNvPr id="0" name=""/>
        <dsp:cNvSpPr/>
      </dsp:nvSpPr>
      <dsp:spPr>
        <a:xfrm>
          <a:off x="1752600" y="3470641"/>
          <a:ext cx="1692459" cy="1521906"/>
        </a:xfrm>
        <a:prstGeom prst="ellipse">
          <a:avLst/>
        </a:prstGeom>
        <a:solidFill>
          <a:srgbClr val="FF66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Training</a:t>
          </a:r>
          <a:endParaRPr lang="en-US" sz="2400" b="1" kern="1200" dirty="0"/>
        </a:p>
      </dsp:txBody>
      <dsp:txXfrm>
        <a:off x="2000455" y="3693519"/>
        <a:ext cx="1196749" cy="1076150"/>
      </dsp:txXfrm>
    </dsp:sp>
    <dsp:sp modelId="{08434054-CF95-441C-995A-E11C0034EB47}">
      <dsp:nvSpPr>
        <dsp:cNvPr id="0" name=""/>
        <dsp:cNvSpPr/>
      </dsp:nvSpPr>
      <dsp:spPr>
        <a:xfrm>
          <a:off x="1084324" y="1260837"/>
          <a:ext cx="1579598" cy="1480677"/>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 Chemical Inventory</a:t>
          </a:r>
          <a:endParaRPr lang="en-US" sz="2000" b="1" kern="1200" dirty="0"/>
        </a:p>
      </dsp:txBody>
      <dsp:txXfrm>
        <a:off x="1315651" y="1477677"/>
        <a:ext cx="1116944" cy="10469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7E93D-AA6D-4134-A684-B83E58A05B35}">
      <dsp:nvSpPr>
        <dsp:cNvPr id="0" name=""/>
        <dsp:cNvSpPr/>
      </dsp:nvSpPr>
      <dsp:spPr>
        <a:xfrm>
          <a:off x="1729184" y="575402"/>
          <a:ext cx="4084492" cy="4084492"/>
        </a:xfrm>
        <a:prstGeom prst="blockArc">
          <a:avLst>
            <a:gd name="adj1" fmla="val 11880000"/>
            <a:gd name="adj2" fmla="val 16200000"/>
            <a:gd name="adj3" fmla="val 4632"/>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AB64C28A-C9B8-4F29-9C7F-043C2252B25E}">
      <dsp:nvSpPr>
        <dsp:cNvPr id="0" name=""/>
        <dsp:cNvSpPr/>
      </dsp:nvSpPr>
      <dsp:spPr>
        <a:xfrm>
          <a:off x="1729184" y="575402"/>
          <a:ext cx="4084492" cy="4084492"/>
        </a:xfrm>
        <a:prstGeom prst="blockArc">
          <a:avLst>
            <a:gd name="adj1" fmla="val 7560000"/>
            <a:gd name="adj2" fmla="val 11880000"/>
            <a:gd name="adj3" fmla="val 4632"/>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0E4CAEA-AD08-463C-A60A-83467728A94E}">
      <dsp:nvSpPr>
        <dsp:cNvPr id="0" name=""/>
        <dsp:cNvSpPr/>
      </dsp:nvSpPr>
      <dsp:spPr>
        <a:xfrm>
          <a:off x="1729184" y="575402"/>
          <a:ext cx="4084492" cy="4084492"/>
        </a:xfrm>
        <a:prstGeom prst="blockArc">
          <a:avLst>
            <a:gd name="adj1" fmla="val 3240000"/>
            <a:gd name="adj2" fmla="val 7560000"/>
            <a:gd name="adj3" fmla="val 4632"/>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F87B9736-FF90-4292-B5AE-9F4CC076B69D}">
      <dsp:nvSpPr>
        <dsp:cNvPr id="0" name=""/>
        <dsp:cNvSpPr/>
      </dsp:nvSpPr>
      <dsp:spPr>
        <a:xfrm>
          <a:off x="1729184" y="575402"/>
          <a:ext cx="4084492" cy="4084492"/>
        </a:xfrm>
        <a:prstGeom prst="blockArc">
          <a:avLst>
            <a:gd name="adj1" fmla="val 20520000"/>
            <a:gd name="adj2" fmla="val 3240000"/>
            <a:gd name="adj3" fmla="val 4632"/>
          </a:avLst>
        </a:prstGeom>
        <a:solidFill>
          <a:srgbClr val="5F5F5F"/>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592C4F68-DD96-48F5-BB5D-AC925A87681C}">
      <dsp:nvSpPr>
        <dsp:cNvPr id="0" name=""/>
        <dsp:cNvSpPr/>
      </dsp:nvSpPr>
      <dsp:spPr>
        <a:xfrm>
          <a:off x="1729184" y="575402"/>
          <a:ext cx="4084492" cy="4084492"/>
        </a:xfrm>
        <a:prstGeom prst="blockArc">
          <a:avLst>
            <a:gd name="adj1" fmla="val 16200000"/>
            <a:gd name="adj2" fmla="val 20520000"/>
            <a:gd name="adj3" fmla="val 4632"/>
          </a:avLst>
        </a:prstGeom>
        <a:solidFill>
          <a:schemeClr val="accent5"/>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601F433-81FB-4D2E-AE7F-D99AADC6C111}">
      <dsp:nvSpPr>
        <dsp:cNvPr id="0" name=""/>
        <dsp:cNvSpPr/>
      </dsp:nvSpPr>
      <dsp:spPr>
        <a:xfrm>
          <a:off x="2724183" y="1679170"/>
          <a:ext cx="2094494" cy="1876955"/>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err="1" smtClean="0"/>
            <a:t>HazCom</a:t>
          </a:r>
          <a:endParaRPr lang="en-US" sz="3200" b="1" kern="1200" dirty="0"/>
        </a:p>
      </dsp:txBody>
      <dsp:txXfrm>
        <a:off x="3030915" y="1954044"/>
        <a:ext cx="1481030" cy="1327207"/>
      </dsp:txXfrm>
    </dsp:sp>
    <dsp:sp modelId="{9B68742C-C9B7-40F0-84C4-5E5592BB85E1}">
      <dsp:nvSpPr>
        <dsp:cNvPr id="0" name=""/>
        <dsp:cNvSpPr/>
      </dsp:nvSpPr>
      <dsp:spPr>
        <a:xfrm>
          <a:off x="3016672" y="-34232"/>
          <a:ext cx="1509516" cy="1313868"/>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Written Program</a:t>
          </a:r>
        </a:p>
      </dsp:txBody>
      <dsp:txXfrm>
        <a:off x="3237736" y="158180"/>
        <a:ext cx="1067388" cy="929044"/>
      </dsp:txXfrm>
    </dsp:sp>
    <dsp:sp modelId="{0D003AE0-C0C4-449D-AA63-24153DEB82F1}">
      <dsp:nvSpPr>
        <dsp:cNvPr id="0" name=""/>
        <dsp:cNvSpPr/>
      </dsp:nvSpPr>
      <dsp:spPr>
        <a:xfrm>
          <a:off x="4913979" y="1344241"/>
          <a:ext cx="1509516" cy="1313868"/>
        </a:xfrm>
        <a:prstGeom prst="ellipse">
          <a:avLst/>
        </a:prstGeom>
        <a:solidFill>
          <a:srgbClr val="7FB9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Labels</a:t>
          </a:r>
          <a:endParaRPr lang="en-US" sz="2400" b="1" kern="1200" dirty="0"/>
        </a:p>
      </dsp:txBody>
      <dsp:txXfrm>
        <a:off x="5135043" y="1536653"/>
        <a:ext cx="1067388" cy="929044"/>
      </dsp:txXfrm>
    </dsp:sp>
    <dsp:sp modelId="{F3F08B4E-B821-4928-B1EC-A8F08F5D26E4}">
      <dsp:nvSpPr>
        <dsp:cNvPr id="0" name=""/>
        <dsp:cNvSpPr/>
      </dsp:nvSpPr>
      <dsp:spPr>
        <a:xfrm>
          <a:off x="4189272" y="3574660"/>
          <a:ext cx="1509516" cy="1313868"/>
        </a:xfrm>
        <a:prstGeom prst="ellipse">
          <a:avLst/>
        </a:prstGeom>
        <a:solidFill>
          <a:srgbClr val="7FC2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SDSs</a:t>
          </a:r>
          <a:endParaRPr lang="en-US" sz="2000" b="1" kern="1200" dirty="0"/>
        </a:p>
      </dsp:txBody>
      <dsp:txXfrm>
        <a:off x="4410336" y="3767072"/>
        <a:ext cx="1067388" cy="929044"/>
      </dsp:txXfrm>
    </dsp:sp>
    <dsp:sp modelId="{1AF274F1-61FA-4006-8F1D-2E5A4104ABA1}">
      <dsp:nvSpPr>
        <dsp:cNvPr id="0" name=""/>
        <dsp:cNvSpPr/>
      </dsp:nvSpPr>
      <dsp:spPr>
        <a:xfrm>
          <a:off x="1752600" y="3470641"/>
          <a:ext cx="1692459" cy="1521906"/>
        </a:xfrm>
        <a:prstGeom prst="ellipse">
          <a:avLst/>
        </a:prstGeom>
        <a:solidFill>
          <a:srgbClr val="7FC2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Training</a:t>
          </a:r>
          <a:endParaRPr lang="en-US" sz="2400" b="1" kern="1200" dirty="0"/>
        </a:p>
      </dsp:txBody>
      <dsp:txXfrm>
        <a:off x="2000455" y="3693519"/>
        <a:ext cx="1196749" cy="1076150"/>
      </dsp:txXfrm>
    </dsp:sp>
    <dsp:sp modelId="{08434054-CF95-441C-995A-E11C0034EB47}">
      <dsp:nvSpPr>
        <dsp:cNvPr id="0" name=""/>
        <dsp:cNvSpPr/>
      </dsp:nvSpPr>
      <dsp:spPr>
        <a:xfrm>
          <a:off x="1084324" y="1260837"/>
          <a:ext cx="1579598" cy="1480677"/>
        </a:xfrm>
        <a:prstGeom prst="ellipse">
          <a:avLst/>
        </a:prstGeom>
        <a:solidFill>
          <a:srgbClr val="FF66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 Chemical Inventory</a:t>
          </a:r>
          <a:endParaRPr lang="en-US" sz="2000" b="1" kern="1200" dirty="0"/>
        </a:p>
      </dsp:txBody>
      <dsp:txXfrm>
        <a:off x="1315651" y="1477677"/>
        <a:ext cx="1116944" cy="10469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2157044" y="601"/>
          <a:ext cx="1781910" cy="703770"/>
        </a:xfrm>
        <a:prstGeom prst="roundRect">
          <a:avLst>
            <a:gd name="adj" fmla="val 10000"/>
          </a:avLst>
        </a:prstGeom>
        <a:solidFill>
          <a:srgbClr val="C2143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Elimination</a:t>
          </a:r>
          <a:endParaRPr lang="en-US" sz="1800" b="1" kern="1200" dirty="0">
            <a:latin typeface="Arial" pitchFamily="34" charset="0"/>
            <a:cs typeface="Arial" pitchFamily="34" charset="0"/>
          </a:endParaRPr>
        </a:p>
      </dsp:txBody>
      <dsp:txXfrm>
        <a:off x="2177657" y="21214"/>
        <a:ext cx="1740684" cy="662544"/>
      </dsp:txXfrm>
    </dsp:sp>
    <dsp:sp modelId="{182A8F57-A4AC-49AA-BA96-1559B53EC01A}">
      <dsp:nvSpPr>
        <dsp:cNvPr id="0" name=""/>
        <dsp:cNvSpPr/>
      </dsp:nvSpPr>
      <dsp:spPr>
        <a:xfrm rot="5400000">
          <a:off x="2916042" y="721966"/>
          <a:ext cx="263914" cy="316696"/>
        </a:xfrm>
        <a:prstGeom prst="rightArrow">
          <a:avLst>
            <a:gd name="adj1" fmla="val 60000"/>
            <a:gd name="adj2" fmla="val 5000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2952990" y="748357"/>
        <a:ext cx="190018" cy="184740"/>
      </dsp:txXfrm>
    </dsp:sp>
    <dsp:sp modelId="{DBD01C1B-A207-4665-8500-AC032F874EC2}">
      <dsp:nvSpPr>
        <dsp:cNvPr id="0" name=""/>
        <dsp:cNvSpPr/>
      </dsp:nvSpPr>
      <dsp:spPr>
        <a:xfrm>
          <a:off x="2157044" y="1056258"/>
          <a:ext cx="1781910" cy="703770"/>
        </a:xfrm>
        <a:prstGeom prst="roundRect">
          <a:avLst>
            <a:gd name="adj" fmla="val 10000"/>
          </a:avLst>
        </a:prstGeom>
        <a:solidFill>
          <a:srgbClr val="E3577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Substitution</a:t>
          </a:r>
          <a:endParaRPr lang="en-US" sz="1800" b="1" kern="1200" dirty="0">
            <a:latin typeface="Arial" pitchFamily="34" charset="0"/>
            <a:cs typeface="Arial" pitchFamily="34" charset="0"/>
          </a:endParaRPr>
        </a:p>
      </dsp:txBody>
      <dsp:txXfrm>
        <a:off x="2177657" y="1076871"/>
        <a:ext cx="1740684" cy="662544"/>
      </dsp:txXfrm>
    </dsp:sp>
    <dsp:sp modelId="{4DBA97E3-559C-44E7-B919-F6ABF5FEEA53}">
      <dsp:nvSpPr>
        <dsp:cNvPr id="0" name=""/>
        <dsp:cNvSpPr/>
      </dsp:nvSpPr>
      <dsp:spPr>
        <a:xfrm rot="5400000">
          <a:off x="2916042" y="1777623"/>
          <a:ext cx="263914" cy="316696"/>
        </a:xfrm>
        <a:prstGeom prst="rightArrow">
          <a:avLst>
            <a:gd name="adj1" fmla="val 60000"/>
            <a:gd name="adj2" fmla="val 50000"/>
          </a:avLst>
        </a:prstGeom>
        <a:gradFill rotWithShape="0">
          <a:gsLst>
            <a:gs pos="0">
              <a:schemeClr val="accent2">
                <a:shade val="90000"/>
                <a:hueOff val="0"/>
                <a:satOff val="0"/>
                <a:lumOff val="6691"/>
                <a:alphaOff val="0"/>
                <a:shade val="51000"/>
                <a:satMod val="130000"/>
              </a:schemeClr>
            </a:gs>
            <a:gs pos="80000">
              <a:schemeClr val="accent2">
                <a:shade val="90000"/>
                <a:hueOff val="0"/>
                <a:satOff val="0"/>
                <a:lumOff val="6691"/>
                <a:alphaOff val="0"/>
                <a:shade val="93000"/>
                <a:satMod val="130000"/>
              </a:schemeClr>
            </a:gs>
            <a:gs pos="100000">
              <a:schemeClr val="accent2">
                <a:shade val="90000"/>
                <a:hueOff val="0"/>
                <a:satOff val="0"/>
                <a:lumOff val="669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2952990" y="1804014"/>
        <a:ext cx="190018" cy="184740"/>
      </dsp:txXfrm>
    </dsp:sp>
    <dsp:sp modelId="{0F2F7FE5-89AE-40FF-91AD-16F953BAC9E0}">
      <dsp:nvSpPr>
        <dsp:cNvPr id="0" name=""/>
        <dsp:cNvSpPr/>
      </dsp:nvSpPr>
      <dsp:spPr>
        <a:xfrm>
          <a:off x="2157044" y="2111914"/>
          <a:ext cx="1781910" cy="703770"/>
        </a:xfrm>
        <a:prstGeom prst="roundRect">
          <a:avLst>
            <a:gd name="adj" fmla="val 10000"/>
          </a:avLst>
        </a:prstGeom>
        <a:solidFill>
          <a:srgbClr val="F4808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Engineering Controls</a:t>
          </a:r>
          <a:endParaRPr lang="en-US" sz="1800" b="1" kern="1200" dirty="0">
            <a:latin typeface="Arial" pitchFamily="34" charset="0"/>
            <a:cs typeface="Arial" pitchFamily="34" charset="0"/>
          </a:endParaRPr>
        </a:p>
      </dsp:txBody>
      <dsp:txXfrm>
        <a:off x="2177657" y="2132527"/>
        <a:ext cx="1740684" cy="662544"/>
      </dsp:txXfrm>
    </dsp:sp>
    <dsp:sp modelId="{181C85FC-D2C4-42A1-BB2C-DDC47B6A593C}">
      <dsp:nvSpPr>
        <dsp:cNvPr id="0" name=""/>
        <dsp:cNvSpPr/>
      </dsp:nvSpPr>
      <dsp:spPr>
        <a:xfrm rot="5400000">
          <a:off x="2916042" y="2833279"/>
          <a:ext cx="263914" cy="316696"/>
        </a:xfrm>
        <a:prstGeom prst="rightArrow">
          <a:avLst>
            <a:gd name="adj1" fmla="val 60000"/>
            <a:gd name="adj2" fmla="val 50000"/>
          </a:avLst>
        </a:prstGeom>
        <a:gradFill rotWithShape="0">
          <a:gsLst>
            <a:gs pos="0">
              <a:schemeClr val="accent2">
                <a:shade val="90000"/>
                <a:hueOff val="0"/>
                <a:satOff val="0"/>
                <a:lumOff val="13382"/>
                <a:alphaOff val="0"/>
                <a:shade val="51000"/>
                <a:satMod val="130000"/>
              </a:schemeClr>
            </a:gs>
            <a:gs pos="80000">
              <a:schemeClr val="accent2">
                <a:shade val="90000"/>
                <a:hueOff val="0"/>
                <a:satOff val="0"/>
                <a:lumOff val="13382"/>
                <a:alphaOff val="0"/>
                <a:shade val="93000"/>
                <a:satMod val="130000"/>
              </a:schemeClr>
            </a:gs>
            <a:gs pos="100000">
              <a:schemeClr val="accent2">
                <a:shade val="90000"/>
                <a:hueOff val="0"/>
                <a:satOff val="0"/>
                <a:lumOff val="1338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2952990" y="2859670"/>
        <a:ext cx="190018" cy="184740"/>
      </dsp:txXfrm>
    </dsp:sp>
    <dsp:sp modelId="{3333C0B9-5A71-49F4-B795-3AD2F7554B7A}">
      <dsp:nvSpPr>
        <dsp:cNvPr id="0" name=""/>
        <dsp:cNvSpPr/>
      </dsp:nvSpPr>
      <dsp:spPr>
        <a:xfrm>
          <a:off x="2157044" y="3167570"/>
          <a:ext cx="1781910" cy="703770"/>
        </a:xfrm>
        <a:prstGeom prst="roundRect">
          <a:avLst>
            <a:gd name="adj" fmla="val 10000"/>
          </a:avLst>
        </a:prstGeom>
        <a:solidFill>
          <a:srgbClr val="F7A7B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Administrative Controls</a:t>
          </a:r>
          <a:endParaRPr lang="en-US" sz="1800" b="1" kern="1200" dirty="0">
            <a:latin typeface="Arial" pitchFamily="34" charset="0"/>
            <a:cs typeface="Arial" pitchFamily="34" charset="0"/>
          </a:endParaRPr>
        </a:p>
      </dsp:txBody>
      <dsp:txXfrm>
        <a:off x="2177657" y="3188183"/>
        <a:ext cx="1740684" cy="662544"/>
      </dsp:txXfrm>
    </dsp:sp>
    <dsp:sp modelId="{AF1B553F-D549-4E1E-92FC-3F7A5671989A}">
      <dsp:nvSpPr>
        <dsp:cNvPr id="0" name=""/>
        <dsp:cNvSpPr/>
      </dsp:nvSpPr>
      <dsp:spPr>
        <a:xfrm rot="5400000">
          <a:off x="2916042" y="3888936"/>
          <a:ext cx="263914" cy="316696"/>
        </a:xfrm>
        <a:prstGeom prst="rightArrow">
          <a:avLst>
            <a:gd name="adj1" fmla="val 60000"/>
            <a:gd name="adj2" fmla="val 50000"/>
          </a:avLst>
        </a:prstGeom>
        <a:gradFill rotWithShape="0">
          <a:gsLst>
            <a:gs pos="0">
              <a:schemeClr val="accent2">
                <a:shade val="90000"/>
                <a:hueOff val="0"/>
                <a:satOff val="0"/>
                <a:lumOff val="20073"/>
                <a:alphaOff val="0"/>
                <a:shade val="51000"/>
                <a:satMod val="130000"/>
              </a:schemeClr>
            </a:gs>
            <a:gs pos="80000">
              <a:schemeClr val="accent2">
                <a:shade val="90000"/>
                <a:hueOff val="0"/>
                <a:satOff val="0"/>
                <a:lumOff val="20073"/>
                <a:alphaOff val="0"/>
                <a:shade val="93000"/>
                <a:satMod val="130000"/>
              </a:schemeClr>
            </a:gs>
            <a:gs pos="100000">
              <a:schemeClr val="accent2">
                <a:shade val="90000"/>
                <a:hueOff val="0"/>
                <a:satOff val="0"/>
                <a:lumOff val="200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5400000">
        <a:off x="2952990" y="3915327"/>
        <a:ext cx="190018" cy="184740"/>
      </dsp:txXfrm>
    </dsp:sp>
    <dsp:sp modelId="{5C7DC5C2-5F81-4A39-9006-A7CB049A832E}">
      <dsp:nvSpPr>
        <dsp:cNvPr id="0" name=""/>
        <dsp:cNvSpPr/>
      </dsp:nvSpPr>
      <dsp:spPr>
        <a:xfrm>
          <a:off x="2157044" y="4223227"/>
          <a:ext cx="1781910" cy="703770"/>
        </a:xfrm>
        <a:prstGeom prst="roundRect">
          <a:avLst>
            <a:gd name="adj" fmla="val 10000"/>
          </a:avLst>
        </a:prstGeom>
        <a:solidFill>
          <a:srgbClr val="F79FAC">
            <a:alpha val="68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PPE</a:t>
          </a:r>
          <a:endParaRPr lang="en-US" sz="1800" b="1" kern="1200" dirty="0">
            <a:latin typeface="Arial" pitchFamily="34" charset="0"/>
            <a:cs typeface="Arial" pitchFamily="34" charset="0"/>
          </a:endParaRPr>
        </a:p>
      </dsp:txBody>
      <dsp:txXfrm>
        <a:off x="2177657" y="4243840"/>
        <a:ext cx="1740684" cy="6625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9665C-65BA-4D9B-BB99-504A50B50276}">
      <dsp:nvSpPr>
        <dsp:cNvPr id="0" name=""/>
        <dsp:cNvSpPr/>
      </dsp:nvSpPr>
      <dsp:spPr>
        <a:xfrm>
          <a:off x="1958880" y="499"/>
          <a:ext cx="1568638" cy="584057"/>
        </a:xfrm>
        <a:prstGeom prst="roundRect">
          <a:avLst>
            <a:gd name="adj" fmla="val 10000"/>
          </a:avLst>
        </a:prstGeom>
        <a:solidFill>
          <a:srgbClr val="C2143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itchFamily="34" charset="0"/>
              <a:cs typeface="Arial" pitchFamily="34" charset="0"/>
            </a:rPr>
            <a:t>Elimination</a:t>
          </a:r>
          <a:endParaRPr lang="en-US" sz="1600" b="1" kern="1200" dirty="0">
            <a:latin typeface="Arial" pitchFamily="34" charset="0"/>
            <a:cs typeface="Arial" pitchFamily="34" charset="0"/>
          </a:endParaRPr>
        </a:p>
      </dsp:txBody>
      <dsp:txXfrm>
        <a:off x="1975986" y="17605"/>
        <a:ext cx="1534426" cy="549845"/>
      </dsp:txXfrm>
    </dsp:sp>
    <dsp:sp modelId="{182A8F57-A4AC-49AA-BA96-1559B53EC01A}">
      <dsp:nvSpPr>
        <dsp:cNvPr id="0" name=""/>
        <dsp:cNvSpPr/>
      </dsp:nvSpPr>
      <dsp:spPr>
        <a:xfrm rot="5400000">
          <a:off x="2633689" y="599158"/>
          <a:ext cx="219021" cy="262825"/>
        </a:xfrm>
        <a:prstGeom prst="rightArrow">
          <a:avLst>
            <a:gd name="adj1" fmla="val 60000"/>
            <a:gd name="adj2" fmla="val 5000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2664352" y="621060"/>
        <a:ext cx="157695" cy="153315"/>
      </dsp:txXfrm>
    </dsp:sp>
    <dsp:sp modelId="{DBD01C1B-A207-4665-8500-AC032F874EC2}">
      <dsp:nvSpPr>
        <dsp:cNvPr id="0" name=""/>
        <dsp:cNvSpPr/>
      </dsp:nvSpPr>
      <dsp:spPr>
        <a:xfrm>
          <a:off x="1958880" y="876585"/>
          <a:ext cx="1568638" cy="584057"/>
        </a:xfrm>
        <a:prstGeom prst="roundRect">
          <a:avLst>
            <a:gd name="adj" fmla="val 10000"/>
          </a:avLst>
        </a:prstGeom>
        <a:solidFill>
          <a:srgbClr val="E3577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itchFamily="34" charset="0"/>
              <a:cs typeface="Arial" pitchFamily="34" charset="0"/>
            </a:rPr>
            <a:t>Substitution</a:t>
          </a:r>
          <a:endParaRPr lang="en-US" sz="1600" b="1" kern="1200" dirty="0">
            <a:latin typeface="Arial" pitchFamily="34" charset="0"/>
            <a:cs typeface="Arial" pitchFamily="34" charset="0"/>
          </a:endParaRPr>
        </a:p>
      </dsp:txBody>
      <dsp:txXfrm>
        <a:off x="1975986" y="893691"/>
        <a:ext cx="1534426" cy="549845"/>
      </dsp:txXfrm>
    </dsp:sp>
    <dsp:sp modelId="{4DBA97E3-559C-44E7-B919-F6ABF5FEEA53}">
      <dsp:nvSpPr>
        <dsp:cNvPr id="0" name=""/>
        <dsp:cNvSpPr/>
      </dsp:nvSpPr>
      <dsp:spPr>
        <a:xfrm rot="5400000">
          <a:off x="2633689" y="1475244"/>
          <a:ext cx="219021" cy="262825"/>
        </a:xfrm>
        <a:prstGeom prst="rightArrow">
          <a:avLst>
            <a:gd name="adj1" fmla="val 60000"/>
            <a:gd name="adj2" fmla="val 50000"/>
          </a:avLst>
        </a:prstGeom>
        <a:gradFill rotWithShape="0">
          <a:gsLst>
            <a:gs pos="0">
              <a:schemeClr val="accent2">
                <a:shade val="90000"/>
                <a:hueOff val="0"/>
                <a:satOff val="0"/>
                <a:lumOff val="6691"/>
                <a:alphaOff val="0"/>
                <a:shade val="51000"/>
                <a:satMod val="130000"/>
              </a:schemeClr>
            </a:gs>
            <a:gs pos="80000">
              <a:schemeClr val="accent2">
                <a:shade val="90000"/>
                <a:hueOff val="0"/>
                <a:satOff val="0"/>
                <a:lumOff val="6691"/>
                <a:alphaOff val="0"/>
                <a:shade val="93000"/>
                <a:satMod val="130000"/>
              </a:schemeClr>
            </a:gs>
            <a:gs pos="100000">
              <a:schemeClr val="accent2">
                <a:shade val="90000"/>
                <a:hueOff val="0"/>
                <a:satOff val="0"/>
                <a:lumOff val="669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2664352" y="1497146"/>
        <a:ext cx="157695" cy="153315"/>
      </dsp:txXfrm>
    </dsp:sp>
    <dsp:sp modelId="{0F2F7FE5-89AE-40FF-91AD-16F953BAC9E0}">
      <dsp:nvSpPr>
        <dsp:cNvPr id="0" name=""/>
        <dsp:cNvSpPr/>
      </dsp:nvSpPr>
      <dsp:spPr>
        <a:xfrm>
          <a:off x="1958880" y="1752671"/>
          <a:ext cx="1568638" cy="584057"/>
        </a:xfrm>
        <a:prstGeom prst="roundRect">
          <a:avLst>
            <a:gd name="adj" fmla="val 10000"/>
          </a:avLst>
        </a:prstGeom>
        <a:solidFill>
          <a:srgbClr val="F4808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itchFamily="34" charset="0"/>
              <a:cs typeface="Arial" pitchFamily="34" charset="0"/>
            </a:rPr>
            <a:t>Engineering Controls</a:t>
          </a:r>
          <a:endParaRPr lang="en-US" sz="1600" b="1" kern="1200" dirty="0">
            <a:latin typeface="Arial" pitchFamily="34" charset="0"/>
            <a:cs typeface="Arial" pitchFamily="34" charset="0"/>
          </a:endParaRPr>
        </a:p>
      </dsp:txBody>
      <dsp:txXfrm>
        <a:off x="1975986" y="1769777"/>
        <a:ext cx="1534426" cy="549845"/>
      </dsp:txXfrm>
    </dsp:sp>
    <dsp:sp modelId="{181C85FC-D2C4-42A1-BB2C-DDC47B6A593C}">
      <dsp:nvSpPr>
        <dsp:cNvPr id="0" name=""/>
        <dsp:cNvSpPr/>
      </dsp:nvSpPr>
      <dsp:spPr>
        <a:xfrm rot="5400000">
          <a:off x="2633689" y="2351330"/>
          <a:ext cx="219021" cy="262825"/>
        </a:xfrm>
        <a:prstGeom prst="rightArrow">
          <a:avLst>
            <a:gd name="adj1" fmla="val 60000"/>
            <a:gd name="adj2" fmla="val 50000"/>
          </a:avLst>
        </a:prstGeom>
        <a:gradFill rotWithShape="0">
          <a:gsLst>
            <a:gs pos="0">
              <a:schemeClr val="accent2">
                <a:shade val="90000"/>
                <a:hueOff val="0"/>
                <a:satOff val="0"/>
                <a:lumOff val="13382"/>
                <a:alphaOff val="0"/>
                <a:shade val="51000"/>
                <a:satMod val="130000"/>
              </a:schemeClr>
            </a:gs>
            <a:gs pos="80000">
              <a:schemeClr val="accent2">
                <a:shade val="90000"/>
                <a:hueOff val="0"/>
                <a:satOff val="0"/>
                <a:lumOff val="13382"/>
                <a:alphaOff val="0"/>
                <a:shade val="93000"/>
                <a:satMod val="130000"/>
              </a:schemeClr>
            </a:gs>
            <a:gs pos="100000">
              <a:schemeClr val="accent2">
                <a:shade val="90000"/>
                <a:hueOff val="0"/>
                <a:satOff val="0"/>
                <a:lumOff val="1338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2664352" y="2373232"/>
        <a:ext cx="157695" cy="153315"/>
      </dsp:txXfrm>
    </dsp:sp>
    <dsp:sp modelId="{3333C0B9-5A71-49F4-B795-3AD2F7554B7A}">
      <dsp:nvSpPr>
        <dsp:cNvPr id="0" name=""/>
        <dsp:cNvSpPr/>
      </dsp:nvSpPr>
      <dsp:spPr>
        <a:xfrm>
          <a:off x="1958880" y="2628757"/>
          <a:ext cx="1568638" cy="584057"/>
        </a:xfrm>
        <a:prstGeom prst="roundRect">
          <a:avLst>
            <a:gd name="adj" fmla="val 10000"/>
          </a:avLst>
        </a:prstGeom>
        <a:solidFill>
          <a:srgbClr val="F7A7B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itchFamily="34" charset="0"/>
              <a:cs typeface="Arial" pitchFamily="34" charset="0"/>
            </a:rPr>
            <a:t>Administrative Controls</a:t>
          </a:r>
          <a:endParaRPr lang="en-US" sz="1600" b="1" kern="1200" dirty="0">
            <a:latin typeface="Arial" pitchFamily="34" charset="0"/>
            <a:cs typeface="Arial" pitchFamily="34" charset="0"/>
          </a:endParaRPr>
        </a:p>
      </dsp:txBody>
      <dsp:txXfrm>
        <a:off x="1975986" y="2645863"/>
        <a:ext cx="1534426" cy="549845"/>
      </dsp:txXfrm>
    </dsp:sp>
    <dsp:sp modelId="{AF1B553F-D549-4E1E-92FC-3F7A5671989A}">
      <dsp:nvSpPr>
        <dsp:cNvPr id="0" name=""/>
        <dsp:cNvSpPr/>
      </dsp:nvSpPr>
      <dsp:spPr>
        <a:xfrm rot="5400000">
          <a:off x="2633689" y="3227416"/>
          <a:ext cx="219021" cy="262825"/>
        </a:xfrm>
        <a:prstGeom prst="rightArrow">
          <a:avLst>
            <a:gd name="adj1" fmla="val 60000"/>
            <a:gd name="adj2" fmla="val 50000"/>
          </a:avLst>
        </a:prstGeom>
        <a:gradFill rotWithShape="0">
          <a:gsLst>
            <a:gs pos="0">
              <a:schemeClr val="accent2">
                <a:shade val="90000"/>
                <a:hueOff val="0"/>
                <a:satOff val="0"/>
                <a:lumOff val="20073"/>
                <a:alphaOff val="0"/>
                <a:shade val="51000"/>
                <a:satMod val="130000"/>
              </a:schemeClr>
            </a:gs>
            <a:gs pos="80000">
              <a:schemeClr val="accent2">
                <a:shade val="90000"/>
                <a:hueOff val="0"/>
                <a:satOff val="0"/>
                <a:lumOff val="20073"/>
                <a:alphaOff val="0"/>
                <a:shade val="93000"/>
                <a:satMod val="130000"/>
              </a:schemeClr>
            </a:gs>
            <a:gs pos="100000">
              <a:schemeClr val="accent2">
                <a:shade val="90000"/>
                <a:hueOff val="0"/>
                <a:satOff val="0"/>
                <a:lumOff val="200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p>
      </dsp:txBody>
      <dsp:txXfrm rot="-5400000">
        <a:off x="2664352" y="3249318"/>
        <a:ext cx="157695" cy="153315"/>
      </dsp:txXfrm>
    </dsp:sp>
    <dsp:sp modelId="{5C7DC5C2-5F81-4A39-9006-A7CB049A832E}">
      <dsp:nvSpPr>
        <dsp:cNvPr id="0" name=""/>
        <dsp:cNvSpPr/>
      </dsp:nvSpPr>
      <dsp:spPr>
        <a:xfrm>
          <a:off x="1958880" y="3504843"/>
          <a:ext cx="1568638" cy="584057"/>
        </a:xfrm>
        <a:prstGeom prst="roundRect">
          <a:avLst>
            <a:gd name="adj" fmla="val 10000"/>
          </a:avLst>
        </a:prstGeom>
        <a:solidFill>
          <a:srgbClr val="F79FAC">
            <a:alpha val="68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itchFamily="34" charset="0"/>
              <a:cs typeface="Arial" pitchFamily="34" charset="0"/>
            </a:rPr>
            <a:t>PPE</a:t>
          </a:r>
          <a:endParaRPr lang="en-US" sz="1600" b="1" kern="1200" dirty="0">
            <a:latin typeface="Arial" pitchFamily="34" charset="0"/>
            <a:cs typeface="Arial" pitchFamily="34" charset="0"/>
          </a:endParaRPr>
        </a:p>
      </dsp:txBody>
      <dsp:txXfrm>
        <a:off x="1975986" y="3521949"/>
        <a:ext cx="1534426" cy="54984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fontAlgn="auto">
              <a:spcBef>
                <a:spcPts val="0"/>
              </a:spcBef>
              <a:spcAft>
                <a:spcPts val="0"/>
              </a:spcAft>
              <a:defRPr sz="1200" dirty="0">
                <a:latin typeface="+mn-lt"/>
                <a:ea typeface="+mn-ea"/>
              </a:defRPr>
            </a:lvl1pPr>
          </a:lstStyle>
          <a:p>
            <a:pPr>
              <a:defRPr/>
            </a:pPr>
            <a:r>
              <a:rPr lang="en-US" dirty="0" smtClean="0"/>
              <a:t>CPWR HAZCOM Course</a:t>
            </a:r>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wrap="square" lIns="92446" tIns="46223" rIns="92446" bIns="46223" numCol="1" anchor="t" anchorCtr="0" compatLnSpc="1">
            <a:prstTxWarp prst="textNoShape">
              <a:avLst/>
            </a:prstTxWarp>
          </a:bodyPr>
          <a:lstStyle>
            <a:lvl1pPr algn="r">
              <a:defRPr sz="1200"/>
            </a:lvl1pPr>
          </a:lstStyle>
          <a:p>
            <a:fld id="{A56A579B-ABFC-42DA-8E22-B0F9B348EEA6}" type="datetimeFigureOut">
              <a:rPr lang="en-US"/>
              <a:pPr/>
              <a:t>1/8/2019</a:t>
            </a:fld>
            <a:endParaRPr lang="en-US"/>
          </a:p>
        </p:txBody>
      </p:sp>
      <p:sp>
        <p:nvSpPr>
          <p:cNvPr id="4" name="Slide Image Placeholder 3"/>
          <p:cNvSpPr>
            <a:spLocks noGrp="1" noRot="1" noChangeAspect="1"/>
          </p:cNvSpPr>
          <p:nvPr>
            <p:ph type="sldImg" idx="2"/>
          </p:nvPr>
        </p:nvSpPr>
        <p:spPr>
          <a:xfrm>
            <a:off x="1459706" y="685800"/>
            <a:ext cx="3810000" cy="2857500"/>
          </a:xfrm>
          <a:prstGeom prst="rect">
            <a:avLst/>
          </a:prstGeom>
          <a:noFill/>
          <a:ln w="12700">
            <a:solidFill>
              <a:prstClr val="black"/>
            </a:solidFill>
          </a:ln>
        </p:spPr>
        <p:txBody>
          <a:bodyPr vert="horz" lIns="92446" tIns="46223" rIns="92446" bIns="46223" rtlCol="0" anchor="ctr"/>
          <a:lstStyle/>
          <a:p>
            <a:pPr lvl="0"/>
            <a:r>
              <a:rPr lang="en-US" noProof="0" dirty="0" smtClean="0"/>
              <a:t>000</a:t>
            </a:r>
            <a:endParaRPr lang="en-US" noProof="0" dirty="0"/>
          </a:p>
        </p:txBody>
      </p:sp>
      <p:sp>
        <p:nvSpPr>
          <p:cNvPr id="5" name="Notes Placeholder 4"/>
          <p:cNvSpPr>
            <a:spLocks noGrp="1"/>
          </p:cNvSpPr>
          <p:nvPr>
            <p:ph type="body" sz="quarter" idx="3"/>
          </p:nvPr>
        </p:nvSpPr>
        <p:spPr>
          <a:xfrm>
            <a:off x="621506" y="3733800"/>
            <a:ext cx="5715000" cy="4953000"/>
          </a:xfrm>
          <a:prstGeom prst="rect">
            <a:avLst/>
          </a:prstGeom>
        </p:spPr>
        <p:txBody>
          <a:bodyPr vert="horz" lIns="92446" tIns="46223" rIns="92446" bIns="46223" rtlCol="0">
            <a:normAutofit/>
          </a:bodyPr>
          <a:lstStyle/>
          <a:p>
            <a:pPr lvl="0"/>
            <a:endParaRPr lang="en-US" noProof="0" dirty="0" smtClean="0"/>
          </a:p>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fontAlgn="auto">
              <a:spcBef>
                <a:spcPts val="0"/>
              </a:spcBef>
              <a:spcAft>
                <a:spcPts val="0"/>
              </a:spcAft>
              <a:defRPr sz="1200" dirty="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wrap="square" lIns="92446" tIns="46223" rIns="92446" bIns="46223" numCol="1" anchor="b" anchorCtr="0" compatLnSpc="1">
            <a:prstTxWarp prst="textNoShape">
              <a:avLst/>
            </a:prstTxWarp>
          </a:bodyPr>
          <a:lstStyle>
            <a:lvl1pPr algn="r">
              <a:defRPr sz="1200"/>
            </a:lvl1pPr>
          </a:lstStyle>
          <a:p>
            <a:fld id="{798EC7A2-1AD0-4D15-ADD1-F00FAC1CEB5A}" type="slidenum">
              <a:rPr lang="en-US"/>
              <a:pPr/>
              <a:t>‹#›</a:t>
            </a:fld>
            <a:endParaRPr lang="en-US"/>
          </a:p>
        </p:txBody>
      </p:sp>
    </p:spTree>
    <p:extLst>
      <p:ext uri="{BB962C8B-B14F-4D97-AF65-F5344CB8AC3E}">
        <p14:creationId xmlns:p14="http://schemas.microsoft.com/office/powerpoint/2010/main" val="98882897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128"/>
        <a:cs typeface="+mn-cs"/>
      </a:defRPr>
    </a:lvl1pPr>
    <a:lvl2pPr marL="457200" algn="l" rtl="0" fontAlgn="base">
      <a:spcBef>
        <a:spcPct val="30000"/>
      </a:spcBef>
      <a:spcAft>
        <a:spcPct val="0"/>
      </a:spcAft>
      <a:defRPr sz="1200" kern="1200">
        <a:solidFill>
          <a:schemeClr val="tx1"/>
        </a:solidFill>
        <a:latin typeface="+mn-lt"/>
        <a:ea typeface="ＭＳ Ｐゴシック" charset="-128"/>
        <a:cs typeface="+mn-cs"/>
      </a:defRPr>
    </a:lvl2pPr>
    <a:lvl3pPr marL="914400" algn="l" rtl="0" fontAlgn="base">
      <a:spcBef>
        <a:spcPct val="30000"/>
      </a:spcBef>
      <a:spcAft>
        <a:spcPct val="0"/>
      </a:spcAft>
      <a:defRPr sz="1200" kern="1200">
        <a:solidFill>
          <a:schemeClr val="tx1"/>
        </a:solidFill>
        <a:latin typeface="+mn-lt"/>
        <a:ea typeface="ＭＳ Ｐゴシック" charset="-128"/>
        <a:cs typeface="+mn-cs"/>
      </a:defRPr>
    </a:lvl3pPr>
    <a:lvl4pPr marL="1371600" algn="l" rtl="0" fontAlgn="base">
      <a:spcBef>
        <a:spcPct val="30000"/>
      </a:spcBef>
      <a:spcAft>
        <a:spcPct val="0"/>
      </a:spcAft>
      <a:defRPr sz="1200" kern="1200">
        <a:solidFill>
          <a:schemeClr val="tx1"/>
        </a:solidFill>
        <a:latin typeface="+mn-lt"/>
        <a:ea typeface="ＭＳ Ｐゴシック" charset="-128"/>
        <a:cs typeface="+mn-cs"/>
      </a:defRPr>
    </a:lvl4pPr>
    <a:lvl5pPr marL="1828800" algn="l"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onvergencetraining.com/blog/oshas-top-ten-citations-2017-extended-citation-violation-data-released"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45410" name="Notes Placeholder 2"/>
          <p:cNvSpPr>
            <a:spLocks noGrp="1"/>
          </p:cNvSpPr>
          <p:nvPr>
            <p:ph type="body" idx="1"/>
          </p:nvPr>
        </p:nvSpPr>
        <p:spPr bwMode="auto">
          <a:xfrm>
            <a:off x="621506" y="3733800"/>
            <a:ext cx="5715000" cy="2895600"/>
          </a:xfrm>
          <a:noFill/>
        </p:spPr>
        <p:txBody>
          <a:bodyPr wrap="square" numCol="1" anchor="t" anchorCtr="0" compatLnSpc="1">
            <a:prstTxWarp prst="textNoShape">
              <a:avLst/>
            </a:prstTxWarp>
          </a:bodyPr>
          <a:lstStyle/>
          <a:p>
            <a:pPr defTabSz="924458" fontAlgn="auto">
              <a:spcBef>
                <a:spcPts val="0"/>
              </a:spcBef>
              <a:spcAft>
                <a:spcPts val="0"/>
              </a:spcAft>
              <a:defRPr/>
            </a:pPr>
            <a:r>
              <a:rPr lang="en-US" b="1" dirty="0" smtClean="0"/>
              <a:t>Trainer</a:t>
            </a:r>
            <a:r>
              <a:rPr lang="en-US" b="1" baseline="0" dirty="0" smtClean="0"/>
              <a:t> Notes:</a:t>
            </a:r>
          </a:p>
          <a:p>
            <a:pPr defTabSz="924458" fontAlgn="auto">
              <a:spcBef>
                <a:spcPts val="0"/>
              </a:spcBef>
              <a:spcAft>
                <a:spcPts val="0"/>
              </a:spcAft>
              <a:defRPr/>
            </a:pPr>
            <a:endParaRPr lang="en-US" b="1" baseline="0" dirty="0" smtClean="0"/>
          </a:p>
          <a:p>
            <a:pPr defTabSz="924458" fontAlgn="auto">
              <a:spcBef>
                <a:spcPts val="0"/>
              </a:spcBef>
              <a:spcAft>
                <a:spcPts val="0"/>
              </a:spcAft>
              <a:defRPr/>
            </a:pPr>
            <a:r>
              <a:rPr lang="en-US" b="0" baseline="0" dirty="0" smtClean="0"/>
              <a:t>Throughout these notes you will see some copy in brackets. These are suggestions for you, the instructor. Notes outside brackets are, in order:</a:t>
            </a:r>
          </a:p>
          <a:p>
            <a:pPr defTabSz="924458" fontAlgn="auto">
              <a:spcBef>
                <a:spcPts val="0"/>
              </a:spcBef>
              <a:spcAft>
                <a:spcPts val="0"/>
              </a:spcAft>
              <a:defRPr/>
            </a:pPr>
            <a:endParaRPr lang="en-US" b="0" baseline="0" dirty="0" smtClean="0"/>
          </a:p>
          <a:p>
            <a:pPr marL="231115" indent="-231115" defTabSz="924458" fontAlgn="auto">
              <a:spcBef>
                <a:spcPts val="0"/>
              </a:spcBef>
              <a:spcAft>
                <a:spcPts val="0"/>
              </a:spcAft>
              <a:buFontTx/>
              <a:buAutoNum type="arabicPeriod"/>
              <a:defRPr/>
            </a:pPr>
            <a:r>
              <a:rPr lang="en-US" b="0" baseline="0" dirty="0" smtClean="0"/>
              <a:t>The direct information on the slide.</a:t>
            </a:r>
          </a:p>
          <a:p>
            <a:pPr marL="231115" indent="-231115" defTabSz="924458" fontAlgn="auto">
              <a:spcBef>
                <a:spcPts val="0"/>
              </a:spcBef>
              <a:spcAft>
                <a:spcPts val="0"/>
              </a:spcAft>
              <a:buFontTx/>
              <a:buAutoNum type="arabicPeriod"/>
              <a:defRPr/>
            </a:pPr>
            <a:r>
              <a:rPr lang="en-US" b="0" baseline="0" dirty="0" smtClean="0"/>
              <a:t>Background information that you may find helpful.</a:t>
            </a:r>
          </a:p>
          <a:p>
            <a:pPr defTabSz="924458" fontAlgn="auto">
              <a:spcBef>
                <a:spcPts val="0"/>
              </a:spcBef>
              <a:spcAft>
                <a:spcPts val="0"/>
              </a:spcAft>
              <a:defRPr/>
            </a:pPr>
            <a:endParaRPr lang="en-US" b="1" baseline="0" dirty="0" smtClean="0"/>
          </a:p>
          <a:p>
            <a:pPr defTabSz="924458" fontAlgn="auto">
              <a:spcBef>
                <a:spcPts val="0"/>
              </a:spcBef>
              <a:spcAft>
                <a:spcPts val="0"/>
              </a:spcAft>
              <a:defRPr/>
            </a:pPr>
            <a:r>
              <a:rPr lang="en-US" b="0" baseline="0" dirty="0" smtClean="0"/>
              <a:t>[Emphasize that this course covers the </a:t>
            </a:r>
            <a:r>
              <a:rPr lang="en-US" b="0" baseline="0" dirty="0" smtClean="0"/>
              <a:t>information </a:t>
            </a:r>
            <a:r>
              <a:rPr lang="en-US" b="0" baseline="0" dirty="0" smtClean="0"/>
              <a:t>from OSHA under the Hazard Communication Standard, 29 CFR1910.1200.]</a:t>
            </a:r>
          </a:p>
        </p:txBody>
      </p:sp>
      <p:sp>
        <p:nvSpPr>
          <p:cNvPr id="145411" name="Slide Number Placeholder 3"/>
          <p:cNvSpPr>
            <a:spLocks noGrp="1"/>
          </p:cNvSpPr>
          <p:nvPr>
            <p:ph type="sldNum" sz="quarter" idx="5"/>
          </p:nvPr>
        </p:nvSpPr>
        <p:spPr bwMode="auto">
          <a:noFill/>
          <a:ln>
            <a:miter lim="800000"/>
            <a:headEnd/>
            <a:tailEnd/>
          </a:ln>
        </p:spPr>
        <p:txBody>
          <a:bodyPr/>
          <a:lstStyle/>
          <a:p>
            <a:fld id="{699DE008-89F2-46FC-9BAF-4191A35885C6}" type="slidenum">
              <a:rPr lang="en-US"/>
              <a:pPr/>
              <a:t>1</a:t>
            </a:fld>
            <a:endParaRPr lang="en-US"/>
          </a:p>
        </p:txBody>
      </p:sp>
    </p:spTree>
    <p:extLst>
      <p:ext uri="{BB962C8B-B14F-4D97-AF65-F5344CB8AC3E}">
        <p14:creationId xmlns:p14="http://schemas.microsoft.com/office/powerpoint/2010/main" val="182039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54626" name="Notes Placeholder 2"/>
          <p:cNvSpPr>
            <a:spLocks noGrp="1"/>
          </p:cNvSpPr>
          <p:nvPr>
            <p:ph type="body" idx="1"/>
          </p:nvPr>
        </p:nvSpPr>
        <p:spPr bwMode="auto">
          <a:noFill/>
        </p:spPr>
        <p:txBody>
          <a:bodyPr wrap="square" numCol="1" anchor="t" anchorCtr="0" compatLnSpc="1">
            <a:prstTxWarp prst="textNoShape">
              <a:avLst/>
            </a:prstTxWarp>
          </a:bodyPr>
          <a:lstStyle/>
          <a:p>
            <a:pPr defTabSz="924458">
              <a:spcBef>
                <a:spcPct val="0"/>
              </a:spcBef>
            </a:pPr>
            <a:r>
              <a:rPr lang="en-US" b="1" dirty="0" smtClean="0"/>
              <a:t>Trainer</a:t>
            </a:r>
            <a:r>
              <a:rPr lang="en-US" b="1" baseline="0" dirty="0" smtClean="0"/>
              <a:t> Notes:</a:t>
            </a:r>
          </a:p>
          <a:p>
            <a:pPr>
              <a:spcBef>
                <a:spcPct val="0"/>
              </a:spcBef>
            </a:pPr>
            <a:endParaRPr lang="en-US" dirty="0" smtClean="0"/>
          </a:p>
          <a:p>
            <a:pPr>
              <a:spcBef>
                <a:spcPct val="0"/>
              </a:spcBef>
            </a:pPr>
            <a:r>
              <a:rPr lang="en-US" dirty="0" err="1" smtClean="0"/>
              <a:t>HazCom</a:t>
            </a:r>
            <a:r>
              <a:rPr lang="en-US" dirty="0" smtClean="0"/>
              <a:t> training </a:t>
            </a:r>
            <a:r>
              <a:rPr lang="en-US" b="1" dirty="0" smtClean="0"/>
              <a:t>will</a:t>
            </a:r>
            <a:r>
              <a:rPr lang="en-US" dirty="0" smtClean="0"/>
              <a:t> prepare you to find and use information about chemicals on your job.</a:t>
            </a:r>
          </a:p>
        </p:txBody>
      </p:sp>
      <p:sp>
        <p:nvSpPr>
          <p:cNvPr id="154627" name="Slide Number Placeholder 3"/>
          <p:cNvSpPr>
            <a:spLocks noGrp="1"/>
          </p:cNvSpPr>
          <p:nvPr>
            <p:ph type="sldNum" sz="quarter" idx="5"/>
          </p:nvPr>
        </p:nvSpPr>
        <p:spPr bwMode="auto">
          <a:noFill/>
          <a:ln>
            <a:miter lim="800000"/>
            <a:headEnd/>
            <a:tailEnd/>
          </a:ln>
        </p:spPr>
        <p:txBody>
          <a:bodyPr/>
          <a:lstStyle/>
          <a:p>
            <a:fld id="{16FAE1A2-0FA3-4C24-9F8A-96A4A669A70D}" type="slidenum">
              <a:rPr lang="en-US"/>
              <a:pPr/>
              <a:t>10</a:t>
            </a:fld>
            <a:endParaRPr lang="en-US"/>
          </a:p>
        </p:txBody>
      </p:sp>
    </p:spTree>
    <p:extLst>
      <p:ext uri="{BB962C8B-B14F-4D97-AF65-F5344CB8AC3E}">
        <p14:creationId xmlns:p14="http://schemas.microsoft.com/office/powerpoint/2010/main" val="28996405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bwMode="auto">
          <a:noFill/>
          <a:ln>
            <a:miter lim="800000"/>
            <a:headEnd/>
            <a:tailEnd/>
          </a:ln>
        </p:spPr>
        <p:txBody>
          <a:bodyPr/>
          <a:lstStyle/>
          <a:p>
            <a:fld id="{43B16C55-A90D-48C7-9550-83293CA71F28}" type="slidenum">
              <a:rPr lang="en-US"/>
              <a:pPr/>
              <a:t>100</a:t>
            </a:fld>
            <a:endParaRPr lang="en-US"/>
          </a:p>
        </p:txBody>
      </p:sp>
      <p:sp>
        <p:nvSpPr>
          <p:cNvPr id="22733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66915"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What does vapor pressure of sulfuric acid say about the inhalation hazard from a spill? </a:t>
            </a:r>
            <a:br>
              <a:rPr lang="en-US" dirty="0" smtClean="0"/>
            </a:br>
            <a:endParaRPr lang="en-US" dirty="0" smtClean="0"/>
          </a:p>
          <a:p>
            <a:pPr>
              <a:spcBef>
                <a:spcPct val="0"/>
              </a:spcBef>
            </a:pPr>
            <a:endParaRPr lang="en-US" dirty="0" smtClean="0"/>
          </a:p>
          <a:p>
            <a:pPr>
              <a:spcBef>
                <a:spcPct val="0"/>
              </a:spcBef>
            </a:pPr>
            <a:r>
              <a:rPr lang="en-US" dirty="0" smtClean="0"/>
              <a:t>Since sulfuric acid</a:t>
            </a:r>
            <a:r>
              <a:rPr lang="en-US" altLang="en-US" dirty="0" smtClean="0"/>
              <a:t>’</a:t>
            </a:r>
            <a:r>
              <a:rPr lang="en-US" dirty="0" smtClean="0"/>
              <a:t>s VP is almost zero, it should not be a serious respiratory hazard unless workers approach it closely. There isn’t going</a:t>
            </a:r>
            <a:r>
              <a:rPr lang="en-US" baseline="0" dirty="0" smtClean="0"/>
              <a:t> to be much evaporation.</a:t>
            </a:r>
            <a:endParaRPr lang="en-US" dirty="0" smtClean="0"/>
          </a:p>
          <a:p>
            <a:pPr>
              <a:spcBef>
                <a:spcPct val="0"/>
              </a:spcBef>
            </a:pPr>
            <a:endParaRPr lang="en-US" dirty="0" smtClean="0"/>
          </a:p>
        </p:txBody>
      </p:sp>
    </p:spTree>
    <p:extLst>
      <p:ext uri="{BB962C8B-B14F-4D97-AF65-F5344CB8AC3E}">
        <p14:creationId xmlns:p14="http://schemas.microsoft.com/office/powerpoint/2010/main" val="29127716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ChangeArrowheads="1" noTextEdit="1"/>
          </p:cNvSpPr>
          <p:nvPr>
            <p:ph type="sldImg"/>
          </p:nvPr>
        </p:nvSpPr>
        <p:spPr bwMode="auto">
          <a:xfrm>
            <a:off x="1125538" y="703263"/>
            <a:ext cx="4630737" cy="3473450"/>
          </a:xfrm>
          <a:noFill/>
          <a:ln cap="flat">
            <a:solidFill>
              <a:srgbClr val="000000"/>
            </a:solidFill>
            <a:miter lim="800000"/>
            <a:headEnd/>
            <a:tailEnd/>
          </a:ln>
        </p:spPr>
      </p:sp>
      <p:sp>
        <p:nvSpPr>
          <p:cNvPr id="228354" name="Rectangle 3"/>
          <p:cNvSpPr>
            <a:spLocks noGrp="1" noChangeArrowheads="1"/>
          </p:cNvSpPr>
          <p:nvPr>
            <p:ph type="body" idx="1"/>
          </p:nvPr>
        </p:nvSpPr>
        <p:spPr bwMode="auto">
          <a:xfrm>
            <a:off x="917575" y="4414177"/>
            <a:ext cx="5046663" cy="4183380"/>
          </a:xfrm>
          <a:noFill/>
        </p:spPr>
        <p:txBody>
          <a:bodyPr wrap="square" lIns="92809" tIns="46405" rIns="92809" bIns="46405" numCol="1" anchor="t" anchorCtr="0" compatLnSpc="1">
            <a:prstTxWarp prst="textNoShape">
              <a:avLst/>
            </a:prstTxWarp>
            <a:normAutofit/>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this question and see if they know the unit that the answer is in.]</a:t>
            </a:r>
          </a:p>
          <a:p>
            <a:pPr>
              <a:spcBef>
                <a:spcPct val="0"/>
              </a:spcBef>
            </a:pPr>
            <a:endParaRPr lang="en-US" dirty="0" smtClean="0"/>
          </a:p>
          <a:p>
            <a:pPr>
              <a:spcBef>
                <a:spcPct val="0"/>
              </a:spcBef>
            </a:pPr>
            <a:r>
              <a:rPr lang="en-US" dirty="0" smtClean="0"/>
              <a:t>What is a chemical</a:t>
            </a:r>
            <a:r>
              <a:rPr lang="en-US" altLang="en-US" dirty="0" smtClean="0"/>
              <a:t>’</a:t>
            </a:r>
            <a:r>
              <a:rPr lang="en-US" dirty="0" smtClean="0"/>
              <a:t>s flash point?</a:t>
            </a:r>
          </a:p>
          <a:p>
            <a:pPr>
              <a:spcBef>
                <a:spcPct val="0"/>
              </a:spcBef>
            </a:pPr>
            <a:endParaRPr lang="en-US" dirty="0" smtClean="0"/>
          </a:p>
          <a:p>
            <a:pPr>
              <a:spcBef>
                <a:spcPct val="0"/>
              </a:spcBef>
            </a:pPr>
            <a:r>
              <a:rPr lang="en-US" dirty="0" smtClean="0"/>
              <a:t>The temperature at which a liquid gives off enough vapors to burn if there is a source of ignition.</a:t>
            </a:r>
            <a:endParaRPr lang="en-US" b="1" dirty="0" smtClean="0"/>
          </a:p>
          <a:p>
            <a:pPr>
              <a:spcBef>
                <a:spcPct val="0"/>
              </a:spcBef>
            </a:pPr>
            <a:endParaRPr lang="en-US" sz="2400" dirty="0" smtClean="0">
              <a:latin typeface="Times New Roman" pitchFamily="18" charset="0"/>
            </a:endParaRPr>
          </a:p>
        </p:txBody>
      </p:sp>
    </p:spTree>
    <p:extLst>
      <p:ext uri="{BB962C8B-B14F-4D97-AF65-F5344CB8AC3E}">
        <p14:creationId xmlns:p14="http://schemas.microsoft.com/office/powerpoint/2010/main" val="38293520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293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Flash point group exercise.</a:t>
            </a:r>
          </a:p>
          <a:p>
            <a:pPr>
              <a:spcBef>
                <a:spcPct val="0"/>
              </a:spcBef>
            </a:pPr>
            <a:endParaRPr lang="en-US" dirty="0" smtClean="0"/>
          </a:p>
          <a:p>
            <a:pPr>
              <a:spcBef>
                <a:spcPct val="0"/>
              </a:spcBef>
            </a:pPr>
            <a:r>
              <a:rPr lang="en-US" dirty="0" smtClean="0"/>
              <a:t>Look these up in any source and put in the order of most to least flammable.</a:t>
            </a:r>
          </a:p>
          <a:p>
            <a:pPr>
              <a:spcBef>
                <a:spcPct val="0"/>
              </a:spcBef>
            </a:pPr>
            <a:endParaRPr lang="en-US" dirty="0" smtClean="0"/>
          </a:p>
          <a:p>
            <a:pPr>
              <a:spcBef>
                <a:spcPct val="0"/>
              </a:spcBef>
            </a:pPr>
            <a:r>
              <a:rPr lang="en-US" dirty="0" smtClean="0"/>
              <a:t>[Only attempt this exercise if you have some resources to look these up. If the classroom has wireless internet, you can have students go out on the web to the NIOSH Pocket Guide site. WISER is a web-based app from the National Library of Medicine that gives a great deal more information than the NIOSH Pocket Guide. Encourage those in your class with a smart phone to download the free app and put it to work. If class is unfamiliar</a:t>
            </a:r>
            <a:r>
              <a:rPr lang="en-US" baseline="0" dirty="0" smtClean="0"/>
              <a:t> with resources, you can bring up a volunteer for each chemical and work with them to look up the flash point and write it on the board. Everyone should then be able to determine the order of  flammability when the flash points are all on the board. The answers are all on the slide so you can click through individually.</a:t>
            </a:r>
            <a:r>
              <a:rPr lang="en-US" dirty="0" smtClean="0"/>
              <a:t>]</a:t>
            </a:r>
          </a:p>
          <a:p>
            <a:pPr>
              <a:spcBef>
                <a:spcPct val="0"/>
              </a:spcBef>
            </a:pPr>
            <a:endParaRPr lang="en-US" dirty="0" smtClean="0"/>
          </a:p>
          <a:p>
            <a:pPr>
              <a:lnSpc>
                <a:spcPct val="90000"/>
              </a:lnSpc>
              <a:spcBef>
                <a:spcPct val="0"/>
              </a:spcBef>
            </a:pPr>
            <a:r>
              <a:rPr lang="en-US" dirty="0" smtClean="0"/>
              <a:t>Diesel fuel = 136 degrees F</a:t>
            </a:r>
          </a:p>
          <a:p>
            <a:pPr>
              <a:lnSpc>
                <a:spcPct val="90000"/>
              </a:lnSpc>
              <a:spcBef>
                <a:spcPct val="0"/>
              </a:spcBef>
            </a:pPr>
            <a:r>
              <a:rPr lang="en-US" dirty="0" smtClean="0"/>
              <a:t>Gasoline = - 45 degrees F</a:t>
            </a:r>
          </a:p>
          <a:p>
            <a:pPr>
              <a:lnSpc>
                <a:spcPct val="90000"/>
              </a:lnSpc>
              <a:spcBef>
                <a:spcPct val="0"/>
              </a:spcBef>
            </a:pPr>
            <a:r>
              <a:rPr lang="en-US" dirty="0" smtClean="0"/>
              <a:t>Benzene = 12 degrees F</a:t>
            </a:r>
          </a:p>
          <a:p>
            <a:pPr>
              <a:lnSpc>
                <a:spcPct val="90000"/>
              </a:lnSpc>
              <a:spcBef>
                <a:spcPct val="0"/>
              </a:spcBef>
            </a:pPr>
            <a:r>
              <a:rPr lang="en-US" dirty="0" smtClean="0"/>
              <a:t>Turpentine = 95 degrees F</a:t>
            </a:r>
          </a:p>
          <a:p>
            <a:pPr>
              <a:spcBef>
                <a:spcPct val="0"/>
              </a:spcBef>
            </a:pPr>
            <a:endParaRPr lang="en-US" dirty="0" smtClean="0"/>
          </a:p>
          <a:p>
            <a:pPr>
              <a:spcBef>
                <a:spcPct val="0"/>
              </a:spcBef>
            </a:pPr>
            <a:r>
              <a:rPr lang="en-US" dirty="0" smtClean="0"/>
              <a:t>[The order is gasoline: benzene, turpentine, diesel fuel]</a:t>
            </a:r>
          </a:p>
        </p:txBody>
      </p:sp>
      <p:sp>
        <p:nvSpPr>
          <p:cNvPr id="229379" name="Slide Number Placeholder 3"/>
          <p:cNvSpPr>
            <a:spLocks noGrp="1"/>
          </p:cNvSpPr>
          <p:nvPr>
            <p:ph type="sldNum" sz="quarter" idx="5"/>
          </p:nvPr>
        </p:nvSpPr>
        <p:spPr bwMode="auto">
          <a:noFill/>
          <a:ln>
            <a:miter lim="800000"/>
            <a:headEnd/>
            <a:tailEnd/>
          </a:ln>
        </p:spPr>
        <p:txBody>
          <a:bodyPr/>
          <a:lstStyle/>
          <a:p>
            <a:fld id="{988C8798-FF58-4759-A4B4-0028B3801BFE}" type="slidenum">
              <a:rPr lang="en-US"/>
              <a:pPr/>
              <a:t>102</a:t>
            </a:fld>
            <a:endParaRPr lang="en-US"/>
          </a:p>
        </p:txBody>
      </p:sp>
    </p:spTree>
    <p:extLst>
      <p:ext uri="{BB962C8B-B14F-4D97-AF65-F5344CB8AC3E}">
        <p14:creationId xmlns:p14="http://schemas.microsoft.com/office/powerpoint/2010/main" val="31545757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pPr defTabSz="924458">
              <a:defRPr/>
            </a:pPr>
            <a:r>
              <a:rPr lang="en-US" b="1" dirty="0" smtClean="0"/>
              <a:t>Trainer Notes:</a:t>
            </a:r>
          </a:p>
          <a:p>
            <a:pPr defTabSz="924458">
              <a:defRPr/>
            </a:pPr>
            <a:endParaRPr lang="en-US" b="1" dirty="0" smtClean="0"/>
          </a:p>
          <a:p>
            <a:pPr defTabSz="924458">
              <a:defRPr/>
            </a:pPr>
            <a:r>
              <a:rPr lang="en-US" dirty="0" smtClean="0"/>
              <a:t>[You can help the class understand this by pointing out that flash point is the lowest temperature where a vapor will flash, but that is not the same thing as sustaining a fire. The chain reaction must ]</a:t>
            </a:r>
          </a:p>
          <a:p>
            <a:pPr defTabSz="924458">
              <a:defRPr/>
            </a:pPr>
            <a:endParaRPr lang="en-US" b="1" dirty="0" smtClean="0"/>
          </a:p>
          <a:p>
            <a:pPr defTabSz="924458">
              <a:defRPr/>
            </a:pPr>
            <a:r>
              <a:rPr lang="en-US" dirty="0" smtClean="0"/>
              <a:t>What are the ingredients for a fire? What is a chain reaction?</a:t>
            </a:r>
          </a:p>
          <a:p>
            <a:pPr defTabSz="924458">
              <a:defRPr/>
            </a:pPr>
            <a:endParaRPr lang="en-US" dirty="0" smtClean="0"/>
          </a:p>
          <a:p>
            <a:pPr defTabSz="924458">
              <a:defRPr/>
            </a:pPr>
            <a:r>
              <a:rPr lang="en-US" dirty="0" smtClean="0"/>
              <a:t>Flammability is the ability of a solid, liquid or gas to ignite and produce a flame. Four elements are required in specific ratios for combustion to occur: fuel, oxygen, heat, and a chain reaction. This relationship is described by the fire tetrahedron. The fire can be extinguished by taking away any one element of the fire tetrahedron.  This used to be a fire triangle, but chain reaction was added because the reaction must continue if a fire is to be sustained. Think about lighting a cigarette lighter beneath a 2 by 4 for a second . There is heat, oxygen and fuel, but no chain reaction. If the 2 by 4 was ground into sawdust, the reaction would go forward because the ratios were right.</a:t>
            </a:r>
          </a:p>
          <a:p>
            <a:pPr defTabSz="924458">
              <a:defRPr/>
            </a:pPr>
            <a:endParaRPr lang="en-US" dirty="0" smtClean="0"/>
          </a:p>
        </p:txBody>
      </p:sp>
      <p:sp>
        <p:nvSpPr>
          <p:cNvPr id="4" name="Slide Number Placeholder 3"/>
          <p:cNvSpPr>
            <a:spLocks noGrp="1"/>
          </p:cNvSpPr>
          <p:nvPr>
            <p:ph type="sldNum" sz="quarter" idx="10"/>
          </p:nvPr>
        </p:nvSpPr>
        <p:spPr/>
        <p:txBody>
          <a:bodyPr/>
          <a:lstStyle/>
          <a:p>
            <a:fld id="{798EC7A2-1AD0-4D15-ADD1-F00FAC1CEB5A}" type="slidenum">
              <a:rPr lang="en-US" smtClean="0"/>
              <a:pPr/>
              <a:t>103</a:t>
            </a:fld>
            <a:endParaRPr lang="en-US"/>
          </a:p>
        </p:txBody>
      </p:sp>
    </p:spTree>
    <p:extLst>
      <p:ext uri="{BB962C8B-B14F-4D97-AF65-F5344CB8AC3E}">
        <p14:creationId xmlns:p14="http://schemas.microsoft.com/office/powerpoint/2010/main" val="36946226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293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[If the class has access to the internet or the resources shown, have them look it up. If they don’t or time doesn’t allow, just write the answers on the board. The answers are all on the slide and you can click through</a:t>
            </a:r>
            <a:r>
              <a:rPr lang="en-US" baseline="0" dirty="0" smtClean="0"/>
              <a:t> them.</a:t>
            </a:r>
            <a:r>
              <a:rPr lang="en-US" dirty="0" smtClean="0"/>
              <a:t>]</a:t>
            </a:r>
          </a:p>
          <a:p>
            <a:pPr>
              <a:spcBef>
                <a:spcPct val="0"/>
              </a:spcBef>
            </a:pPr>
            <a:endParaRPr lang="en-US" dirty="0" smtClean="0"/>
          </a:p>
          <a:p>
            <a:pPr>
              <a:spcBef>
                <a:spcPct val="0"/>
              </a:spcBef>
            </a:pPr>
            <a:r>
              <a:rPr lang="en-US" dirty="0" smtClean="0"/>
              <a:t>Explosive limit is the range that vapors will burn in air</a:t>
            </a:r>
          </a:p>
          <a:p>
            <a:pPr>
              <a:spcBef>
                <a:spcPct val="0"/>
              </a:spcBef>
            </a:pPr>
            <a:endParaRPr lang="en-US" dirty="0" smtClean="0"/>
          </a:p>
          <a:p>
            <a:pPr rtl="0" eaLnBrk="1" fontAlgn="t" latinLnBrk="0" hangingPunct="1"/>
            <a:r>
              <a:rPr lang="en-US" dirty="0" smtClean="0"/>
              <a:t>Kerosene = </a:t>
            </a:r>
            <a:r>
              <a:rPr lang="en-US" b="0" dirty="0" smtClean="0"/>
              <a:t>LEL:</a:t>
            </a:r>
            <a:r>
              <a:rPr lang="en-US" b="0" baseline="0" dirty="0" smtClean="0"/>
              <a:t> </a:t>
            </a:r>
            <a:r>
              <a:rPr lang="en-US" dirty="0" smtClean="0"/>
              <a:t>0.75, UEL: 5</a:t>
            </a:r>
          </a:p>
          <a:p>
            <a:pPr>
              <a:lnSpc>
                <a:spcPct val="90000"/>
              </a:lnSpc>
              <a:spcBef>
                <a:spcPct val="0"/>
              </a:spcBef>
            </a:pPr>
            <a:r>
              <a:rPr lang="en-US" dirty="0" smtClean="0"/>
              <a:t>Gasoline =  LEL: 1.4, UEL:</a:t>
            </a:r>
            <a:r>
              <a:rPr lang="en-US" baseline="0" dirty="0" smtClean="0"/>
              <a:t> 7.6</a:t>
            </a:r>
          </a:p>
          <a:p>
            <a:pPr>
              <a:lnSpc>
                <a:spcPct val="90000"/>
              </a:lnSpc>
              <a:spcBef>
                <a:spcPct val="0"/>
              </a:spcBef>
            </a:pPr>
            <a:r>
              <a:rPr lang="en-US" dirty="0" err="1" smtClean="0"/>
              <a:t>Methylene</a:t>
            </a:r>
            <a:r>
              <a:rPr lang="en-US" dirty="0" smtClean="0"/>
              <a:t> Chloride: = LEL:</a:t>
            </a:r>
            <a:r>
              <a:rPr lang="en-US" baseline="0" dirty="0" smtClean="0"/>
              <a:t> 13. UEL: 23</a:t>
            </a:r>
            <a:endParaRPr lang="en-US" dirty="0" smtClean="0"/>
          </a:p>
          <a:p>
            <a:pPr>
              <a:spcBef>
                <a:spcPct val="0"/>
              </a:spcBef>
            </a:pPr>
            <a:endParaRPr lang="en-US" dirty="0" smtClean="0"/>
          </a:p>
          <a:p>
            <a:pPr>
              <a:spcBef>
                <a:spcPct val="0"/>
              </a:spcBef>
            </a:pPr>
            <a:r>
              <a:rPr lang="en-US" dirty="0" smtClean="0"/>
              <a:t>[Ask what this</a:t>
            </a:r>
            <a:r>
              <a:rPr lang="en-US" baseline="0" dirty="0" smtClean="0"/>
              <a:t> means. They should say that it takes a lot more </a:t>
            </a:r>
            <a:r>
              <a:rPr lang="en-US" baseline="0" dirty="0" err="1" smtClean="0"/>
              <a:t>methylene</a:t>
            </a:r>
            <a:r>
              <a:rPr lang="en-US" baseline="0" dirty="0" smtClean="0"/>
              <a:t> chloride in the air for ignition based on the LEL. You can also tell them that 1 percent equals 10,000 parts per million, so most chemicals become toxic  before they become flammable. For instance, </a:t>
            </a:r>
            <a:r>
              <a:rPr lang="en-US" baseline="0" dirty="0" err="1" smtClean="0"/>
              <a:t>methylene</a:t>
            </a:r>
            <a:r>
              <a:rPr lang="en-US" baseline="0" dirty="0" smtClean="0"/>
              <a:t> chloride has an OSHA Permissible Exposure Limit of 25 </a:t>
            </a:r>
            <a:r>
              <a:rPr lang="en-US" baseline="0" dirty="0" err="1" smtClean="0"/>
              <a:t>ppm</a:t>
            </a:r>
            <a:r>
              <a:rPr lang="en-US" baseline="0" dirty="0" smtClean="0"/>
              <a:t>, but doesn’t become flammable until the concentration reaches 130,000 </a:t>
            </a:r>
            <a:r>
              <a:rPr lang="en-US" baseline="0" dirty="0" err="1" smtClean="0"/>
              <a:t>ppm</a:t>
            </a:r>
            <a:r>
              <a:rPr lang="en-US" baseline="0" dirty="0" smtClean="0"/>
              <a:t> (13%).]</a:t>
            </a:r>
            <a:endParaRPr lang="en-US" dirty="0" smtClean="0"/>
          </a:p>
        </p:txBody>
      </p:sp>
      <p:sp>
        <p:nvSpPr>
          <p:cNvPr id="229379" name="Slide Number Placeholder 3"/>
          <p:cNvSpPr>
            <a:spLocks noGrp="1"/>
          </p:cNvSpPr>
          <p:nvPr>
            <p:ph type="sldNum" sz="quarter" idx="5"/>
          </p:nvPr>
        </p:nvSpPr>
        <p:spPr bwMode="auto">
          <a:noFill/>
          <a:ln>
            <a:miter lim="800000"/>
            <a:headEnd/>
            <a:tailEnd/>
          </a:ln>
        </p:spPr>
        <p:txBody>
          <a:bodyPr/>
          <a:lstStyle/>
          <a:p>
            <a:fld id="{988C8798-FF58-4759-A4B4-0028B3801BFE}" type="slidenum">
              <a:rPr lang="en-US"/>
              <a:pPr/>
              <a:t>104</a:t>
            </a:fld>
            <a:endParaRPr lang="en-US"/>
          </a:p>
        </p:txBody>
      </p:sp>
    </p:spTree>
    <p:extLst>
      <p:ext uri="{BB962C8B-B14F-4D97-AF65-F5344CB8AC3E}">
        <p14:creationId xmlns:p14="http://schemas.microsoft.com/office/powerpoint/2010/main" val="42598152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3040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the question and let them respond. You should ask for a show of hands. The answer is heavier than air. This Red Lion pre-paint surface preparation spray indicates on the SDS that the vapor density is greater than 1, which means it is heavier than air. You can ask them what the implications are for this information. The answer is that vapors often accumulate at the lowest point, which is particularly important in trenches and confined spaces. ]</a:t>
            </a:r>
          </a:p>
          <a:p>
            <a:pPr>
              <a:spcBef>
                <a:spcPct val="0"/>
              </a:spcBef>
            </a:pPr>
            <a:endParaRPr lang="en-US" dirty="0" smtClean="0"/>
          </a:p>
          <a:p>
            <a:pPr>
              <a:spcBef>
                <a:spcPct val="0"/>
              </a:spcBef>
            </a:pPr>
            <a:r>
              <a:rPr lang="en-US" dirty="0" smtClean="0"/>
              <a:t>What is the rule about vapor density for most chemicals encountered in construction work?</a:t>
            </a:r>
          </a:p>
          <a:p>
            <a:pPr>
              <a:spcBef>
                <a:spcPct val="0"/>
              </a:spcBef>
            </a:pPr>
            <a:endParaRPr lang="en-US" dirty="0" smtClean="0"/>
          </a:p>
        </p:txBody>
      </p:sp>
    </p:spTree>
    <p:extLst>
      <p:ext uri="{BB962C8B-B14F-4D97-AF65-F5344CB8AC3E}">
        <p14:creationId xmlns:p14="http://schemas.microsoft.com/office/powerpoint/2010/main" val="1558462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44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Measurement and Exposure Limits</a:t>
            </a:r>
          </a:p>
        </p:txBody>
      </p:sp>
      <p:sp>
        <p:nvSpPr>
          <p:cNvPr id="244739" name="Slide Number Placeholder 3"/>
          <p:cNvSpPr>
            <a:spLocks noGrp="1"/>
          </p:cNvSpPr>
          <p:nvPr>
            <p:ph type="sldNum" sz="quarter" idx="5"/>
          </p:nvPr>
        </p:nvSpPr>
        <p:spPr bwMode="auto">
          <a:noFill/>
          <a:ln>
            <a:miter lim="800000"/>
            <a:headEnd/>
            <a:tailEnd/>
          </a:ln>
        </p:spPr>
        <p:txBody>
          <a:bodyPr/>
          <a:lstStyle/>
          <a:p>
            <a:fld id="{459B61FE-EB97-4BCF-A1BB-78155309B700}" type="slidenum">
              <a:rPr lang="en-US"/>
              <a:pPr/>
              <a:t>106</a:t>
            </a:fld>
            <a:endParaRPr lang="en-US"/>
          </a:p>
        </p:txBody>
      </p:sp>
    </p:spTree>
    <p:extLst>
      <p:ext uri="{BB962C8B-B14F-4D97-AF65-F5344CB8AC3E}">
        <p14:creationId xmlns:p14="http://schemas.microsoft.com/office/powerpoint/2010/main" val="322613541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b="1" dirty="0" smtClean="0">
                <a:ea typeface="+mn-ea"/>
              </a:rPr>
              <a:t>Trainer Notes: </a:t>
            </a:r>
          </a:p>
          <a:p>
            <a:pPr fontAlgn="auto">
              <a:spcBef>
                <a:spcPts val="0"/>
              </a:spcBef>
              <a:spcAft>
                <a:spcPts val="0"/>
              </a:spcAft>
              <a:defRPr/>
            </a:pPr>
            <a:endParaRPr lang="en-US" b="1" dirty="0" smtClean="0">
              <a:ea typeface="+mn-ea"/>
            </a:endParaRPr>
          </a:p>
          <a:p>
            <a:pPr fontAlgn="auto">
              <a:spcBef>
                <a:spcPts val="0"/>
              </a:spcBef>
              <a:spcAft>
                <a:spcPts val="0"/>
              </a:spcAft>
              <a:defRPr/>
            </a:pPr>
            <a:r>
              <a:rPr lang="en-US" dirty="0" smtClean="0">
                <a:ea typeface="+mn-ea"/>
              </a:rPr>
              <a:t>Why do we monitor?</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[This is a photo from a 2012 CPWR research project to see the effectiveness of ventilation controls for tuck pointing. Ask this question and possibly write down the answers on a flip chart, if you have time.]</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Some possible answers:</a:t>
            </a:r>
          </a:p>
          <a:p>
            <a:pPr fontAlgn="auto">
              <a:spcBef>
                <a:spcPts val="0"/>
              </a:spcBef>
              <a:spcAft>
                <a:spcPts val="0"/>
              </a:spcAft>
              <a:defRPr/>
            </a:pPr>
            <a:endParaRPr lang="en-US" dirty="0" smtClean="0">
              <a:ea typeface="+mn-ea"/>
            </a:endParaRPr>
          </a:p>
          <a:p>
            <a:pPr marL="231115" indent="-231115" fontAlgn="auto">
              <a:spcBef>
                <a:spcPts val="0"/>
              </a:spcBef>
              <a:spcAft>
                <a:spcPts val="0"/>
              </a:spcAft>
              <a:buFontTx/>
              <a:buAutoNum type="arabicPeriod"/>
              <a:defRPr/>
            </a:pPr>
            <a:r>
              <a:rPr lang="en-US" dirty="0" smtClean="0">
                <a:ea typeface="+mn-ea"/>
              </a:rPr>
              <a:t>To ensure respirators are sufficiently protective</a:t>
            </a:r>
          </a:p>
          <a:p>
            <a:pPr marL="231115" indent="-231115" fontAlgn="auto">
              <a:spcBef>
                <a:spcPts val="0"/>
              </a:spcBef>
              <a:spcAft>
                <a:spcPts val="0"/>
              </a:spcAft>
              <a:buFontTx/>
              <a:buAutoNum type="arabicPeriod"/>
              <a:defRPr/>
            </a:pPr>
            <a:r>
              <a:rPr lang="en-US" dirty="0" smtClean="0">
                <a:ea typeface="+mn-ea"/>
              </a:rPr>
              <a:t>To demonstrate the effectiveness of control technologies</a:t>
            </a:r>
          </a:p>
          <a:p>
            <a:pPr marL="231115" indent="-231115" fontAlgn="auto">
              <a:spcBef>
                <a:spcPts val="0"/>
              </a:spcBef>
              <a:spcAft>
                <a:spcPts val="0"/>
              </a:spcAft>
              <a:buFontTx/>
              <a:buAutoNum type="arabicPeriod"/>
              <a:defRPr/>
            </a:pPr>
            <a:r>
              <a:rPr lang="en-US" dirty="0" smtClean="0">
                <a:ea typeface="+mn-ea"/>
              </a:rPr>
              <a:t>To ensure compliance with OSHA standards</a:t>
            </a:r>
            <a:endParaRPr lang="en-US" dirty="0">
              <a:ea typeface="+mn-ea"/>
            </a:endParaRPr>
          </a:p>
        </p:txBody>
      </p:sp>
      <p:sp>
        <p:nvSpPr>
          <p:cNvPr id="245763" name="Slide Number Placeholder 3"/>
          <p:cNvSpPr>
            <a:spLocks noGrp="1"/>
          </p:cNvSpPr>
          <p:nvPr>
            <p:ph type="sldNum" sz="quarter" idx="5"/>
          </p:nvPr>
        </p:nvSpPr>
        <p:spPr bwMode="auto">
          <a:noFill/>
          <a:ln>
            <a:miter lim="800000"/>
            <a:headEnd/>
            <a:tailEnd/>
          </a:ln>
        </p:spPr>
        <p:txBody>
          <a:bodyPr/>
          <a:lstStyle/>
          <a:p>
            <a:fld id="{37F42AA2-9569-49CE-BB0E-00E8AAA314A8}" type="slidenum">
              <a:rPr lang="en-US"/>
              <a:pPr/>
              <a:t>107</a:t>
            </a:fld>
            <a:endParaRPr lang="en-US"/>
          </a:p>
        </p:txBody>
      </p:sp>
    </p:spTree>
    <p:extLst>
      <p:ext uri="{BB962C8B-B14F-4D97-AF65-F5344CB8AC3E}">
        <p14:creationId xmlns:p14="http://schemas.microsoft.com/office/powerpoint/2010/main" val="40832858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r>
              <a:rPr lang="en-US" b="1" dirty="0" smtClean="0"/>
              <a:t>Trainer Notes:</a:t>
            </a:r>
          </a:p>
          <a:p>
            <a:endParaRPr lang="en-US" b="1" dirty="0" smtClean="0"/>
          </a:p>
          <a:p>
            <a:r>
              <a:rPr lang="en-US" dirty="0" smtClean="0"/>
              <a:t>There are two types of monitoring: real-time and samples that are sent to a lab.</a:t>
            </a:r>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108</a:t>
            </a:fld>
            <a:endParaRPr lang="en-US"/>
          </a:p>
        </p:txBody>
      </p:sp>
    </p:spTree>
    <p:extLst>
      <p:ext uri="{BB962C8B-B14F-4D97-AF65-F5344CB8AC3E}">
        <p14:creationId xmlns:p14="http://schemas.microsoft.com/office/powerpoint/2010/main" val="17826326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bwMode="auto">
          <a:noFill/>
          <a:ln>
            <a:miter lim="800000"/>
            <a:headEnd/>
            <a:tailEnd/>
          </a:ln>
        </p:spPr>
        <p:txBody>
          <a:bodyPr/>
          <a:lstStyle/>
          <a:p>
            <a:fld id="{4DC48900-9DF1-405E-BB8E-B20E0B95E1AD}" type="slidenum">
              <a:rPr lang="en-US"/>
              <a:pPr/>
              <a:t>109</a:t>
            </a:fld>
            <a:endParaRPr lang="en-US"/>
          </a:p>
        </p:txBody>
      </p:sp>
      <p:sp>
        <p:nvSpPr>
          <p:cNvPr id="24678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467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Real-time equipment can give immediate chemical exposure measurements</a:t>
            </a:r>
          </a:p>
          <a:p>
            <a:pPr>
              <a:spcBef>
                <a:spcPct val="0"/>
              </a:spcBef>
              <a:buFont typeface="Arial" pitchFamily="34" charset="0"/>
              <a:buChar char="•"/>
            </a:pPr>
            <a:r>
              <a:rPr lang="en-US" dirty="0" smtClean="0"/>
              <a:t>Combustible gases</a:t>
            </a:r>
          </a:p>
          <a:p>
            <a:pPr>
              <a:spcBef>
                <a:spcPct val="0"/>
              </a:spcBef>
              <a:buFont typeface="Arial" pitchFamily="34" charset="0"/>
              <a:buChar char="•"/>
            </a:pPr>
            <a:r>
              <a:rPr lang="en-US" dirty="0" smtClean="0"/>
              <a:t>Toxic vapors and gases</a:t>
            </a:r>
          </a:p>
          <a:p>
            <a:pPr>
              <a:spcBef>
                <a:spcPct val="0"/>
              </a:spcBef>
              <a:buFont typeface="Arial" pitchFamily="34" charset="0"/>
              <a:buChar char="•"/>
            </a:pPr>
            <a:r>
              <a:rPr lang="en-US" dirty="0" smtClean="0"/>
              <a:t>Oxygen</a:t>
            </a:r>
          </a:p>
          <a:p>
            <a:pPr>
              <a:spcBef>
                <a:spcPct val="0"/>
              </a:spcBef>
            </a:pPr>
            <a:endParaRPr lang="en-US" dirty="0" smtClean="0"/>
          </a:p>
          <a:p>
            <a:pPr>
              <a:spcBef>
                <a:spcPct val="0"/>
              </a:spcBef>
            </a:pPr>
            <a:r>
              <a:rPr lang="en-US" dirty="0" smtClean="0"/>
              <a:t>[This slide is not meant to be an in-depth review of air monitoring equipment.  Give the class enough background (along with the units on the next slide) so that they know there are methods that their employer can take to monitor their exposures.  Let the class know it is also a worker</a:t>
            </a:r>
            <a:r>
              <a:rPr lang="en-US" altLang="en-US" dirty="0" smtClean="0"/>
              <a:t>’</a:t>
            </a:r>
            <a:r>
              <a:rPr lang="en-US" dirty="0" smtClean="0"/>
              <a:t>s right to know the results of their monitoring data.]</a:t>
            </a:r>
          </a:p>
          <a:p>
            <a:pPr>
              <a:spcBef>
                <a:spcPct val="0"/>
              </a:spcBef>
            </a:pPr>
            <a:endParaRPr lang="en-US" dirty="0" smtClean="0"/>
          </a:p>
          <a:p>
            <a:pPr>
              <a:spcBef>
                <a:spcPct val="0"/>
              </a:spcBef>
            </a:pPr>
            <a:r>
              <a:rPr lang="en-US" dirty="0" smtClean="0"/>
              <a:t>Use information from the CPWR HAZWOPER courses for background information on various air monitoring meters.</a:t>
            </a:r>
          </a:p>
        </p:txBody>
      </p:sp>
    </p:spTree>
    <p:extLst>
      <p:ext uri="{BB962C8B-B14F-4D97-AF65-F5344CB8AC3E}">
        <p14:creationId xmlns:p14="http://schemas.microsoft.com/office/powerpoint/2010/main" val="914069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a:lstStyle/>
          <a:p>
            <a:pPr defTabSz="924458" fontAlgn="auto">
              <a:spcBef>
                <a:spcPts val="0"/>
              </a:spcBef>
              <a:spcAft>
                <a:spcPts val="0"/>
              </a:spcAft>
              <a:defRPr/>
            </a:pPr>
            <a:r>
              <a:rPr lang="en-US" b="1" dirty="0" smtClean="0"/>
              <a:t>Trainer</a:t>
            </a:r>
            <a:r>
              <a:rPr lang="en-US" b="1" baseline="0" dirty="0" smtClean="0"/>
              <a:t>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This training </a:t>
            </a:r>
            <a:r>
              <a:rPr lang="en-US" b="1" dirty="0" smtClean="0">
                <a:ea typeface="+mn-ea"/>
              </a:rPr>
              <a:t>will</a:t>
            </a:r>
            <a:r>
              <a:rPr lang="en-US" dirty="0" smtClean="0">
                <a:ea typeface="+mn-ea"/>
              </a:rPr>
              <a:t> teach you to </a:t>
            </a:r>
            <a:r>
              <a:rPr lang="en-US" dirty="0" smtClean="0">
                <a:effectLst>
                  <a:outerShdw blurRad="38100" dist="38100" dir="2700000" algn="tl">
                    <a:srgbClr val="000000">
                      <a:alpha val="43137"/>
                    </a:srgbClr>
                  </a:outerShdw>
                </a:effectLst>
                <a:ea typeface="+mn-ea"/>
              </a:rPr>
              <a:t>report releases </a:t>
            </a:r>
            <a:r>
              <a:rPr lang="en-US" dirty="0" smtClean="0">
                <a:ea typeface="+mn-ea"/>
              </a:rPr>
              <a:t>of hazardous chemicals to qualified response personnel and to </a:t>
            </a:r>
            <a:r>
              <a:rPr lang="en-US" dirty="0" smtClean="0">
                <a:effectLst>
                  <a:outerShdw blurRad="38100" dist="38100" dir="2700000" algn="tl">
                    <a:srgbClr val="000000">
                      <a:alpha val="43137"/>
                    </a:srgbClr>
                  </a:outerShdw>
                </a:effectLst>
                <a:ea typeface="+mn-ea"/>
              </a:rPr>
              <a:t>avoid exposure.</a:t>
            </a:r>
            <a:endParaRPr lang="en-US" dirty="0">
              <a:ea typeface="+mn-ea"/>
            </a:endParaRPr>
          </a:p>
        </p:txBody>
      </p:sp>
      <p:sp>
        <p:nvSpPr>
          <p:cNvPr id="155651" name="Slide Number Placeholder 3"/>
          <p:cNvSpPr>
            <a:spLocks noGrp="1"/>
          </p:cNvSpPr>
          <p:nvPr>
            <p:ph type="sldNum" sz="quarter" idx="5"/>
          </p:nvPr>
        </p:nvSpPr>
        <p:spPr bwMode="auto">
          <a:noFill/>
          <a:ln>
            <a:miter lim="800000"/>
            <a:headEnd/>
            <a:tailEnd/>
          </a:ln>
        </p:spPr>
        <p:txBody>
          <a:bodyPr/>
          <a:lstStyle/>
          <a:p>
            <a:fld id="{27F0EFFF-68A7-4109-A86B-156E17D24E76}" type="slidenum">
              <a:rPr lang="en-US"/>
              <a:pPr/>
              <a:t>11</a:t>
            </a:fld>
            <a:endParaRPr lang="en-US"/>
          </a:p>
        </p:txBody>
      </p:sp>
    </p:spTree>
    <p:extLst>
      <p:ext uri="{BB962C8B-B14F-4D97-AF65-F5344CB8AC3E}">
        <p14:creationId xmlns:p14="http://schemas.microsoft.com/office/powerpoint/2010/main" val="9326866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noTextEdit="1"/>
          </p:cNvSpPr>
          <p:nvPr>
            <p:ph type="sldImg"/>
          </p:nvPr>
        </p:nvSpPr>
        <p:spPr bwMode="auto">
          <a:xfrm>
            <a:off x="1458913" y="685800"/>
            <a:ext cx="3810000" cy="2857500"/>
          </a:xfrm>
          <a:noFill/>
          <a:ln w="9525">
            <a:solidFill>
              <a:srgbClr val="000000"/>
            </a:solidFill>
            <a:miter lim="800000"/>
            <a:headEnd/>
            <a:tailEnd/>
          </a:ln>
        </p:spPr>
      </p:sp>
      <p:sp>
        <p:nvSpPr>
          <p:cNvPr id="2488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[Point out the sampling pump and cyclone with 37 millimeter filter cassette.  You may also want to point out the powered air purifying respirator (PAPR) that the worker is wearing. This was part of a CPWR research project looking at ventilation or vacuum controls.]</a:t>
            </a:r>
          </a:p>
          <a:p>
            <a:pPr>
              <a:spcBef>
                <a:spcPct val="0"/>
              </a:spcBef>
            </a:pPr>
            <a:endParaRPr lang="en-US" dirty="0" smtClean="0"/>
          </a:p>
          <a:p>
            <a:pPr>
              <a:spcBef>
                <a:spcPct val="0"/>
              </a:spcBef>
            </a:pPr>
            <a:r>
              <a:rPr lang="en-US" dirty="0" smtClean="0"/>
              <a:t>Personal monitoring in the breathing zone determines a specific employee’s exposure.</a:t>
            </a:r>
          </a:p>
        </p:txBody>
      </p:sp>
      <p:sp>
        <p:nvSpPr>
          <p:cNvPr id="248835" name="Slide Number Placeholder 3"/>
          <p:cNvSpPr>
            <a:spLocks noGrp="1"/>
          </p:cNvSpPr>
          <p:nvPr>
            <p:ph type="sldNum" sz="quarter" idx="5"/>
          </p:nvPr>
        </p:nvSpPr>
        <p:spPr bwMode="auto">
          <a:noFill/>
          <a:ln>
            <a:miter lim="800000"/>
            <a:headEnd/>
            <a:tailEnd/>
          </a:ln>
        </p:spPr>
        <p:txBody>
          <a:bodyPr/>
          <a:lstStyle/>
          <a:p>
            <a:fld id="{C275E638-3CC1-4E75-A29F-77FF61479532}" type="slidenum">
              <a:rPr lang="en-US"/>
              <a:pPr/>
              <a:t>110</a:t>
            </a:fld>
            <a:endParaRPr lang="en-US"/>
          </a:p>
        </p:txBody>
      </p:sp>
    </p:spTree>
    <p:extLst>
      <p:ext uri="{BB962C8B-B14F-4D97-AF65-F5344CB8AC3E}">
        <p14:creationId xmlns:p14="http://schemas.microsoft.com/office/powerpoint/2010/main" val="33505076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a:lstStyle/>
          <a:p>
            <a:fld id="{BDB35E53-1A85-46F1-95C7-BD71ADEECD6C}" type="slidenum">
              <a:rPr lang="en-US"/>
              <a:pPr/>
              <a:t>111</a:t>
            </a:fld>
            <a:endParaRPr lang="en-US"/>
          </a:p>
        </p:txBody>
      </p:sp>
      <p:sp>
        <p:nvSpPr>
          <p:cNvPr id="24985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[There are several slides to</a:t>
            </a:r>
            <a:r>
              <a:rPr lang="en-US" baseline="0" dirty="0" smtClean="0"/>
              <a:t> help you explain these terms]</a:t>
            </a:r>
          </a:p>
          <a:p>
            <a:pPr>
              <a:spcBef>
                <a:spcPct val="0"/>
              </a:spcBef>
            </a:pPr>
            <a:endParaRPr lang="en-US" dirty="0" smtClean="0"/>
          </a:p>
          <a:p>
            <a:pPr>
              <a:spcBef>
                <a:spcPct val="0"/>
              </a:spcBef>
            </a:pPr>
            <a:r>
              <a:rPr lang="en-US" dirty="0" smtClean="0"/>
              <a:t>Recognizing these units will help you understand exposure results</a:t>
            </a:r>
          </a:p>
          <a:p>
            <a:pPr>
              <a:spcBef>
                <a:spcPct val="0"/>
              </a:spcBef>
            </a:pPr>
            <a:endParaRPr lang="en-US" dirty="0" smtClean="0"/>
          </a:p>
          <a:p>
            <a:pPr>
              <a:spcBef>
                <a:spcPct val="0"/>
              </a:spcBef>
              <a:buFontTx/>
              <a:buChar char="•"/>
            </a:pPr>
            <a:r>
              <a:rPr lang="en-US" dirty="0" smtClean="0"/>
              <a:t>Parts per million (ppm)</a:t>
            </a:r>
          </a:p>
          <a:p>
            <a:pPr>
              <a:spcBef>
                <a:spcPct val="0"/>
              </a:spcBef>
              <a:buFontTx/>
              <a:buChar char="•"/>
            </a:pPr>
            <a:r>
              <a:rPr lang="en-US" dirty="0" smtClean="0"/>
              <a:t>Parts per billion (ppb)</a:t>
            </a:r>
          </a:p>
          <a:p>
            <a:pPr>
              <a:spcBef>
                <a:spcPct val="0"/>
              </a:spcBef>
              <a:buFontTx/>
              <a:buChar char="•"/>
            </a:pPr>
            <a:r>
              <a:rPr lang="en-US" dirty="0" smtClean="0"/>
              <a:t>Milligrams per cubic meter (mg/m</a:t>
            </a:r>
            <a:r>
              <a:rPr lang="en-US" baseline="30000" dirty="0" smtClean="0"/>
              <a:t>3</a:t>
            </a:r>
            <a:r>
              <a:rPr lang="en-US" dirty="0" smtClean="0"/>
              <a:t>)</a:t>
            </a:r>
          </a:p>
          <a:p>
            <a:pPr>
              <a:spcBef>
                <a:spcPct val="0"/>
              </a:spcBef>
              <a:buFontTx/>
              <a:buChar char="•"/>
            </a:pPr>
            <a:r>
              <a:rPr lang="en-US" dirty="0" smtClean="0"/>
              <a:t>Percent (%) </a:t>
            </a:r>
          </a:p>
          <a:p>
            <a:pPr>
              <a:spcBef>
                <a:spcPct val="0"/>
              </a:spcBef>
              <a:buFontTx/>
              <a:buChar char="•"/>
            </a:pPr>
            <a:r>
              <a:rPr lang="en-US" dirty="0" smtClean="0"/>
              <a:t>Fibers per cubic centimeter (fibers/cc)</a:t>
            </a:r>
          </a:p>
          <a:p>
            <a:pPr>
              <a:spcBef>
                <a:spcPct val="0"/>
              </a:spcBef>
            </a:pPr>
            <a:endParaRPr lang="en-US" dirty="0" smtClean="0"/>
          </a:p>
        </p:txBody>
      </p:sp>
    </p:spTree>
    <p:extLst>
      <p:ext uri="{BB962C8B-B14F-4D97-AF65-F5344CB8AC3E}">
        <p14:creationId xmlns:p14="http://schemas.microsoft.com/office/powerpoint/2010/main" val="19938801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a:lstStyle/>
          <a:p>
            <a:fld id="{BDB35E53-1A85-46F1-95C7-BD71ADEECD6C}" type="slidenum">
              <a:rPr lang="en-US"/>
              <a:pPr/>
              <a:t>112</a:t>
            </a:fld>
            <a:endParaRPr lang="en-US"/>
          </a:p>
        </p:txBody>
      </p:sp>
      <p:sp>
        <p:nvSpPr>
          <p:cNvPr id="24985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Parts per million</a:t>
            </a:r>
            <a:r>
              <a:rPr lang="en-US" baseline="0" dirty="0" smtClean="0"/>
              <a:t> (ppm) is a very small amount. 4 drops of ink in a 55-gallon drum is 1 ppm.</a:t>
            </a:r>
          </a:p>
        </p:txBody>
      </p:sp>
    </p:spTree>
    <p:extLst>
      <p:ext uri="{BB962C8B-B14F-4D97-AF65-F5344CB8AC3E}">
        <p14:creationId xmlns:p14="http://schemas.microsoft.com/office/powerpoint/2010/main" val="24977742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a:lstStyle/>
          <a:p>
            <a:fld id="{BDB35E53-1A85-46F1-95C7-BD71ADEECD6C}" type="slidenum">
              <a:rPr lang="en-US"/>
              <a:pPr/>
              <a:t>113</a:t>
            </a:fld>
            <a:endParaRPr lang="en-US"/>
          </a:p>
        </p:txBody>
      </p:sp>
      <p:sp>
        <p:nvSpPr>
          <p:cNvPr id="24985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endParaRPr lang="en-US" dirty="0" smtClean="0"/>
          </a:p>
          <a:p>
            <a:pPr>
              <a:spcBef>
                <a:spcPct val="0"/>
              </a:spcBef>
            </a:pPr>
            <a:endParaRPr lang="en-US" dirty="0" smtClean="0"/>
          </a:p>
          <a:p>
            <a:pPr>
              <a:spcBef>
                <a:spcPct val="0"/>
              </a:spcBef>
            </a:pPr>
            <a:r>
              <a:rPr lang="en-US" dirty="0" smtClean="0"/>
              <a:t>Parts per billion (ppb) is one thousand times less than ppm.</a:t>
            </a:r>
          </a:p>
          <a:p>
            <a:pPr>
              <a:spcBef>
                <a:spcPct val="0"/>
              </a:spcBef>
            </a:pPr>
            <a:endParaRPr lang="en-US" dirty="0" smtClean="0"/>
          </a:p>
          <a:p>
            <a:pPr>
              <a:spcBef>
                <a:spcPct val="0"/>
              </a:spcBef>
            </a:pPr>
            <a:r>
              <a:rPr lang="en-US" dirty="0" smtClean="0"/>
              <a:t>ppb</a:t>
            </a:r>
            <a:r>
              <a:rPr lang="en-US" baseline="0" dirty="0" smtClean="0"/>
              <a:t> </a:t>
            </a:r>
            <a:r>
              <a:rPr lang="en-US" baseline="0" dirty="0" smtClean="0"/>
              <a:t>would equal one separate tissue in a roll of toilet tissue stretched from NYC to London.</a:t>
            </a:r>
            <a:endParaRPr lang="en-US" dirty="0" smtClean="0"/>
          </a:p>
          <a:p>
            <a:pPr>
              <a:spcBef>
                <a:spcPct val="0"/>
              </a:spcBef>
            </a:pPr>
            <a:endParaRPr lang="en-US" dirty="0" smtClean="0"/>
          </a:p>
        </p:txBody>
      </p:sp>
    </p:spTree>
    <p:extLst>
      <p:ext uri="{BB962C8B-B14F-4D97-AF65-F5344CB8AC3E}">
        <p14:creationId xmlns:p14="http://schemas.microsoft.com/office/powerpoint/2010/main" val="29996299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a:lstStyle/>
          <a:p>
            <a:fld id="{BDB35E53-1A85-46F1-95C7-BD71ADEECD6C}" type="slidenum">
              <a:rPr lang="en-US"/>
              <a:pPr/>
              <a:t>114</a:t>
            </a:fld>
            <a:endParaRPr lang="en-US"/>
          </a:p>
        </p:txBody>
      </p:sp>
      <p:sp>
        <p:nvSpPr>
          <p:cNvPr id="24985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endParaRPr lang="en-US" dirty="0" smtClean="0"/>
          </a:p>
          <a:p>
            <a:pPr>
              <a:spcBef>
                <a:spcPct val="0"/>
              </a:spcBef>
            </a:pPr>
            <a:endParaRPr lang="en-US" dirty="0" smtClean="0"/>
          </a:p>
          <a:p>
            <a:pPr>
              <a:spcBef>
                <a:spcPct val="0"/>
              </a:spcBef>
            </a:pPr>
            <a:r>
              <a:rPr lang="en-US" dirty="0" smtClean="0"/>
              <a:t>Gram is a measure of weight</a:t>
            </a:r>
          </a:p>
          <a:p>
            <a:pPr>
              <a:spcBef>
                <a:spcPct val="0"/>
              </a:spcBef>
            </a:pPr>
            <a:endParaRPr lang="en-US" dirty="0" smtClean="0"/>
          </a:p>
          <a:p>
            <a:pPr marL="173336" indent="-173336" fontAlgn="auto">
              <a:spcAft>
                <a:spcPts val="0"/>
              </a:spcAft>
              <a:buFont typeface="Arial"/>
              <a:buChar char="•"/>
              <a:defRPr/>
            </a:pPr>
            <a:r>
              <a:rPr lang="en-US" dirty="0" smtClean="0"/>
              <a:t>1 paperclip = 1 gram</a:t>
            </a:r>
          </a:p>
          <a:p>
            <a:pPr marL="173336" indent="-173336" fontAlgn="auto">
              <a:spcAft>
                <a:spcPts val="0"/>
              </a:spcAft>
              <a:buFont typeface="Arial"/>
              <a:buChar char="•"/>
              <a:defRPr/>
            </a:pPr>
            <a:r>
              <a:rPr lang="en-US" dirty="0" smtClean="0"/>
              <a:t>Milligram (mg) = one-thousandth of a gram (1,000</a:t>
            </a:r>
            <a:r>
              <a:rPr lang="en-US" baseline="30000" dirty="0" smtClean="0"/>
              <a:t>th</a:t>
            </a:r>
            <a:r>
              <a:rPr lang="en-US" dirty="0" smtClean="0"/>
              <a:t>)</a:t>
            </a:r>
          </a:p>
          <a:p>
            <a:pPr marL="173336" indent="-173336" fontAlgn="auto">
              <a:spcAft>
                <a:spcPts val="0"/>
              </a:spcAft>
              <a:buFont typeface="Arial"/>
              <a:buChar char="•"/>
              <a:defRPr/>
            </a:pPr>
            <a:r>
              <a:rPr lang="en-US" dirty="0" smtClean="0"/>
              <a:t>Microgram (μg) = one millionth of a gram (1,000,000</a:t>
            </a:r>
            <a:r>
              <a:rPr lang="en-US" baseline="30000" dirty="0" smtClean="0"/>
              <a:t>th</a:t>
            </a:r>
            <a:r>
              <a:rPr lang="en-US" dirty="0" smtClean="0"/>
              <a:t>) </a:t>
            </a:r>
          </a:p>
        </p:txBody>
      </p:sp>
    </p:spTree>
    <p:extLst>
      <p:ext uri="{BB962C8B-B14F-4D97-AF65-F5344CB8AC3E}">
        <p14:creationId xmlns:p14="http://schemas.microsoft.com/office/powerpoint/2010/main" val="218758718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a:lstStyle/>
          <a:p>
            <a:fld id="{BDB35E53-1A85-46F1-95C7-BD71ADEECD6C}" type="slidenum">
              <a:rPr lang="en-US"/>
              <a:pPr/>
              <a:t>115</a:t>
            </a:fld>
            <a:endParaRPr lang="en-US"/>
          </a:p>
        </p:txBody>
      </p:sp>
      <p:sp>
        <p:nvSpPr>
          <p:cNvPr id="24985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[Point out that this cube is 3 feet x 3 feet x 3 feet. There is a yard stick at the bottom. In this box of air would be 1,000</a:t>
            </a:r>
            <a:r>
              <a:rPr lang="en-US" baseline="30000" dirty="0" smtClean="0"/>
              <a:t>th</a:t>
            </a:r>
            <a:r>
              <a:rPr lang="en-US" dirty="0" smtClean="0"/>
              <a:t> of a paperclip in weight of dust particles for a mg/m3. It is important to emphasize for toxic materials like lead that it doesn’t take much mass of airborne materials to cause health problems. With lead, OSHA has a Permissible Exposure Limit of 50 micrograms per cubic meter of air.]</a:t>
            </a:r>
          </a:p>
          <a:p>
            <a:pPr>
              <a:spcBef>
                <a:spcPct val="0"/>
              </a:spcBef>
            </a:pPr>
            <a:endParaRPr lang="en-US" dirty="0" smtClean="0"/>
          </a:p>
          <a:p>
            <a:pPr>
              <a:spcBef>
                <a:spcPct val="0"/>
              </a:spcBef>
            </a:pPr>
            <a:r>
              <a:rPr lang="en-US" dirty="0" smtClean="0"/>
              <a:t>Milligram per cubic meter is a measure of mass in air</a:t>
            </a:r>
          </a:p>
          <a:p>
            <a:pPr>
              <a:spcBef>
                <a:spcPct val="0"/>
              </a:spcBef>
            </a:pPr>
            <a:endParaRPr lang="en-US" dirty="0" smtClean="0"/>
          </a:p>
          <a:p>
            <a:pPr marL="173336" indent="-173336" fontAlgn="auto">
              <a:spcAft>
                <a:spcPts val="0"/>
              </a:spcAft>
              <a:buFont typeface="Arial"/>
              <a:buChar char="•"/>
              <a:defRPr/>
            </a:pPr>
            <a:r>
              <a:rPr lang="en-US" dirty="0" smtClean="0">
                <a:solidFill>
                  <a:schemeClr val="tx1">
                    <a:lumMod val="85000"/>
                    <a:lumOff val="15000"/>
                  </a:schemeClr>
                </a:solidFill>
              </a:rPr>
              <a:t>Milligrams per cubic meter (mg/m</a:t>
            </a:r>
            <a:r>
              <a:rPr lang="en-US" baseline="30000" dirty="0" smtClean="0">
                <a:solidFill>
                  <a:schemeClr val="tx1">
                    <a:lumMod val="85000"/>
                    <a:lumOff val="15000"/>
                  </a:schemeClr>
                </a:solidFill>
              </a:rPr>
              <a:t>3</a:t>
            </a:r>
            <a:r>
              <a:rPr lang="en-US" dirty="0" smtClean="0">
                <a:solidFill>
                  <a:schemeClr val="tx1">
                    <a:lumMod val="85000"/>
                    <a:lumOff val="15000"/>
                  </a:schemeClr>
                </a:solidFill>
              </a:rPr>
              <a:t>)</a:t>
            </a:r>
          </a:p>
          <a:p>
            <a:pPr marL="173336" indent="-173336" fontAlgn="auto">
              <a:spcAft>
                <a:spcPts val="0"/>
              </a:spcAft>
              <a:buFont typeface="Arial"/>
              <a:buChar char="•"/>
              <a:defRPr/>
            </a:pPr>
            <a:r>
              <a:rPr lang="en-US" dirty="0" smtClean="0">
                <a:solidFill>
                  <a:schemeClr val="tx1">
                    <a:lumMod val="85000"/>
                    <a:lumOff val="15000"/>
                  </a:schemeClr>
                </a:solidFill>
              </a:rPr>
              <a:t>Micrograms per cubic meter (μg/m</a:t>
            </a:r>
            <a:r>
              <a:rPr lang="en-US" baseline="30000" dirty="0" smtClean="0">
                <a:solidFill>
                  <a:schemeClr val="tx1">
                    <a:lumMod val="85000"/>
                    <a:lumOff val="15000"/>
                  </a:schemeClr>
                </a:solidFill>
              </a:rPr>
              <a:t>3</a:t>
            </a:r>
            <a:r>
              <a:rPr lang="en-US" dirty="0" smtClean="0">
                <a:solidFill>
                  <a:schemeClr val="tx1">
                    <a:lumMod val="85000"/>
                    <a:lumOff val="15000"/>
                  </a:schemeClr>
                </a:solidFill>
              </a:rPr>
              <a:t>)</a:t>
            </a:r>
          </a:p>
          <a:p>
            <a:pPr marL="173336" indent="-173336" defTabSz="924458" fontAlgn="auto">
              <a:spcAft>
                <a:spcPts val="0"/>
              </a:spcAft>
              <a:buFont typeface="Arial"/>
              <a:buChar char="•"/>
              <a:defRPr/>
            </a:pPr>
            <a:r>
              <a:rPr lang="en-US" dirty="0" smtClean="0">
                <a:solidFill>
                  <a:schemeClr val="tx1">
                    <a:lumMod val="85000"/>
                    <a:lumOff val="15000"/>
                  </a:schemeClr>
                </a:solidFill>
              </a:rPr>
              <a:t>1 meter = 100 centimeters = approx. 3’ </a:t>
            </a:r>
          </a:p>
          <a:p>
            <a:pPr fontAlgn="auto">
              <a:spcAft>
                <a:spcPts val="0"/>
              </a:spcAft>
              <a:defRPr/>
            </a:pPr>
            <a:endParaRPr lang="en-US" dirty="0" smtClean="0">
              <a:solidFill>
                <a:schemeClr val="tx1">
                  <a:lumMod val="85000"/>
                  <a:lumOff val="15000"/>
                </a:schemeClr>
              </a:solidFill>
            </a:endParaRPr>
          </a:p>
          <a:p>
            <a:pPr>
              <a:spcBef>
                <a:spcPct val="0"/>
              </a:spcBef>
              <a:buFontTx/>
              <a:buChar char="•"/>
            </a:pPr>
            <a:endParaRPr lang="en-US" dirty="0" smtClean="0"/>
          </a:p>
        </p:txBody>
      </p:sp>
    </p:spTree>
    <p:extLst>
      <p:ext uri="{BB962C8B-B14F-4D97-AF65-F5344CB8AC3E}">
        <p14:creationId xmlns:p14="http://schemas.microsoft.com/office/powerpoint/2010/main" val="35140334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lstStyle/>
          <a:p>
            <a:r>
              <a:rPr lang="en-US" b="1" dirty="0" smtClean="0"/>
              <a:t>Trainer Notes:</a:t>
            </a:r>
          </a:p>
          <a:p>
            <a:endParaRPr lang="en-US" dirty="0" smtClean="0"/>
          </a:p>
          <a:p>
            <a:r>
              <a:rPr lang="en-US" dirty="0" smtClean="0"/>
              <a:t>[Make sure you have a transition</a:t>
            </a:r>
            <a:r>
              <a:rPr lang="en-US" baseline="0" dirty="0" smtClean="0"/>
              <a:t> explaining that there are 1,000,000 cubic centimeters in 1 cubic meter. We are talking about a limited numbers of fibers in this space. ]</a:t>
            </a:r>
          </a:p>
          <a:p>
            <a:endParaRPr lang="en-US" dirty="0" smtClean="0"/>
          </a:p>
          <a:p>
            <a:r>
              <a:rPr lang="en-US" dirty="0" smtClean="0"/>
              <a:t>Cubic centimeter is a measure of volume. A thimble</a:t>
            </a:r>
            <a:r>
              <a:rPr lang="en-US" baseline="0" dirty="0" smtClean="0"/>
              <a:t> holds around 3 cubic centimeters of air.</a:t>
            </a:r>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116</a:t>
            </a:fld>
            <a:endParaRPr lang="en-US"/>
          </a:p>
        </p:txBody>
      </p:sp>
    </p:spTree>
    <p:extLst>
      <p:ext uri="{BB962C8B-B14F-4D97-AF65-F5344CB8AC3E}">
        <p14:creationId xmlns:p14="http://schemas.microsoft.com/office/powerpoint/2010/main" val="3900479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bwMode="auto">
          <a:noFill/>
          <a:ln>
            <a:miter lim="800000"/>
            <a:headEnd/>
            <a:tailEnd/>
          </a:ln>
        </p:spPr>
        <p:txBody>
          <a:bodyPr/>
          <a:lstStyle/>
          <a:p>
            <a:fld id="{7A11B7BE-DA88-48A9-8D90-FE6E34C55664}" type="slidenum">
              <a:rPr lang="en-US"/>
              <a:pPr/>
              <a:t>117</a:t>
            </a:fld>
            <a:endParaRPr lang="en-US"/>
          </a:p>
        </p:txBody>
      </p:sp>
      <p:sp>
        <p:nvSpPr>
          <p:cNvPr id="25088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508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[Explain</a:t>
            </a:r>
            <a:r>
              <a:rPr lang="en-US" baseline="0" dirty="0" smtClean="0"/>
              <a:t> that ACGIH is the American Conference of Governmental Industrial Hygienists. This voluntary organization had been setting non-mandatory recommendations for worker exposures called Threshold Limit Values for decades prior to OSHA. The ACGIH continues to update its standards, while OSHA has not been able to do so.]</a:t>
            </a:r>
          </a:p>
          <a:p>
            <a:pPr>
              <a:spcBef>
                <a:spcPct val="0"/>
              </a:spcBef>
            </a:pPr>
            <a:endParaRPr lang="en-US" dirty="0" smtClean="0"/>
          </a:p>
          <a:p>
            <a:pPr>
              <a:spcBef>
                <a:spcPct val="0"/>
              </a:spcBef>
            </a:pPr>
            <a:r>
              <a:rPr lang="en-US" dirty="0" smtClean="0"/>
              <a:t>Exposure limits are a way to compare a worker's exposure on the job with an assumed </a:t>
            </a:r>
            <a:r>
              <a:rPr lang="en-US" altLang="en-US" dirty="0" smtClean="0"/>
              <a:t>“</a:t>
            </a:r>
            <a:r>
              <a:rPr lang="en-US" dirty="0" smtClean="0"/>
              <a:t>safe</a:t>
            </a:r>
            <a:r>
              <a:rPr lang="en-US" altLang="en-US" dirty="0" smtClean="0"/>
              <a:t>”</a:t>
            </a:r>
            <a:r>
              <a:rPr lang="en-US" dirty="0" smtClean="0"/>
              <a:t> limit, which was derived from scientific study.  It can be argued that many exposure limits are too low and most chemicals do not have an exposure limit.  However, they are all we have to assist us in protecting workers.  Some exposure limits are guidelines (usually more protective) and some are the Law (though usually not as protective as guidelines).  Below are the three main exposure limits used to protect workers.</a:t>
            </a:r>
          </a:p>
          <a:p>
            <a:pPr>
              <a:spcBef>
                <a:spcPct val="0"/>
              </a:spcBef>
            </a:pPr>
            <a:r>
              <a:rPr lang="en-US" dirty="0" smtClean="0"/>
              <a:t> </a:t>
            </a:r>
          </a:p>
          <a:p>
            <a:pPr>
              <a:spcBef>
                <a:spcPct val="0"/>
              </a:spcBef>
              <a:buFontTx/>
              <a:buChar char="•"/>
            </a:pPr>
            <a:r>
              <a:rPr lang="en-US" dirty="0" smtClean="0"/>
              <a:t>OSHA Permissible Exposure Limits (PELs).  PELs are the Law!</a:t>
            </a:r>
          </a:p>
          <a:p>
            <a:pPr>
              <a:spcBef>
                <a:spcPct val="0"/>
              </a:spcBef>
              <a:buFontTx/>
              <a:buChar char="•"/>
            </a:pPr>
            <a:r>
              <a:rPr lang="en-US" dirty="0" smtClean="0"/>
              <a:t>ACGIH Threshold Limit Values (TLVs) </a:t>
            </a:r>
          </a:p>
          <a:p>
            <a:pPr>
              <a:spcBef>
                <a:spcPct val="0"/>
              </a:spcBef>
              <a:buFontTx/>
              <a:buChar char="•"/>
            </a:pPr>
            <a:r>
              <a:rPr lang="en-US" dirty="0" smtClean="0"/>
              <a:t>NIOSH Recommended Exposure Limits (RELs)</a:t>
            </a:r>
          </a:p>
          <a:p>
            <a:pPr>
              <a:spcBef>
                <a:spcPct val="0"/>
              </a:spcBef>
            </a:pPr>
            <a:endParaRPr lang="en-US" dirty="0" smtClean="0"/>
          </a:p>
          <a:p>
            <a:pPr>
              <a:spcBef>
                <a:spcPct val="0"/>
              </a:spcBef>
            </a:pPr>
            <a:r>
              <a:rPr lang="en-US" dirty="0" smtClean="0"/>
              <a:t>Exposure limits are based on 8-hour time weighted averages (TWA) for OSHA and ACGIH or 10-hour TWAs for NIOSH RELs, ceilings (cannot exceed), or 15-minute peak exposures.  Exposures must be kept below OSHA PELs.  Most exposure limits are for airborne exposures.  Exposure limits do not take into account exposure from multiple chemicals.</a:t>
            </a:r>
          </a:p>
          <a:p>
            <a:pPr>
              <a:spcBef>
                <a:spcPct val="0"/>
              </a:spcBef>
            </a:pPr>
            <a:endParaRPr lang="en-US" dirty="0" smtClean="0"/>
          </a:p>
        </p:txBody>
      </p:sp>
    </p:spTree>
    <p:extLst>
      <p:ext uri="{BB962C8B-B14F-4D97-AF65-F5344CB8AC3E}">
        <p14:creationId xmlns:p14="http://schemas.microsoft.com/office/powerpoint/2010/main" val="238207942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51906" name="Rectangle 3"/>
          <p:cNvSpPr>
            <a:spLocks noGrp="1" noChangeArrowheads="1"/>
          </p:cNvSpPr>
          <p:nvPr>
            <p:ph type="body" idx="1"/>
          </p:nvPr>
        </p:nvSpPr>
        <p:spPr bwMode="auto">
          <a:xfrm>
            <a:off x="926306" y="4038600"/>
            <a:ext cx="5046663" cy="4183380"/>
          </a:xfrm>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latin typeface="Times New Roman" pitchFamily="18" charset="0"/>
            </a:endParaRPr>
          </a:p>
          <a:p>
            <a:pPr>
              <a:spcBef>
                <a:spcPct val="0"/>
              </a:spcBef>
            </a:pPr>
            <a:r>
              <a:rPr lang="en-US" dirty="0" smtClean="0"/>
              <a:t>Most exposure limits are based on an average over 8 hours.</a:t>
            </a:r>
          </a:p>
        </p:txBody>
      </p:sp>
    </p:spTree>
    <p:extLst>
      <p:ext uri="{BB962C8B-B14F-4D97-AF65-F5344CB8AC3E}">
        <p14:creationId xmlns:p14="http://schemas.microsoft.com/office/powerpoint/2010/main" val="239597784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52930" name="Rectangle 3"/>
          <p:cNvSpPr>
            <a:spLocks noGrp="1" noChangeArrowheads="1"/>
          </p:cNvSpPr>
          <p:nvPr>
            <p:ph type="body" idx="1"/>
          </p:nvPr>
        </p:nvSpPr>
        <p:spPr bwMode="auto">
          <a:xfrm>
            <a:off x="917575" y="4260850"/>
            <a:ext cx="5046663" cy="4183380"/>
          </a:xfrm>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Some chemicals have ceilings that can</a:t>
            </a:r>
            <a:r>
              <a:rPr lang="en-US" altLang="en-US" dirty="0" smtClean="0"/>
              <a:t>’</a:t>
            </a:r>
            <a:r>
              <a:rPr lang="en-US" dirty="0" smtClean="0"/>
              <a:t>t be exceeded</a:t>
            </a:r>
          </a:p>
          <a:p>
            <a:pPr>
              <a:spcBef>
                <a:spcPct val="0"/>
              </a:spcBef>
            </a:pPr>
            <a:endParaRPr lang="en-US" dirty="0" smtClean="0"/>
          </a:p>
          <a:p>
            <a:pPr>
              <a:spcBef>
                <a:spcPct val="0"/>
              </a:spcBef>
            </a:pPr>
            <a:r>
              <a:rPr lang="en-US" dirty="0" smtClean="0"/>
              <a:t>[Point out the line that goes above the exposure limit can be a ceiling value. Show the dip for work stopping at lunch. It is questionable whether this would exceed the 8-hour time weighted average.] </a:t>
            </a:r>
          </a:p>
        </p:txBody>
      </p:sp>
      <p:sp>
        <p:nvSpPr>
          <p:cNvPr id="252934" name="Freeform 7"/>
          <p:cNvSpPr>
            <a:spLocks/>
          </p:cNvSpPr>
          <p:nvPr/>
        </p:nvSpPr>
        <p:spPr bwMode="auto">
          <a:xfrm>
            <a:off x="3190804" y="5035550"/>
            <a:ext cx="20709" cy="77470"/>
          </a:xfrm>
          <a:custGeom>
            <a:avLst/>
            <a:gdLst>
              <a:gd name="T0" fmla="*/ 20263 w 13"/>
              <a:gd name="T1" fmla="*/ 76721 h 48"/>
              <a:gd name="T2" fmla="*/ 0 w 13"/>
              <a:gd name="T3" fmla="*/ 0 h 48"/>
              <a:gd name="T4" fmla="*/ 0 60000 65536"/>
              <a:gd name="T5" fmla="*/ 0 60000 65536"/>
              <a:gd name="T6" fmla="*/ 0 w 13"/>
              <a:gd name="T7" fmla="*/ 0 h 48"/>
              <a:gd name="T8" fmla="*/ 13 w 13"/>
              <a:gd name="T9" fmla="*/ 48 h 48"/>
            </a:gdLst>
            <a:ahLst/>
            <a:cxnLst>
              <a:cxn ang="T4">
                <a:pos x="T0" y="T1"/>
              </a:cxn>
              <a:cxn ang="T5">
                <a:pos x="T2" y="T3"/>
              </a:cxn>
            </a:cxnLst>
            <a:rect l="T6" t="T7" r="T8" b="T9"/>
            <a:pathLst>
              <a:path w="13" h="48">
                <a:moveTo>
                  <a:pt x="13" y="48"/>
                </a:moveTo>
                <a:cubicBezTo>
                  <a:pt x="6" y="28"/>
                  <a:pt x="0" y="8"/>
                  <a:pt x="0" y="0"/>
                </a:cubicBezTo>
              </a:path>
            </a:pathLst>
          </a:custGeom>
          <a:noFill/>
          <a:ln w="12700">
            <a:solidFill>
              <a:schemeClr val="tx1"/>
            </a:solidFill>
            <a:round/>
            <a:headEnd/>
            <a:tailEnd/>
          </a:ln>
        </p:spPr>
        <p:txBody>
          <a:bodyPr wrap="none" lIns="90994" tIns="45497" rIns="90994" bIns="45497" anchor="ctr"/>
          <a:lstStyle/>
          <a:p>
            <a:endParaRPr lang="en-US"/>
          </a:p>
        </p:txBody>
      </p:sp>
    </p:spTree>
    <p:extLst>
      <p:ext uri="{BB962C8B-B14F-4D97-AF65-F5344CB8AC3E}">
        <p14:creationId xmlns:p14="http://schemas.microsoft.com/office/powerpoint/2010/main" val="3174948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bwMode="auto">
          <a:noFill/>
          <a:ln>
            <a:miter lim="800000"/>
            <a:headEnd/>
            <a:tailEnd/>
          </a:ln>
        </p:spPr>
        <p:txBody>
          <a:bodyPr/>
          <a:lstStyle/>
          <a:p>
            <a:fld id="{8E07C22D-1A97-434A-B298-13A180AAE46E}" type="slidenum">
              <a:rPr lang="en-US"/>
              <a:pPr/>
              <a:t>12</a:t>
            </a:fld>
            <a:endParaRPr lang="en-US"/>
          </a:p>
        </p:txBody>
      </p:sp>
      <p:sp>
        <p:nvSpPr>
          <p:cNvPr id="15667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56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students to raise their hands if they have had </a:t>
            </a:r>
            <a:r>
              <a:rPr lang="en-US" dirty="0" err="1" smtClean="0"/>
              <a:t>HazCom</a:t>
            </a:r>
            <a:r>
              <a:rPr lang="en-US" dirty="0" smtClean="0"/>
              <a:t> training. Have students volunteer some of the key elements of the standard that they learned. This will orient the trainers as to how much the participants already know about hazard communication basics. ]</a:t>
            </a:r>
          </a:p>
        </p:txBody>
      </p:sp>
    </p:spTree>
    <p:extLst>
      <p:ext uri="{BB962C8B-B14F-4D97-AF65-F5344CB8AC3E}">
        <p14:creationId xmlns:p14="http://schemas.microsoft.com/office/powerpoint/2010/main" val="35039274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539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Other ways to communicate hazards</a:t>
            </a:r>
          </a:p>
        </p:txBody>
      </p:sp>
      <p:sp>
        <p:nvSpPr>
          <p:cNvPr id="253955" name="Slide Number Placeholder 3"/>
          <p:cNvSpPr>
            <a:spLocks noGrp="1"/>
          </p:cNvSpPr>
          <p:nvPr>
            <p:ph type="sldNum" sz="quarter" idx="5"/>
          </p:nvPr>
        </p:nvSpPr>
        <p:spPr bwMode="auto">
          <a:noFill/>
          <a:ln>
            <a:miter lim="800000"/>
            <a:headEnd/>
            <a:tailEnd/>
          </a:ln>
        </p:spPr>
        <p:txBody>
          <a:bodyPr/>
          <a:lstStyle/>
          <a:p>
            <a:fld id="{08DB0E94-3BCF-40F4-A070-F67A6F56E214}" type="slidenum">
              <a:rPr lang="en-US"/>
              <a:pPr/>
              <a:t>120</a:t>
            </a:fld>
            <a:endParaRPr lang="en-US"/>
          </a:p>
        </p:txBody>
      </p:sp>
    </p:spTree>
    <p:extLst>
      <p:ext uri="{BB962C8B-B14F-4D97-AF65-F5344CB8AC3E}">
        <p14:creationId xmlns:p14="http://schemas.microsoft.com/office/powerpoint/2010/main" val="362178722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bwMode="auto">
          <a:noFill/>
          <a:ln>
            <a:miter lim="800000"/>
            <a:headEnd/>
            <a:tailEnd/>
          </a:ln>
        </p:spPr>
        <p:txBody>
          <a:bodyPr/>
          <a:lstStyle/>
          <a:p>
            <a:fld id="{9AC15A2E-5A2B-4843-B389-E9FF12BA3112}" type="slidenum">
              <a:rPr lang="en-US"/>
              <a:pPr/>
              <a:t>121</a:t>
            </a:fld>
            <a:endParaRPr lang="en-US"/>
          </a:p>
        </p:txBody>
      </p:sp>
      <p:sp>
        <p:nvSpPr>
          <p:cNvPr id="25497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549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buFont typeface="Arial" pitchFamily="34" charset="0"/>
              <a:buChar char="•"/>
            </a:pPr>
            <a:r>
              <a:rPr lang="en-US" dirty="0" smtClean="0"/>
              <a:t>Hazardous Material Information System (HMIS)</a:t>
            </a:r>
          </a:p>
          <a:p>
            <a:pPr>
              <a:spcBef>
                <a:spcPct val="0"/>
              </a:spcBef>
              <a:buFont typeface="Arial" pitchFamily="34" charset="0"/>
              <a:buChar char="•"/>
            </a:pPr>
            <a:r>
              <a:rPr lang="en-US" dirty="0" smtClean="0"/>
              <a:t>National Fire Protection Association (NFPA) 704M placard system</a:t>
            </a:r>
          </a:p>
          <a:p>
            <a:pPr>
              <a:spcBef>
                <a:spcPct val="0"/>
              </a:spcBef>
              <a:buFont typeface="Arial" pitchFamily="34" charset="0"/>
              <a:buChar char="•"/>
            </a:pPr>
            <a:r>
              <a:rPr lang="en-US" dirty="0" smtClean="0"/>
              <a:t>Department of Transportation (DOT)</a:t>
            </a:r>
          </a:p>
        </p:txBody>
      </p:sp>
    </p:spTree>
    <p:extLst>
      <p:ext uri="{BB962C8B-B14F-4D97-AF65-F5344CB8AC3E}">
        <p14:creationId xmlns:p14="http://schemas.microsoft.com/office/powerpoint/2010/main" val="144403214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bwMode="auto">
          <a:noFill/>
          <a:ln>
            <a:miter lim="800000"/>
            <a:headEnd/>
            <a:tailEnd/>
          </a:ln>
        </p:spPr>
        <p:txBody>
          <a:bodyPr/>
          <a:lstStyle/>
          <a:p>
            <a:fld id="{4D601548-6EDD-40C0-818B-E4E78096DCAE}" type="slidenum">
              <a:rPr lang="en-US"/>
              <a:pPr/>
              <a:t>122</a:t>
            </a:fld>
            <a:endParaRPr lang="en-US"/>
          </a:p>
        </p:txBody>
      </p:sp>
      <p:sp>
        <p:nvSpPr>
          <p:cNvPr id="25600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560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Color-coded HMIS ranks hazards and recommends PPE. </a:t>
            </a:r>
          </a:p>
          <a:p>
            <a:pPr>
              <a:spcBef>
                <a:spcPct val="0"/>
              </a:spcBef>
            </a:pPr>
            <a:endParaRPr lang="en-US" dirty="0" smtClean="0"/>
          </a:p>
          <a:p>
            <a:pPr>
              <a:spcBef>
                <a:spcPct val="0"/>
              </a:spcBef>
            </a:pPr>
            <a:r>
              <a:rPr lang="en-US" dirty="0" smtClean="0"/>
              <a:t>[Point out that this approach is commonly used on products, but it is a proprietary system. There is a good description in their student manual</a:t>
            </a:r>
            <a:r>
              <a:rPr lang="en-US" baseline="0" dirty="0" smtClean="0"/>
              <a:t> on page 41</a:t>
            </a:r>
            <a:r>
              <a:rPr lang="en-US" dirty="0" smtClean="0"/>
              <a:t>.] </a:t>
            </a:r>
          </a:p>
        </p:txBody>
      </p:sp>
    </p:spTree>
    <p:extLst>
      <p:ext uri="{BB962C8B-B14F-4D97-AF65-F5344CB8AC3E}">
        <p14:creationId xmlns:p14="http://schemas.microsoft.com/office/powerpoint/2010/main" val="288033842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bwMode="auto">
          <a:noFill/>
          <a:ln>
            <a:miter lim="800000"/>
            <a:headEnd/>
            <a:tailEnd/>
          </a:ln>
        </p:spPr>
        <p:txBody>
          <a:bodyPr/>
          <a:lstStyle/>
          <a:p>
            <a:fld id="{229854C0-5608-4E18-BB59-826AD34FBDA6}" type="slidenum">
              <a:rPr lang="en-US"/>
              <a:pPr/>
              <a:t>123</a:t>
            </a:fld>
            <a:endParaRPr lang="en-US"/>
          </a:p>
        </p:txBody>
      </p:sp>
      <p:sp>
        <p:nvSpPr>
          <p:cNvPr id="25702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94563"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the questions and</a:t>
            </a:r>
            <a:r>
              <a:rPr lang="en-US" baseline="0" dirty="0" smtClean="0"/>
              <a:t> have the students write the answers in their manual. It is fine to have them work together.]</a:t>
            </a:r>
            <a:endParaRPr lang="en-US" dirty="0" smtClean="0"/>
          </a:p>
          <a:p>
            <a:pPr>
              <a:spcBef>
                <a:spcPct val="0"/>
              </a:spcBef>
            </a:pPr>
            <a:endParaRPr lang="en-US" dirty="0" smtClean="0"/>
          </a:p>
          <a:p>
            <a:pPr>
              <a:spcBef>
                <a:spcPct val="0"/>
              </a:spcBef>
            </a:pPr>
            <a:r>
              <a:rPr lang="en-US" dirty="0" smtClean="0"/>
              <a:t>NFPA</a:t>
            </a:r>
            <a:r>
              <a:rPr lang="en-US" altLang="en-US" dirty="0" smtClean="0"/>
              <a:t>’</a:t>
            </a:r>
            <a:r>
              <a:rPr lang="en-US" dirty="0" smtClean="0"/>
              <a:t>s 704M Diamond is widely used. For this example chemical, </a:t>
            </a:r>
          </a:p>
          <a:p>
            <a:pPr>
              <a:spcBef>
                <a:spcPct val="0"/>
              </a:spcBef>
              <a:buFont typeface="Calibri" pitchFamily="34" charset="0"/>
              <a:buAutoNum type="arabicPeriod"/>
            </a:pPr>
            <a:r>
              <a:rPr lang="en-US" dirty="0" smtClean="0"/>
              <a:t>What is the greatest hazard?</a:t>
            </a:r>
          </a:p>
          <a:p>
            <a:pPr>
              <a:spcBef>
                <a:spcPct val="0"/>
              </a:spcBef>
              <a:buFont typeface="Calibri" pitchFamily="34" charset="0"/>
              <a:buAutoNum type="arabicPeriod"/>
            </a:pPr>
            <a:r>
              <a:rPr lang="en-US" dirty="0" smtClean="0"/>
              <a:t>What is the specific hazard?</a:t>
            </a:r>
          </a:p>
          <a:p>
            <a:pPr>
              <a:spcBef>
                <a:spcPct val="0"/>
              </a:spcBef>
            </a:pPr>
            <a:endParaRPr lang="en-US" dirty="0" smtClean="0"/>
          </a:p>
          <a:p>
            <a:pPr>
              <a:spcBef>
                <a:spcPct val="0"/>
              </a:spcBef>
            </a:pPr>
            <a:r>
              <a:rPr lang="en-US" dirty="0" smtClean="0"/>
              <a:t>[The answers are: </a:t>
            </a:r>
          </a:p>
          <a:p>
            <a:pPr>
              <a:spcBef>
                <a:spcPct val="0"/>
              </a:spcBef>
              <a:buFontTx/>
              <a:buAutoNum type="arabicPeriod"/>
            </a:pPr>
            <a:r>
              <a:rPr lang="en-US" dirty="0" smtClean="0"/>
              <a:t>Reactivity is the greatest risk with a score of 3, </a:t>
            </a:r>
            <a:r>
              <a:rPr lang="en-US" altLang="en-US" dirty="0" smtClean="0"/>
              <a:t>“</a:t>
            </a:r>
            <a:r>
              <a:rPr lang="en-US" dirty="0" smtClean="0"/>
              <a:t>Shock and heat may detonate.</a:t>
            </a:r>
            <a:r>
              <a:rPr lang="en-US" altLang="en-US" dirty="0" smtClean="0"/>
              <a:t>”</a:t>
            </a:r>
            <a:endParaRPr lang="en-US" dirty="0" smtClean="0"/>
          </a:p>
          <a:p>
            <a:pPr>
              <a:spcBef>
                <a:spcPct val="0"/>
              </a:spcBef>
              <a:buFontTx/>
              <a:buAutoNum type="arabicPeriod"/>
            </a:pPr>
            <a:r>
              <a:rPr lang="en-US" dirty="0" smtClean="0"/>
              <a:t>The specific hazard is that it is radioactive. This is a really hazardous chemical!]</a:t>
            </a:r>
          </a:p>
          <a:p>
            <a:pPr>
              <a:spcBef>
                <a:spcPct val="0"/>
              </a:spcBef>
            </a:pPr>
            <a:endParaRPr lang="en-US" dirty="0" smtClean="0"/>
          </a:p>
          <a:p>
            <a:pPr>
              <a:spcBef>
                <a:spcPct val="0"/>
              </a:spcBef>
            </a:pPr>
            <a:r>
              <a:rPr lang="en-US" dirty="0" smtClean="0"/>
              <a:t>According to the International Association of Fire Fighters (IAFF) master trainers, all </a:t>
            </a:r>
            <a:r>
              <a:rPr lang="en-US" altLang="en-US" dirty="0" smtClean="0"/>
              <a:t>“</a:t>
            </a:r>
            <a:r>
              <a:rPr lang="en-US" dirty="0" smtClean="0"/>
              <a:t>special hazard</a:t>
            </a:r>
            <a:r>
              <a:rPr lang="en-US" altLang="en-US" dirty="0" smtClean="0"/>
              <a:t>”</a:t>
            </a:r>
            <a:r>
              <a:rPr lang="en-US" dirty="0" smtClean="0"/>
              <a:t> symbols may be listed in the white diamond and it is taught in the fire and emergency services this way.   NFPA committee states that only the water reactive and oxidizer should be allowed in the box.   IAFF members make up the NFPA committees; mention any symbol may be seen, that covers all possibilities.</a:t>
            </a:r>
          </a:p>
        </p:txBody>
      </p:sp>
    </p:spTree>
    <p:extLst>
      <p:ext uri="{BB962C8B-B14F-4D97-AF65-F5344CB8AC3E}">
        <p14:creationId xmlns:p14="http://schemas.microsoft.com/office/powerpoint/2010/main" val="49351961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bwMode="auto">
          <a:noFill/>
          <a:ln>
            <a:miter lim="800000"/>
            <a:headEnd/>
            <a:tailEnd/>
          </a:ln>
        </p:spPr>
        <p:txBody>
          <a:bodyPr/>
          <a:lstStyle/>
          <a:p>
            <a:fld id="{11938479-B8E5-4EEF-9880-18337FF9CC04}" type="slidenum">
              <a:rPr lang="en-US"/>
              <a:pPr/>
              <a:t>124</a:t>
            </a:fld>
            <a:endParaRPr lang="en-US"/>
          </a:p>
        </p:txBody>
      </p:sp>
      <p:sp>
        <p:nvSpPr>
          <p:cNvPr id="25805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58051" name="Rectangle 3"/>
          <p:cNvSpPr>
            <a:spLocks noGrp="1" noChangeArrowheads="1"/>
          </p:cNvSpPr>
          <p:nvPr>
            <p:ph type="body" idx="1"/>
          </p:nvPr>
        </p:nvSpPr>
        <p:spPr bwMode="auto">
          <a:xfrm>
            <a:off x="392906" y="3581400"/>
            <a:ext cx="6172200" cy="5410200"/>
          </a:xfrm>
          <a:noFill/>
        </p:spPr>
        <p:txBody>
          <a:bodyPr wrap="square" numCol="1" anchor="t" anchorCtr="0" compatLnSpc="1">
            <a:prstTxWarp prst="textNoShape">
              <a:avLst/>
            </a:prstTxWarp>
            <a:noAutofit/>
          </a:bodyPr>
          <a:lstStyle/>
          <a:p>
            <a:pPr>
              <a:spcBef>
                <a:spcPct val="0"/>
              </a:spcBef>
            </a:pPr>
            <a:r>
              <a:rPr lang="en-US" sz="1000" b="1" dirty="0" smtClean="0"/>
              <a:t>Trainer Notes:</a:t>
            </a:r>
          </a:p>
          <a:p>
            <a:pPr>
              <a:spcBef>
                <a:spcPct val="0"/>
              </a:spcBef>
            </a:pPr>
            <a:endParaRPr lang="en-US" sz="1000" dirty="0" smtClean="0"/>
          </a:p>
          <a:p>
            <a:pPr>
              <a:spcBef>
                <a:spcPct val="0"/>
              </a:spcBef>
            </a:pPr>
            <a:r>
              <a:rPr lang="en-US" sz="1000" dirty="0" smtClean="0"/>
              <a:t>The U.S. Department of Transportation divides regulated hazardous materials into the following nine classes, most of which are further divided into divisions. Here are some examples:</a:t>
            </a:r>
          </a:p>
          <a:p>
            <a:pPr>
              <a:spcBef>
                <a:spcPct val="0"/>
              </a:spcBef>
            </a:pPr>
            <a:endParaRPr lang="en-US" sz="1000" dirty="0" smtClean="0"/>
          </a:p>
          <a:p>
            <a:pPr>
              <a:spcBef>
                <a:spcPct val="0"/>
              </a:spcBef>
            </a:pPr>
            <a:r>
              <a:rPr lang="en-US" sz="1000" dirty="0" smtClean="0"/>
              <a:t>Class 1: Explosives</a:t>
            </a:r>
          </a:p>
          <a:p>
            <a:pPr>
              <a:spcBef>
                <a:spcPct val="0"/>
              </a:spcBef>
            </a:pPr>
            <a:r>
              <a:rPr lang="en-US" sz="1000" dirty="0" smtClean="0"/>
              <a:t>1.1 - Explosives with a mass explosion hazard (dynamite, TNT, black powder)</a:t>
            </a:r>
          </a:p>
          <a:p>
            <a:pPr>
              <a:spcBef>
                <a:spcPct val="0"/>
              </a:spcBef>
            </a:pPr>
            <a:r>
              <a:rPr lang="en-US" sz="1000" dirty="0" smtClean="0"/>
              <a:t>1.2 - Explosives with a projection hazard (aerial flares, power device cartridges, detonating cord)</a:t>
            </a:r>
          </a:p>
          <a:p>
            <a:pPr>
              <a:spcBef>
                <a:spcPct val="0"/>
              </a:spcBef>
            </a:pPr>
            <a:r>
              <a:rPr lang="en-US" sz="1000" dirty="0" smtClean="0"/>
              <a:t>1.3 - Explosives with predominantly a fire hazard (propellant explosives, liquid-fueled rocket motors)</a:t>
            </a:r>
          </a:p>
          <a:p>
            <a:pPr>
              <a:spcBef>
                <a:spcPct val="0"/>
              </a:spcBef>
            </a:pPr>
            <a:r>
              <a:rPr lang="en-US" sz="1000" dirty="0" smtClean="0"/>
              <a:t>1.4 - Explosives with no significant blast hazard (signal cartridges, practice ammunition, line-throwing rockets)</a:t>
            </a:r>
          </a:p>
          <a:p>
            <a:pPr>
              <a:spcBef>
                <a:spcPct val="0"/>
              </a:spcBef>
            </a:pPr>
            <a:endParaRPr lang="en-US" sz="1000" dirty="0" smtClean="0"/>
          </a:p>
          <a:p>
            <a:pPr>
              <a:spcBef>
                <a:spcPct val="0"/>
              </a:spcBef>
            </a:pPr>
            <a:r>
              <a:rPr lang="en-US" sz="1000" dirty="0" smtClean="0"/>
              <a:t>Class 2: Gases</a:t>
            </a:r>
          </a:p>
          <a:p>
            <a:pPr>
              <a:spcBef>
                <a:spcPct val="0"/>
              </a:spcBef>
            </a:pPr>
            <a:r>
              <a:rPr lang="en-US" sz="1000" dirty="0" smtClean="0"/>
              <a:t>2.1 - Flammable gases (propane, methyl chloride, </a:t>
            </a:r>
            <a:r>
              <a:rPr lang="en-US" sz="1000" dirty="0" err="1" smtClean="0"/>
              <a:t>butadiens</a:t>
            </a:r>
            <a:r>
              <a:rPr lang="en-US" sz="1000" dirty="0" smtClean="0"/>
              <a:t>)</a:t>
            </a:r>
          </a:p>
          <a:p>
            <a:pPr>
              <a:spcBef>
                <a:spcPct val="0"/>
              </a:spcBef>
            </a:pPr>
            <a:r>
              <a:rPr lang="en-US" sz="1000" dirty="0" smtClean="0"/>
              <a:t>2.2 - Non-flammable, non-toxic gases (compressed nitrogen, cryogenic argon)</a:t>
            </a:r>
          </a:p>
          <a:p>
            <a:pPr>
              <a:spcBef>
                <a:spcPct val="0"/>
              </a:spcBef>
            </a:pPr>
            <a:r>
              <a:rPr lang="en-US" sz="1000" dirty="0" smtClean="0"/>
              <a:t>2.3 - Toxic Poisonous; can injure or kill people or other organisms gases (chlorine, hydrogen fluoride, arsine, methyl bromide)</a:t>
            </a:r>
          </a:p>
          <a:p>
            <a:pPr>
              <a:spcBef>
                <a:spcPct val="0"/>
              </a:spcBef>
            </a:pPr>
            <a:endParaRPr lang="en-US" sz="1000" dirty="0" smtClean="0"/>
          </a:p>
          <a:p>
            <a:pPr>
              <a:spcBef>
                <a:spcPct val="0"/>
              </a:spcBef>
            </a:pPr>
            <a:r>
              <a:rPr lang="en-US" sz="1000" dirty="0" smtClean="0"/>
              <a:t>Class 3: Flammable liquids and combustible liquids</a:t>
            </a:r>
          </a:p>
          <a:p>
            <a:pPr>
              <a:spcBef>
                <a:spcPct val="0"/>
              </a:spcBef>
            </a:pPr>
            <a:endParaRPr lang="en-US" sz="1000" dirty="0" smtClean="0"/>
          </a:p>
          <a:p>
            <a:pPr>
              <a:spcBef>
                <a:spcPct val="0"/>
              </a:spcBef>
            </a:pPr>
            <a:r>
              <a:rPr lang="en-US" sz="1000" dirty="0" smtClean="0"/>
              <a:t>Class 4: Flammable Solid, Spontaneously Combustible, and Dangerous When Wet</a:t>
            </a:r>
          </a:p>
          <a:p>
            <a:pPr>
              <a:spcBef>
                <a:spcPct val="0"/>
              </a:spcBef>
            </a:pPr>
            <a:endParaRPr lang="en-US" sz="1000" dirty="0" smtClean="0"/>
          </a:p>
          <a:p>
            <a:pPr>
              <a:spcBef>
                <a:spcPct val="0"/>
              </a:spcBef>
            </a:pPr>
            <a:r>
              <a:rPr lang="en-US" sz="1000" dirty="0" smtClean="0"/>
              <a:t>Class 5: Oxidizing substances and organic peroxides</a:t>
            </a:r>
          </a:p>
          <a:p>
            <a:pPr>
              <a:spcBef>
                <a:spcPct val="0"/>
              </a:spcBef>
            </a:pPr>
            <a:endParaRPr lang="en-US" sz="1000" dirty="0" smtClean="0"/>
          </a:p>
          <a:p>
            <a:pPr>
              <a:spcBef>
                <a:spcPct val="0"/>
              </a:spcBef>
            </a:pPr>
            <a:r>
              <a:rPr lang="en-US" sz="1000" dirty="0" smtClean="0"/>
              <a:t>Class 6: Poison (Toxic), Poison Inhalation Hazard, Infectious Substance</a:t>
            </a:r>
          </a:p>
          <a:p>
            <a:pPr>
              <a:spcBef>
                <a:spcPct val="0"/>
              </a:spcBef>
            </a:pPr>
            <a:r>
              <a:rPr lang="en-US" sz="1000" dirty="0" smtClean="0"/>
              <a:t>6.1 - Poisonous liquids or solids (aniline, arsenic compounds, hydrocyanic acid, chemical warfare agents) </a:t>
            </a:r>
          </a:p>
          <a:p>
            <a:pPr>
              <a:spcBef>
                <a:spcPct val="0"/>
              </a:spcBef>
            </a:pPr>
            <a:r>
              <a:rPr lang="en-US" sz="1000" dirty="0" smtClean="0"/>
              <a:t>6.2 - Infectious/bio-hazardous substances (anthrax, botulism, tetanus) </a:t>
            </a:r>
          </a:p>
          <a:p>
            <a:pPr>
              <a:spcBef>
                <a:spcPct val="0"/>
              </a:spcBef>
            </a:pPr>
            <a:endParaRPr lang="en-US" sz="1000" dirty="0" smtClean="0"/>
          </a:p>
          <a:p>
            <a:pPr>
              <a:spcBef>
                <a:spcPct val="0"/>
              </a:spcBef>
            </a:pPr>
            <a:r>
              <a:rPr lang="en-US" sz="1000" dirty="0" smtClean="0"/>
              <a:t>Class 7: Radioactive</a:t>
            </a:r>
          </a:p>
          <a:p>
            <a:pPr>
              <a:spcBef>
                <a:spcPct val="0"/>
              </a:spcBef>
            </a:pPr>
            <a:r>
              <a:rPr lang="en-US" sz="1000" dirty="0" smtClean="0"/>
              <a:t>(uranium hexafluoride, yellowcake, radiological waste) </a:t>
            </a:r>
          </a:p>
          <a:p>
            <a:pPr>
              <a:spcBef>
                <a:spcPct val="0"/>
              </a:spcBef>
            </a:pPr>
            <a:endParaRPr lang="en-US" sz="1000" dirty="0" smtClean="0"/>
          </a:p>
          <a:p>
            <a:pPr>
              <a:spcBef>
                <a:spcPct val="0"/>
              </a:spcBef>
            </a:pPr>
            <a:r>
              <a:rPr lang="en-US" sz="1000" dirty="0" smtClean="0"/>
              <a:t>Class 8: Corrosive</a:t>
            </a:r>
          </a:p>
          <a:p>
            <a:pPr>
              <a:spcBef>
                <a:spcPct val="0"/>
              </a:spcBef>
            </a:pPr>
            <a:r>
              <a:rPr lang="en-US" sz="1000" dirty="0" smtClean="0"/>
              <a:t>(nitric acid, sulfuric acid, sodium hydroxide)</a:t>
            </a:r>
          </a:p>
          <a:p>
            <a:pPr>
              <a:spcBef>
                <a:spcPct val="0"/>
              </a:spcBef>
            </a:pPr>
            <a:endParaRPr lang="en-US" sz="1000" dirty="0" smtClean="0"/>
          </a:p>
          <a:p>
            <a:pPr>
              <a:spcBef>
                <a:spcPct val="0"/>
              </a:spcBef>
            </a:pPr>
            <a:endParaRPr lang="en-US" sz="1000" dirty="0" smtClean="0"/>
          </a:p>
        </p:txBody>
      </p:sp>
    </p:spTree>
    <p:extLst>
      <p:ext uri="{BB962C8B-B14F-4D97-AF65-F5344CB8AC3E}">
        <p14:creationId xmlns:p14="http://schemas.microsoft.com/office/powerpoint/2010/main" val="310870791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600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Controlling hazards</a:t>
            </a:r>
          </a:p>
        </p:txBody>
      </p:sp>
      <p:sp>
        <p:nvSpPr>
          <p:cNvPr id="260099" name="Slide Number Placeholder 3"/>
          <p:cNvSpPr>
            <a:spLocks noGrp="1"/>
          </p:cNvSpPr>
          <p:nvPr>
            <p:ph type="sldNum" sz="quarter" idx="5"/>
          </p:nvPr>
        </p:nvSpPr>
        <p:spPr bwMode="auto">
          <a:noFill/>
          <a:ln>
            <a:miter lim="800000"/>
            <a:headEnd/>
            <a:tailEnd/>
          </a:ln>
        </p:spPr>
        <p:txBody>
          <a:bodyPr/>
          <a:lstStyle/>
          <a:p>
            <a:fld id="{07FE4174-C180-4303-A329-4257CBCED243}" type="slidenum">
              <a:rPr lang="en-US"/>
              <a:pPr/>
              <a:t>125</a:t>
            </a:fld>
            <a:endParaRPr lang="en-US"/>
          </a:p>
        </p:txBody>
      </p:sp>
    </p:spTree>
    <p:extLst>
      <p:ext uri="{BB962C8B-B14F-4D97-AF65-F5344CB8AC3E}">
        <p14:creationId xmlns:p14="http://schemas.microsoft.com/office/powerpoint/2010/main" val="340324409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bwMode="auto">
          <a:noFill/>
          <a:ln>
            <a:miter lim="800000"/>
            <a:headEnd/>
            <a:tailEnd/>
          </a:ln>
        </p:spPr>
        <p:txBody>
          <a:bodyPr/>
          <a:lstStyle/>
          <a:p>
            <a:fld id="{CDBC735A-406C-4965-9539-DCB451F6D166}" type="slidenum">
              <a:rPr lang="en-US"/>
              <a:pPr/>
              <a:t>126</a:t>
            </a:fld>
            <a:endParaRPr lang="en-US"/>
          </a:p>
        </p:txBody>
      </p:sp>
      <p:sp>
        <p:nvSpPr>
          <p:cNvPr id="26112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611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The hierarchy of controls can protect you from hazardous chemicals</a:t>
            </a:r>
          </a:p>
          <a:p>
            <a:pPr>
              <a:spcBef>
                <a:spcPct val="0"/>
              </a:spcBef>
            </a:pPr>
            <a:endParaRPr lang="en-US" dirty="0" smtClean="0"/>
          </a:p>
          <a:p>
            <a:pPr>
              <a:spcBef>
                <a:spcPct val="0"/>
              </a:spcBef>
            </a:pPr>
            <a:r>
              <a:rPr lang="en-US" dirty="0" smtClean="0"/>
              <a:t>[The hierarchy of controls is a very effective and OSHA-mandated method for reducing workers</a:t>
            </a:r>
            <a:r>
              <a:rPr lang="en-US" altLang="en-US" dirty="0" smtClean="0"/>
              <a:t>’</a:t>
            </a:r>
            <a:r>
              <a:rPr lang="en-US" dirty="0" smtClean="0"/>
              <a:t> risks to hazards.  Take a few moments to introduce (or refresh) workers on the hierarchy of controls.]</a:t>
            </a:r>
          </a:p>
          <a:p>
            <a:pPr>
              <a:spcBef>
                <a:spcPct val="0"/>
              </a:spcBef>
            </a:pPr>
            <a:endParaRPr lang="en-US" dirty="0" smtClean="0"/>
          </a:p>
          <a:p>
            <a:pPr>
              <a:spcBef>
                <a:spcPct val="0"/>
              </a:spcBef>
            </a:pPr>
            <a:r>
              <a:rPr lang="en-US" dirty="0" smtClean="0"/>
              <a:t>The hierarchy of controls is a list of methods, in order from most desirable to least desirable, which emphasizes controlling a hazard at its source. This is done by giving preference to eliminating the hazard altogether; then to the use of the engineering controls. These types of strategies should be used first, where possible, because they are subjected less to human error and because they are less disruptive and uncomfortable for people to use and for people working in the area. Whichever methods you use, remember that in each case, their effectiveness should be monitored regularly.  </a:t>
            </a:r>
          </a:p>
          <a:p>
            <a:pPr>
              <a:spcBef>
                <a:spcPct val="0"/>
              </a:spcBef>
            </a:pPr>
            <a:r>
              <a:rPr lang="en-US" dirty="0" smtClean="0"/>
              <a:t> </a:t>
            </a:r>
          </a:p>
          <a:p>
            <a:pPr>
              <a:spcBef>
                <a:spcPct val="0"/>
              </a:spcBef>
            </a:pPr>
            <a:r>
              <a:rPr lang="en-US" dirty="0" smtClean="0"/>
              <a:t>The overall idea is to design or redesign the workplace to fit the needs of workers. Training workers and providing personal protective equipment is necessary but, creating as safe and healthy a workplace as possible is the ultimate goal. To achieve this goal, we must substitute dangerous chemicals and processes with less dangerous ones, design workstations to cause less harm to workers, and ensure that health and safety concerns are integrated into the design stages of workplaces. </a:t>
            </a:r>
          </a:p>
          <a:p>
            <a:pPr>
              <a:spcBef>
                <a:spcPct val="0"/>
              </a:spcBef>
            </a:pPr>
            <a:endParaRPr lang="en-US" dirty="0" smtClean="0"/>
          </a:p>
        </p:txBody>
      </p:sp>
    </p:spTree>
    <p:extLst>
      <p:ext uri="{BB962C8B-B14F-4D97-AF65-F5344CB8AC3E}">
        <p14:creationId xmlns:p14="http://schemas.microsoft.com/office/powerpoint/2010/main" val="97584237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bwMode="auto">
          <a:noFill/>
          <a:ln>
            <a:miter lim="800000"/>
            <a:headEnd/>
            <a:tailEnd/>
          </a:ln>
        </p:spPr>
        <p:txBody>
          <a:bodyPr/>
          <a:lstStyle/>
          <a:p>
            <a:fld id="{AD028641-A932-4484-B742-F43A06576E08}" type="slidenum">
              <a:rPr lang="en-US"/>
              <a:pPr/>
              <a:t>127</a:t>
            </a:fld>
            <a:endParaRPr lang="en-US"/>
          </a:p>
        </p:txBody>
      </p:sp>
      <p:sp>
        <p:nvSpPr>
          <p:cNvPr id="26214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05827" name="Rectangle 3"/>
          <p:cNvSpPr>
            <a:spLocks noGrp="1" noChangeArrowheads="1"/>
          </p:cNvSpPr>
          <p:nvPr>
            <p:ph type="body" idx="1"/>
          </p:nvPr>
        </p:nvSpPr>
        <p:spPr/>
        <p:txBody>
          <a:bodyPr/>
          <a:lstStyle/>
          <a:p>
            <a:pPr fontAlgn="auto">
              <a:spcBef>
                <a:spcPts val="0"/>
              </a:spcBef>
              <a:spcAft>
                <a:spcPts val="0"/>
              </a:spcAft>
              <a:defRPr/>
            </a:pPr>
            <a:r>
              <a:rPr lang="en-US" b="1" dirty="0" smtClean="0"/>
              <a:t>Trainer Notes:</a:t>
            </a:r>
            <a:endParaRPr lang="en-US" dirty="0" smtClean="0">
              <a:ea typeface="+mn-ea"/>
            </a:endParaRP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Eliminate or substitute chemicals you currently use with less harmful ones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Any chemicals you could eliminate or replace in your work?</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err="1" smtClean="0">
                <a:ea typeface="+mn-ea"/>
              </a:rPr>
              <a:t>JobCorps</a:t>
            </a:r>
            <a:r>
              <a:rPr lang="en-US" dirty="0" smtClean="0">
                <a:ea typeface="+mn-ea"/>
              </a:rPr>
              <a:t> uses a soy-based foam insulation that is safer than the products with </a:t>
            </a:r>
            <a:r>
              <a:rPr lang="en-US" dirty="0" err="1" smtClean="0">
                <a:ea typeface="+mn-ea"/>
              </a:rPr>
              <a:t>isocyanates</a:t>
            </a:r>
            <a:r>
              <a:rPr lang="en-US" dirty="0" smtClean="0">
                <a:ea typeface="+mn-ea"/>
              </a:rPr>
              <a:t> in them.</a:t>
            </a:r>
          </a:p>
          <a:p>
            <a:pPr fontAlgn="auto">
              <a:spcBef>
                <a:spcPts val="0"/>
              </a:spcBef>
              <a:spcAft>
                <a:spcPts val="0"/>
              </a:spcAft>
              <a:defRPr/>
            </a:pPr>
            <a:endParaRPr lang="en-US" dirty="0">
              <a:ea typeface="+mn-ea"/>
            </a:endParaRPr>
          </a:p>
        </p:txBody>
      </p:sp>
    </p:spTree>
    <p:extLst>
      <p:ext uri="{BB962C8B-B14F-4D97-AF65-F5344CB8AC3E}">
        <p14:creationId xmlns:p14="http://schemas.microsoft.com/office/powerpoint/2010/main" val="255844481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63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cs typeface="Arial" pitchFamily="34" charset="0"/>
              </a:rPr>
              <a:t>Fiber-cement board is a concrete-like material used in roof shingles, panel units, floor underlayment, and siding.  It is strong, durable, mold and weather resistant, and non-combustible.  It is however potentially dangerous to workers due to its crystalline silica composition.  Workers who cut it or work with it in such a way as to produce dust are at risk of silica exposure.  Other workers in proximity to this work may also be affected by the silica hazard.</a:t>
            </a:r>
          </a:p>
          <a:p>
            <a:pPr>
              <a:spcBef>
                <a:spcPct val="0"/>
              </a:spcBef>
            </a:pPr>
            <a:endParaRPr lang="en-US" dirty="0" smtClean="0">
              <a:cs typeface="Arial" pitchFamily="34" charset="0"/>
            </a:endParaRPr>
          </a:p>
          <a:p>
            <a:pPr>
              <a:spcBef>
                <a:spcPct val="0"/>
              </a:spcBef>
            </a:pPr>
            <a:r>
              <a:rPr lang="en-US" dirty="0" smtClean="0"/>
              <a:t>WISHA is the Washington Industrial Safety and Health Act enforcement group. </a:t>
            </a:r>
          </a:p>
          <a:p>
            <a:pPr>
              <a:spcBef>
                <a:spcPct val="0"/>
              </a:spcBef>
            </a:pPr>
            <a:endParaRPr lang="en-US" b="1" i="1" dirty="0" smtClean="0">
              <a:cs typeface="Arial" pitchFamily="34" charset="0"/>
            </a:endParaRPr>
          </a:p>
          <a:p>
            <a:pPr>
              <a:spcBef>
                <a:spcPct val="0"/>
              </a:spcBef>
            </a:pPr>
            <a:r>
              <a:rPr lang="en-US" i="1" dirty="0" smtClean="0">
                <a:cs typeface="Arial" pitchFamily="34" charset="0"/>
              </a:rPr>
              <a:t>WISHA inspection data</a:t>
            </a:r>
            <a:r>
              <a:rPr lang="en-US" dirty="0" smtClean="0">
                <a:cs typeface="Arial" pitchFamily="34" charset="0"/>
              </a:rPr>
              <a:t>: 5 of 7 workers using circular saws outdoors on fiber-cement siding were exposed above ACGIH-TLV for silica</a:t>
            </a:r>
          </a:p>
          <a:p>
            <a:pPr>
              <a:spcBef>
                <a:spcPct val="0"/>
              </a:spcBef>
            </a:pPr>
            <a:endParaRPr lang="en-US" dirty="0" smtClean="0"/>
          </a:p>
        </p:txBody>
      </p:sp>
      <p:sp>
        <p:nvSpPr>
          <p:cNvPr id="263171" name="Slide Number Placeholder 3"/>
          <p:cNvSpPr>
            <a:spLocks noGrp="1"/>
          </p:cNvSpPr>
          <p:nvPr>
            <p:ph type="sldNum" sz="quarter" idx="5"/>
          </p:nvPr>
        </p:nvSpPr>
        <p:spPr bwMode="auto">
          <a:noFill/>
          <a:ln>
            <a:miter lim="800000"/>
            <a:headEnd/>
            <a:tailEnd/>
          </a:ln>
        </p:spPr>
        <p:txBody>
          <a:bodyPr/>
          <a:lstStyle/>
          <a:p>
            <a:fld id="{8B68AB8F-75ED-47A5-80B3-39F5758C849B}" type="slidenum">
              <a:rPr lang="en-US"/>
              <a:pPr/>
              <a:t>128</a:t>
            </a:fld>
            <a:endParaRPr lang="en-US"/>
          </a:p>
        </p:txBody>
      </p:sp>
    </p:spTree>
    <p:extLst>
      <p:ext uri="{BB962C8B-B14F-4D97-AF65-F5344CB8AC3E}">
        <p14:creationId xmlns:p14="http://schemas.microsoft.com/office/powerpoint/2010/main" val="396023399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bwMode="auto">
          <a:noFill/>
          <a:ln>
            <a:miter lim="800000"/>
            <a:headEnd/>
            <a:tailEnd/>
          </a:ln>
        </p:spPr>
        <p:txBody>
          <a:bodyPr/>
          <a:lstStyle/>
          <a:p>
            <a:fld id="{E846DE7B-F47D-4CDB-9732-9E672F0D8F1E}" type="slidenum">
              <a:rPr lang="en-US"/>
              <a:pPr/>
              <a:t>129</a:t>
            </a:fld>
            <a:endParaRPr lang="en-US"/>
          </a:p>
        </p:txBody>
      </p:sp>
      <p:sp>
        <p:nvSpPr>
          <p:cNvPr id="26419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641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 </a:t>
            </a:r>
          </a:p>
          <a:p>
            <a:pPr>
              <a:spcBef>
                <a:spcPct val="0"/>
              </a:spcBef>
            </a:pPr>
            <a:endParaRPr lang="en-US" b="1" dirty="0" smtClean="0">
              <a:solidFill>
                <a:srgbClr val="993300"/>
              </a:solidFill>
            </a:endParaRPr>
          </a:p>
          <a:p>
            <a:pPr>
              <a:spcBef>
                <a:spcPct val="0"/>
              </a:spcBef>
            </a:pPr>
            <a:r>
              <a:rPr lang="en-US" dirty="0" smtClean="0"/>
              <a:t>There are wet methods engineering controls to reduce dust exposures on construction jobs.</a:t>
            </a:r>
          </a:p>
        </p:txBody>
      </p:sp>
    </p:spTree>
    <p:extLst>
      <p:ext uri="{BB962C8B-B14F-4D97-AF65-F5344CB8AC3E}">
        <p14:creationId xmlns:p14="http://schemas.microsoft.com/office/powerpoint/2010/main" val="4039157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57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r>
              <a:rPr lang="en-US" dirty="0" smtClean="0"/>
              <a:t/>
            </a:r>
            <a:br>
              <a:rPr lang="en-US" dirty="0" smtClean="0"/>
            </a:br>
            <a:r>
              <a:rPr lang="en-US" dirty="0" smtClean="0"/>
              <a:t>[Have students work from their workbooks.]</a:t>
            </a:r>
          </a:p>
          <a:p>
            <a:pPr>
              <a:spcBef>
                <a:spcPct val="0"/>
              </a:spcBef>
            </a:pPr>
            <a:r>
              <a:rPr lang="en-US" dirty="0" smtClean="0"/>
              <a:t>a. true</a:t>
            </a:r>
          </a:p>
          <a:p>
            <a:pPr>
              <a:spcBef>
                <a:spcPct val="0"/>
              </a:spcBef>
            </a:pPr>
            <a:r>
              <a:rPr lang="en-US" dirty="0" smtClean="0"/>
              <a:t>b. true</a:t>
            </a:r>
          </a:p>
          <a:p>
            <a:pPr>
              <a:spcBef>
                <a:spcPct val="0"/>
              </a:spcBef>
            </a:pPr>
            <a:r>
              <a:rPr lang="en-US" dirty="0" smtClean="0"/>
              <a:t>c. false. Unions and occupational and public health advocates fought vigorously for workers' "right-to-know" about chemical hazards, passing over 20 state right-to-know laws, prior to chemical manufacturers and employers conceding to a national OSHA standard.</a:t>
            </a:r>
          </a:p>
          <a:p>
            <a:pPr>
              <a:spcBef>
                <a:spcPct val="0"/>
              </a:spcBef>
            </a:pPr>
            <a:r>
              <a:rPr lang="en-US" dirty="0" smtClean="0"/>
              <a:t>d. false. The HCS requires only an initial training at the time of hire or assignment that involves exposure to hazardous chemicals and additional training when new chemicals are introduced. Some state's still enforce a "right-to-know" law that requires annual training. Check with your state labor department for more information.</a:t>
            </a:r>
          </a:p>
        </p:txBody>
      </p:sp>
      <p:sp>
        <p:nvSpPr>
          <p:cNvPr id="157699" name="Slide Number Placeholder 3"/>
          <p:cNvSpPr>
            <a:spLocks noGrp="1"/>
          </p:cNvSpPr>
          <p:nvPr>
            <p:ph type="sldNum" sz="quarter" idx="5"/>
          </p:nvPr>
        </p:nvSpPr>
        <p:spPr bwMode="auto">
          <a:noFill/>
          <a:ln>
            <a:miter lim="800000"/>
            <a:headEnd/>
            <a:tailEnd/>
          </a:ln>
        </p:spPr>
        <p:txBody>
          <a:bodyPr/>
          <a:lstStyle/>
          <a:p>
            <a:fld id="{2993BFC7-B6F8-43D0-B115-47BB6DA427B1}" type="slidenum">
              <a:rPr lang="en-US"/>
              <a:pPr/>
              <a:t>13</a:t>
            </a:fld>
            <a:endParaRPr lang="en-US"/>
          </a:p>
        </p:txBody>
      </p:sp>
    </p:spTree>
    <p:extLst>
      <p:ext uri="{BB962C8B-B14F-4D97-AF65-F5344CB8AC3E}">
        <p14:creationId xmlns:p14="http://schemas.microsoft.com/office/powerpoint/2010/main" val="277313222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bwMode="auto">
          <a:noFill/>
          <a:ln>
            <a:miter lim="800000"/>
            <a:headEnd/>
            <a:tailEnd/>
          </a:ln>
        </p:spPr>
        <p:txBody>
          <a:bodyPr/>
          <a:lstStyle/>
          <a:p>
            <a:fld id="{57954C9D-C139-47D8-A44C-BEC80487C8DB}" type="slidenum">
              <a:rPr lang="en-US"/>
              <a:pPr/>
              <a:t>130</a:t>
            </a:fld>
            <a:endParaRPr lang="en-US"/>
          </a:p>
        </p:txBody>
      </p:sp>
      <p:sp>
        <p:nvSpPr>
          <p:cNvPr id="26521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652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Ventilation controls are effective for construction dust exposures</a:t>
            </a:r>
          </a:p>
          <a:p>
            <a:pPr>
              <a:spcBef>
                <a:spcPct val="0"/>
              </a:spcBef>
            </a:pPr>
            <a:endParaRPr lang="en-US" dirty="0" smtClean="0"/>
          </a:p>
          <a:p>
            <a:pPr>
              <a:spcBef>
                <a:spcPct val="0"/>
              </a:spcBef>
            </a:pPr>
            <a:r>
              <a:rPr lang="en-US" dirty="0" smtClean="0"/>
              <a:t>[This was from a CPWR test of ventilation systems for tuck pointers, which is a very dusty process as the upper photo on the right demonstrates. Point out that </a:t>
            </a:r>
            <a:r>
              <a:rPr lang="en-US" dirty="0" err="1" smtClean="0"/>
              <a:t>tuckpointing</a:t>
            </a:r>
            <a:r>
              <a:rPr lang="en-US" dirty="0" smtClean="0"/>
              <a:t> without a</a:t>
            </a:r>
            <a:r>
              <a:rPr lang="en-US" baseline="0" dirty="0" smtClean="0"/>
              <a:t> vacuum in the top photo required a full-face powered air purifying respirator, while the respirator worn in the bottom picture is a half-face negative pressure respirator.]</a:t>
            </a:r>
            <a:r>
              <a:rPr lang="en-US" dirty="0" smtClean="0"/>
              <a:t> </a:t>
            </a:r>
          </a:p>
        </p:txBody>
      </p:sp>
    </p:spTree>
    <p:extLst>
      <p:ext uri="{BB962C8B-B14F-4D97-AF65-F5344CB8AC3E}">
        <p14:creationId xmlns:p14="http://schemas.microsoft.com/office/powerpoint/2010/main" val="390711097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662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CPWR</a:t>
            </a:r>
            <a:r>
              <a:rPr lang="en-US" altLang="en-US" dirty="0" smtClean="0"/>
              <a:t>’</a:t>
            </a:r>
            <a:r>
              <a:rPr lang="en-US" dirty="0" smtClean="0"/>
              <a:t>s Construction Solutions can help select effective controls for your trade</a:t>
            </a:r>
          </a:p>
          <a:p>
            <a:pPr>
              <a:spcBef>
                <a:spcPct val="0"/>
              </a:spcBef>
            </a:pPr>
            <a:endParaRPr lang="en-US" dirty="0" smtClean="0"/>
          </a:p>
          <a:p>
            <a:pPr>
              <a:spcBef>
                <a:spcPct val="0"/>
              </a:spcBef>
            </a:pPr>
            <a:r>
              <a:rPr lang="en-US" dirty="0" smtClean="0"/>
              <a:t>[Make sure the class understands that CPWR maintains a site called Construction Solutions that is organized by trade and then by task and hazards. Links to commercial controls that are available are included in each </a:t>
            </a:r>
            <a:r>
              <a:rPr lang="en-US" altLang="en-US" dirty="0" smtClean="0"/>
              <a:t>“</a:t>
            </a:r>
            <a:r>
              <a:rPr lang="en-US" dirty="0" smtClean="0"/>
              <a:t>solution.</a:t>
            </a:r>
            <a:r>
              <a:rPr lang="en-US" altLang="en-US" dirty="0" smtClean="0"/>
              <a:t>”</a:t>
            </a:r>
            <a:r>
              <a:rPr lang="en-US" dirty="0" smtClean="0"/>
              <a:t> If time allows, use the link to focus on the trades in your class.]</a:t>
            </a:r>
          </a:p>
          <a:p>
            <a:pPr>
              <a:spcBef>
                <a:spcPct val="0"/>
              </a:spcBef>
            </a:pPr>
            <a:endParaRPr lang="en-US" dirty="0" smtClean="0"/>
          </a:p>
          <a:p>
            <a:pPr>
              <a:spcBef>
                <a:spcPct val="0"/>
              </a:spcBef>
            </a:pPr>
            <a:r>
              <a:rPr lang="en-US" dirty="0" smtClean="0"/>
              <a:t>http://www.cpwrconstructionsolutions.org </a:t>
            </a:r>
          </a:p>
          <a:p>
            <a:pPr>
              <a:spcBef>
                <a:spcPct val="0"/>
              </a:spcBef>
            </a:pPr>
            <a:r>
              <a:rPr lang="en-US" dirty="0" smtClean="0"/>
              <a:t>http://www.consol.mobi</a:t>
            </a:r>
          </a:p>
        </p:txBody>
      </p:sp>
      <p:sp>
        <p:nvSpPr>
          <p:cNvPr id="266243" name="Slide Number Placeholder 3"/>
          <p:cNvSpPr>
            <a:spLocks noGrp="1"/>
          </p:cNvSpPr>
          <p:nvPr>
            <p:ph type="sldNum" sz="quarter" idx="5"/>
          </p:nvPr>
        </p:nvSpPr>
        <p:spPr bwMode="auto">
          <a:noFill/>
          <a:ln>
            <a:miter lim="800000"/>
            <a:headEnd/>
            <a:tailEnd/>
          </a:ln>
        </p:spPr>
        <p:txBody>
          <a:bodyPr/>
          <a:lstStyle/>
          <a:p>
            <a:fld id="{B77D248B-9149-4CAE-8824-D49EC43615FA}" type="slidenum">
              <a:rPr lang="en-US"/>
              <a:pPr/>
              <a:t>131</a:t>
            </a:fld>
            <a:endParaRPr lang="en-US"/>
          </a:p>
        </p:txBody>
      </p:sp>
    </p:spTree>
    <p:extLst>
      <p:ext uri="{BB962C8B-B14F-4D97-AF65-F5344CB8AC3E}">
        <p14:creationId xmlns:p14="http://schemas.microsoft.com/office/powerpoint/2010/main" val="37411787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bwMode="auto">
          <a:noFill/>
          <a:ln>
            <a:miter lim="800000"/>
            <a:headEnd/>
            <a:tailEnd/>
          </a:ln>
        </p:spPr>
        <p:txBody>
          <a:bodyPr/>
          <a:lstStyle/>
          <a:p>
            <a:fld id="{F044A67B-59AC-4F49-8128-D11643DBFDA6}" type="slidenum">
              <a:rPr lang="en-US"/>
              <a:pPr/>
              <a:t>132</a:t>
            </a:fld>
            <a:endParaRPr lang="en-US"/>
          </a:p>
        </p:txBody>
      </p:sp>
      <p:sp>
        <p:nvSpPr>
          <p:cNvPr id="26726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672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b="1" dirty="0" smtClean="0"/>
          </a:p>
          <a:p>
            <a:pPr>
              <a:spcBef>
                <a:spcPct val="0"/>
              </a:spcBef>
            </a:pPr>
            <a:r>
              <a:rPr lang="en-US" dirty="0" smtClean="0"/>
              <a:t>It is organized broadly by hazards, trades, jobsites, media, documents and what</a:t>
            </a:r>
            <a:r>
              <a:rPr lang="en-US" altLang="en-US" dirty="0" smtClean="0"/>
              <a:t>’</a:t>
            </a:r>
            <a:r>
              <a:rPr lang="en-US" dirty="0" smtClean="0"/>
              <a:t>s new, but now they are boldly displayed for ease of searching.</a:t>
            </a:r>
          </a:p>
        </p:txBody>
      </p:sp>
    </p:spTree>
    <p:extLst>
      <p:ext uri="{BB962C8B-B14F-4D97-AF65-F5344CB8AC3E}">
        <p14:creationId xmlns:p14="http://schemas.microsoft.com/office/powerpoint/2010/main" val="381213133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bwMode="auto">
          <a:noFill/>
          <a:ln>
            <a:miter lim="800000"/>
            <a:headEnd/>
            <a:tailEnd/>
          </a:ln>
        </p:spPr>
        <p:txBody>
          <a:bodyPr/>
          <a:lstStyle/>
          <a:p>
            <a:fld id="{C5A9A77C-7B56-49DB-8844-373E61FC7D6E}" type="slidenum">
              <a:rPr lang="en-US"/>
              <a:pPr/>
              <a:t>133</a:t>
            </a:fld>
            <a:endParaRPr lang="en-US"/>
          </a:p>
        </p:txBody>
      </p:sp>
      <p:sp>
        <p:nvSpPr>
          <p:cNvPr id="26829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682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Administrative controls  can also reduce chemical exposures</a:t>
            </a:r>
          </a:p>
          <a:p>
            <a:pPr>
              <a:spcBef>
                <a:spcPct val="0"/>
              </a:spcBef>
            </a:pPr>
            <a:endParaRPr lang="en-US" dirty="0" smtClean="0"/>
          </a:p>
          <a:p>
            <a:pPr>
              <a:spcBef>
                <a:spcPct val="0"/>
              </a:spcBef>
            </a:pPr>
            <a:r>
              <a:rPr lang="en-US" dirty="0" smtClean="0"/>
              <a:t>Administrative controls (or work practice controls) are changes in work procedures such as written safety policies, rules, supervision, schedules, and training with the goal of reducing the duration, frequency, and severity of exposure to workplace hazards (chemical, safety, etc.).</a:t>
            </a:r>
          </a:p>
        </p:txBody>
      </p:sp>
    </p:spTree>
    <p:extLst>
      <p:ext uri="{BB962C8B-B14F-4D97-AF65-F5344CB8AC3E}">
        <p14:creationId xmlns:p14="http://schemas.microsoft.com/office/powerpoint/2010/main" val="113762467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69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Activity: Explaining the position of Personal Protective Equipment in the hierarchy of controls. Why the bottom?</a:t>
            </a:r>
          </a:p>
          <a:p>
            <a:pPr>
              <a:spcBef>
                <a:spcPct val="0"/>
              </a:spcBef>
            </a:pPr>
            <a:endParaRPr lang="en-US" dirty="0" smtClean="0"/>
          </a:p>
          <a:p>
            <a:pPr>
              <a:spcBef>
                <a:spcPct val="0"/>
              </a:spcBef>
            </a:pPr>
            <a:r>
              <a:rPr lang="en-US" dirty="0" smtClean="0"/>
              <a:t>[Allow 5 to 10 minutes for this activity.  You can solicit responses from the class together or by going from group to group. Here are some possible answers:</a:t>
            </a:r>
          </a:p>
          <a:p>
            <a:pPr>
              <a:spcBef>
                <a:spcPct val="0"/>
              </a:spcBef>
            </a:pPr>
            <a:endParaRPr lang="en-US" dirty="0" smtClean="0"/>
          </a:p>
          <a:p>
            <a:pPr>
              <a:spcBef>
                <a:spcPct val="0"/>
              </a:spcBef>
            </a:pPr>
            <a:r>
              <a:rPr lang="en-US" dirty="0" smtClean="0"/>
              <a:t>The toxin is always there</a:t>
            </a:r>
          </a:p>
          <a:p>
            <a:pPr>
              <a:spcBef>
                <a:spcPct val="0"/>
              </a:spcBef>
            </a:pPr>
            <a:r>
              <a:rPr lang="en-US" dirty="0" smtClean="0"/>
              <a:t>If the PPE fails, you have no protection</a:t>
            </a:r>
          </a:p>
          <a:p>
            <a:pPr>
              <a:spcBef>
                <a:spcPct val="0"/>
              </a:spcBef>
            </a:pPr>
            <a:r>
              <a:rPr lang="en-US" dirty="0" smtClean="0"/>
              <a:t>The employer must do an assessment to make sure the PPE is correct</a:t>
            </a:r>
          </a:p>
          <a:p>
            <a:pPr>
              <a:spcBef>
                <a:spcPct val="0"/>
              </a:spcBef>
            </a:pPr>
            <a:r>
              <a:rPr lang="en-US" dirty="0" smtClean="0"/>
              <a:t>PPE is uncomfortable]</a:t>
            </a:r>
          </a:p>
          <a:p>
            <a:pPr>
              <a:spcBef>
                <a:spcPct val="0"/>
              </a:spcBef>
            </a:pPr>
            <a:endParaRPr lang="en-US" dirty="0" smtClean="0"/>
          </a:p>
          <a:p>
            <a:pPr>
              <a:spcBef>
                <a:spcPct val="0"/>
              </a:spcBef>
            </a:pPr>
            <a:endParaRPr lang="en-US" dirty="0" smtClean="0"/>
          </a:p>
        </p:txBody>
      </p:sp>
      <p:sp>
        <p:nvSpPr>
          <p:cNvPr id="269315" name="Slide Number Placeholder 3"/>
          <p:cNvSpPr>
            <a:spLocks noGrp="1"/>
          </p:cNvSpPr>
          <p:nvPr>
            <p:ph type="sldNum" sz="quarter" idx="5"/>
          </p:nvPr>
        </p:nvSpPr>
        <p:spPr bwMode="auto">
          <a:noFill/>
          <a:ln>
            <a:miter lim="800000"/>
            <a:headEnd/>
            <a:tailEnd/>
          </a:ln>
        </p:spPr>
        <p:txBody>
          <a:bodyPr/>
          <a:lstStyle/>
          <a:p>
            <a:fld id="{703E349D-281C-4E20-9862-006A54B0A080}" type="slidenum">
              <a:rPr lang="en-US"/>
              <a:pPr/>
              <a:t>134</a:t>
            </a:fld>
            <a:endParaRPr lang="en-US"/>
          </a:p>
        </p:txBody>
      </p:sp>
    </p:spTree>
    <p:extLst>
      <p:ext uri="{BB962C8B-B14F-4D97-AF65-F5344CB8AC3E}">
        <p14:creationId xmlns:p14="http://schemas.microsoft.com/office/powerpoint/2010/main" val="50938640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bwMode="auto">
          <a:noFill/>
          <a:ln>
            <a:miter lim="800000"/>
            <a:headEnd/>
            <a:tailEnd/>
          </a:ln>
        </p:spPr>
        <p:txBody>
          <a:bodyPr/>
          <a:lstStyle/>
          <a:p>
            <a:fld id="{AFF29134-956C-44C9-A423-1BD82384B5BA}" type="slidenum">
              <a:rPr lang="en-US"/>
              <a:pPr/>
              <a:t>135</a:t>
            </a:fld>
            <a:endParaRPr lang="en-US"/>
          </a:p>
        </p:txBody>
      </p:sp>
      <p:sp>
        <p:nvSpPr>
          <p:cNvPr id="27033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703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latin typeface="Arial" pitchFamily="34" charset="0"/>
                <a:cs typeface="Arial" pitchFamily="34" charset="0"/>
              </a:rPr>
              <a:t>PPE is a required component of training for the </a:t>
            </a:r>
            <a:r>
              <a:rPr lang="en-US" dirty="0" err="1" smtClean="0">
                <a:latin typeface="Arial" pitchFamily="34" charset="0"/>
                <a:cs typeface="Arial" pitchFamily="34" charset="0"/>
              </a:rPr>
              <a:t>HazCom</a:t>
            </a:r>
            <a:r>
              <a:rPr lang="en-US" dirty="0" smtClean="0">
                <a:latin typeface="Arial" pitchFamily="34" charset="0"/>
                <a:cs typeface="Arial" pitchFamily="34" charset="0"/>
              </a:rPr>
              <a:t> standard; </a:t>
            </a:r>
            <a:r>
              <a:rPr lang="en-US" sz="1000" dirty="0" smtClean="0">
                <a:latin typeface="Arial" pitchFamily="34" charset="0"/>
                <a:cs typeface="Arial" pitchFamily="34" charset="0"/>
              </a:rPr>
              <a:t>29 CFR 1910.1200(h)(3)(iii)</a:t>
            </a:r>
          </a:p>
          <a:p>
            <a:pPr>
              <a:spcBef>
                <a:spcPct val="0"/>
              </a:spcBef>
            </a:pPr>
            <a:endParaRPr lang="en-US" dirty="0" smtClean="0"/>
          </a:p>
        </p:txBody>
      </p:sp>
    </p:spTree>
    <p:extLst>
      <p:ext uri="{BB962C8B-B14F-4D97-AF65-F5344CB8AC3E}">
        <p14:creationId xmlns:p14="http://schemas.microsoft.com/office/powerpoint/2010/main" val="338593264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bwMode="auto">
          <a:noFill/>
          <a:ln>
            <a:miter lim="800000"/>
            <a:headEnd/>
            <a:tailEnd/>
          </a:ln>
        </p:spPr>
        <p:txBody>
          <a:bodyPr/>
          <a:lstStyle/>
          <a:p>
            <a:fld id="{91FB86C0-361B-412E-9EF2-264C9F05DF05}" type="slidenum">
              <a:rPr lang="en-US"/>
              <a:pPr/>
              <a:t>136</a:t>
            </a:fld>
            <a:endParaRPr lang="en-US"/>
          </a:p>
        </p:txBody>
      </p:sp>
      <p:sp>
        <p:nvSpPr>
          <p:cNvPr id="27136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713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NIOSH-approved respirators can protect your lungs from chemical exposure</a:t>
            </a:r>
            <a:endParaRPr lang="en-US" b="1" dirty="0" smtClean="0"/>
          </a:p>
          <a:p>
            <a:pPr>
              <a:spcBef>
                <a:spcPct val="0"/>
              </a:spcBef>
            </a:pPr>
            <a:endParaRPr lang="en-US" dirty="0" smtClean="0"/>
          </a:p>
          <a:p>
            <a:pPr>
              <a:spcBef>
                <a:spcPct val="0"/>
              </a:spcBef>
            </a:pPr>
            <a:r>
              <a:rPr lang="en-US" dirty="0" smtClean="0"/>
              <a:t>Powered Air Purifying Respirators (PAPR)</a:t>
            </a:r>
          </a:p>
          <a:p>
            <a:pPr>
              <a:spcBef>
                <a:spcPct val="0"/>
              </a:spcBef>
            </a:pPr>
            <a:r>
              <a:rPr lang="en-US" dirty="0" smtClean="0"/>
              <a:t>Air Purifying Respirators (APR)</a:t>
            </a:r>
          </a:p>
          <a:p>
            <a:pPr lvl="1">
              <a:spcBef>
                <a:spcPct val="0"/>
              </a:spcBef>
            </a:pPr>
            <a:r>
              <a:rPr lang="en-US" dirty="0" smtClean="0"/>
              <a:t>Full Face</a:t>
            </a:r>
          </a:p>
          <a:p>
            <a:pPr lvl="1">
              <a:spcBef>
                <a:spcPct val="0"/>
              </a:spcBef>
            </a:pPr>
            <a:r>
              <a:rPr lang="en-US" dirty="0" smtClean="0"/>
              <a:t>Half Face</a:t>
            </a:r>
          </a:p>
          <a:p>
            <a:pPr lvl="1">
              <a:spcBef>
                <a:spcPct val="0"/>
              </a:spcBef>
            </a:pPr>
            <a:endParaRPr lang="en-US" dirty="0" smtClean="0"/>
          </a:p>
          <a:p>
            <a:pPr lvl="1">
              <a:spcBef>
                <a:spcPct val="0"/>
              </a:spcBef>
            </a:pPr>
            <a:r>
              <a:rPr lang="en-US" dirty="0" smtClean="0"/>
              <a:t>N-95 filtering </a:t>
            </a:r>
            <a:r>
              <a:rPr lang="en-US" dirty="0" err="1" smtClean="0"/>
              <a:t>facepiece</a:t>
            </a:r>
            <a:r>
              <a:rPr lang="en-US" dirty="0" smtClean="0"/>
              <a:t> respirator</a:t>
            </a:r>
          </a:p>
          <a:p>
            <a:pPr>
              <a:spcBef>
                <a:spcPct val="0"/>
              </a:spcBef>
            </a:pPr>
            <a:endParaRPr lang="en-US" dirty="0" smtClean="0"/>
          </a:p>
        </p:txBody>
      </p:sp>
    </p:spTree>
    <p:extLst>
      <p:ext uri="{BB962C8B-B14F-4D97-AF65-F5344CB8AC3E}">
        <p14:creationId xmlns:p14="http://schemas.microsoft.com/office/powerpoint/2010/main" val="386237731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bwMode="auto">
          <a:noFill/>
          <a:ln>
            <a:miter lim="800000"/>
            <a:headEnd/>
            <a:tailEnd/>
          </a:ln>
        </p:spPr>
        <p:txBody>
          <a:bodyPr/>
          <a:lstStyle/>
          <a:p>
            <a:fld id="{E662D896-5D7E-46FD-A422-18F9C0F141D5}" type="slidenum">
              <a:rPr lang="en-US"/>
              <a:pPr/>
              <a:t>137</a:t>
            </a:fld>
            <a:endParaRPr lang="en-US"/>
          </a:p>
        </p:txBody>
      </p:sp>
      <p:sp>
        <p:nvSpPr>
          <p:cNvPr id="27238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72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Employers must have a written respiratory protection program that includes medical clearance, fit testing, training and proper selection.</a:t>
            </a:r>
          </a:p>
          <a:p>
            <a:pPr>
              <a:spcBef>
                <a:spcPct val="0"/>
              </a:spcBef>
            </a:pPr>
            <a:endParaRPr lang="en-US" dirty="0" smtClean="0"/>
          </a:p>
          <a:p>
            <a:pPr>
              <a:spcBef>
                <a:spcPct val="0"/>
              </a:spcBef>
            </a:pPr>
            <a:r>
              <a:rPr lang="en-US" dirty="0" smtClean="0"/>
              <a:t>Proper selection includes adherence to the OSHA selection protocol (29CFR1910.134(d)), including determining if there is enough oxygen for workers to breath (no lower than 19.5%), and a evaluation of the type of chemical, concentration, exposure duration, etc.   If a APR may be worn, is there a cartridge or canister for use with the chemical(s) in the work area?  Lastly, some chemicals, such as benzene and asbestos, have their own requirements for respirator selection and use which must followed.</a:t>
            </a:r>
          </a:p>
        </p:txBody>
      </p:sp>
    </p:spTree>
    <p:extLst>
      <p:ext uri="{BB962C8B-B14F-4D97-AF65-F5344CB8AC3E}">
        <p14:creationId xmlns:p14="http://schemas.microsoft.com/office/powerpoint/2010/main" val="344209889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bwMode="auto">
          <a:noFill/>
          <a:ln>
            <a:miter lim="800000"/>
            <a:headEnd/>
            <a:tailEnd/>
          </a:ln>
        </p:spPr>
        <p:txBody>
          <a:bodyPr/>
          <a:lstStyle/>
          <a:p>
            <a:fld id="{4DDCF843-5E97-4567-B1C7-06225C0E0F15}" type="slidenum">
              <a:rPr lang="en-US"/>
              <a:pPr/>
              <a:t>138</a:t>
            </a:fld>
            <a:endParaRPr lang="en-US"/>
          </a:p>
        </p:txBody>
      </p:sp>
      <p:sp>
        <p:nvSpPr>
          <p:cNvPr id="27341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26307"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endParaRPr lang="en-US" dirty="0" smtClean="0">
              <a:solidFill>
                <a:srgbClr val="C00000"/>
              </a:solidFill>
              <a:effectLst>
                <a:outerShdw blurRad="38100" dist="38100" dir="2700000" algn="tl">
                  <a:srgbClr val="C0C0C0"/>
                </a:outerShdw>
              </a:effectLst>
            </a:endParaRPr>
          </a:p>
          <a:p>
            <a:pPr>
              <a:spcBef>
                <a:spcPct val="0"/>
              </a:spcBef>
            </a:pPr>
            <a:endParaRPr lang="en-US" dirty="0" smtClean="0"/>
          </a:p>
          <a:p>
            <a:pPr>
              <a:spcBef>
                <a:spcPct val="0"/>
              </a:spcBef>
            </a:pPr>
            <a:r>
              <a:rPr lang="en-US" dirty="0" smtClean="0"/>
              <a:t>Whenever you use PPE, be sure to</a:t>
            </a:r>
          </a:p>
          <a:p>
            <a:pPr>
              <a:spcBef>
                <a:spcPct val="0"/>
              </a:spcBef>
            </a:pPr>
            <a:endParaRPr lang="en-US" dirty="0" smtClean="0"/>
          </a:p>
          <a:p>
            <a:pPr>
              <a:lnSpc>
                <a:spcPct val="90000"/>
              </a:lnSpc>
              <a:spcBef>
                <a:spcPct val="0"/>
              </a:spcBef>
              <a:buFont typeface="Arial" pitchFamily="34" charset="0"/>
              <a:buChar char="•"/>
            </a:pPr>
            <a:r>
              <a:rPr lang="en-US" dirty="0" smtClean="0"/>
              <a:t>Use PPE that has been selected for a given hazard and fits correctly</a:t>
            </a:r>
          </a:p>
          <a:p>
            <a:pPr>
              <a:lnSpc>
                <a:spcPct val="90000"/>
              </a:lnSpc>
              <a:spcBef>
                <a:spcPct val="0"/>
              </a:spcBef>
              <a:buFont typeface="Arial" pitchFamily="34" charset="0"/>
              <a:buChar char="•"/>
            </a:pPr>
            <a:r>
              <a:rPr lang="en-US" dirty="0" smtClean="0"/>
              <a:t>Use PPE only if you</a:t>
            </a:r>
            <a:r>
              <a:rPr lang="en-US" altLang="en-US" dirty="0" smtClean="0"/>
              <a:t>’</a:t>
            </a:r>
            <a:r>
              <a:rPr lang="en-US" dirty="0" smtClean="0"/>
              <a:t>ve been trained</a:t>
            </a:r>
          </a:p>
          <a:p>
            <a:pPr>
              <a:lnSpc>
                <a:spcPct val="90000"/>
              </a:lnSpc>
              <a:spcBef>
                <a:spcPct val="0"/>
              </a:spcBef>
              <a:buFont typeface="Arial" pitchFamily="34" charset="0"/>
              <a:buChar char="•"/>
            </a:pPr>
            <a:r>
              <a:rPr lang="en-US" dirty="0" smtClean="0"/>
              <a:t>Always inspect PPE before use</a:t>
            </a:r>
          </a:p>
          <a:p>
            <a:pPr>
              <a:lnSpc>
                <a:spcPct val="90000"/>
              </a:lnSpc>
              <a:spcBef>
                <a:spcPct val="0"/>
              </a:spcBef>
              <a:buFont typeface="Arial" pitchFamily="34" charset="0"/>
              <a:buChar char="•"/>
            </a:pPr>
            <a:r>
              <a:rPr lang="en-US" sz="1600" dirty="0" smtClean="0"/>
              <a:t>NEVER</a:t>
            </a:r>
            <a:r>
              <a:rPr lang="en-US" dirty="0" smtClean="0"/>
              <a:t> use damaged PPE</a:t>
            </a:r>
          </a:p>
          <a:p>
            <a:pPr>
              <a:lnSpc>
                <a:spcPct val="90000"/>
              </a:lnSpc>
              <a:spcBef>
                <a:spcPct val="0"/>
              </a:spcBef>
              <a:buFont typeface="Arial" pitchFamily="34" charset="0"/>
              <a:buChar char="•"/>
            </a:pPr>
            <a:r>
              <a:rPr lang="en-US" sz="1400" dirty="0" smtClean="0"/>
              <a:t>Only use PPE as a last resort</a:t>
            </a:r>
            <a:endParaRPr lang="en-US" dirty="0" smtClean="0"/>
          </a:p>
        </p:txBody>
      </p:sp>
    </p:spTree>
    <p:extLst>
      <p:ext uri="{BB962C8B-B14F-4D97-AF65-F5344CB8AC3E}">
        <p14:creationId xmlns:p14="http://schemas.microsoft.com/office/powerpoint/2010/main" val="37499431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bwMode="auto">
          <a:noFill/>
          <a:ln>
            <a:miter lim="800000"/>
            <a:headEnd/>
            <a:tailEnd/>
          </a:ln>
        </p:spPr>
        <p:txBody>
          <a:bodyPr/>
          <a:lstStyle/>
          <a:p>
            <a:fld id="{0A95179D-94E2-4644-95C3-935FD396119E}" type="slidenum">
              <a:rPr lang="en-US"/>
              <a:pPr/>
              <a:t>139</a:t>
            </a:fld>
            <a:endParaRPr lang="en-US"/>
          </a:p>
        </p:txBody>
      </p:sp>
      <p:sp>
        <p:nvSpPr>
          <p:cNvPr id="27443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74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endParaRPr lang="en-US" dirty="0" smtClean="0"/>
          </a:p>
          <a:p>
            <a:pPr>
              <a:spcBef>
                <a:spcPct val="0"/>
              </a:spcBef>
            </a:pPr>
            <a:endParaRPr lang="en-US" dirty="0" smtClean="0"/>
          </a:p>
          <a:p>
            <a:pPr>
              <a:spcBef>
                <a:spcPct val="0"/>
              </a:spcBef>
            </a:pPr>
            <a:r>
              <a:rPr lang="en-US" dirty="0" smtClean="0"/>
              <a:t>Are there any health and safety issues from wearing PPE?</a:t>
            </a:r>
          </a:p>
          <a:p>
            <a:pPr>
              <a:spcBef>
                <a:spcPct val="0"/>
              </a:spcBef>
            </a:pPr>
            <a:endParaRPr lang="en-US" dirty="0" smtClean="0"/>
          </a:p>
          <a:p>
            <a:pPr>
              <a:spcBef>
                <a:spcPct val="0"/>
              </a:spcBef>
            </a:pPr>
            <a:r>
              <a:rPr lang="en-US" dirty="0" smtClean="0"/>
              <a:t>Heat stress</a:t>
            </a:r>
          </a:p>
          <a:p>
            <a:pPr>
              <a:spcBef>
                <a:spcPct val="0"/>
              </a:spcBef>
            </a:pPr>
            <a:r>
              <a:rPr lang="en-US" dirty="0" smtClean="0"/>
              <a:t>Limited movement</a:t>
            </a:r>
          </a:p>
          <a:p>
            <a:pPr>
              <a:spcBef>
                <a:spcPct val="0"/>
              </a:spcBef>
            </a:pPr>
            <a:r>
              <a:rPr lang="en-US" dirty="0" smtClean="0"/>
              <a:t>Limited vision</a:t>
            </a:r>
          </a:p>
          <a:p>
            <a:pPr>
              <a:spcBef>
                <a:spcPct val="0"/>
              </a:spcBef>
            </a:pPr>
            <a:r>
              <a:rPr lang="en-US" dirty="0" smtClean="0"/>
              <a:t>Limited hearing</a:t>
            </a:r>
          </a:p>
          <a:p>
            <a:pPr>
              <a:spcBef>
                <a:spcPct val="0"/>
              </a:spcBef>
            </a:pPr>
            <a:r>
              <a:rPr lang="en-US" dirty="0" smtClean="0"/>
              <a:t>Claustrophobia</a:t>
            </a:r>
          </a:p>
          <a:p>
            <a:pPr>
              <a:spcBef>
                <a:spcPct val="0"/>
              </a:spcBef>
            </a:pPr>
            <a:endParaRPr lang="en-US" dirty="0" smtClean="0"/>
          </a:p>
          <a:p>
            <a:pPr>
              <a:spcBef>
                <a:spcPct val="0"/>
              </a:spcBef>
            </a:pPr>
            <a:r>
              <a:rPr lang="en-US" dirty="0" smtClean="0"/>
              <a:t>[Photo is of </a:t>
            </a:r>
            <a:r>
              <a:rPr lang="en-US" dirty="0" smtClean="0">
                <a:cs typeface="Arial" pitchFamily="34" charset="0"/>
              </a:rPr>
              <a:t>a responder working at the Pentagon after the 9/11 disaster taking a much-needed break.]</a:t>
            </a:r>
          </a:p>
          <a:p>
            <a:pPr>
              <a:spcBef>
                <a:spcPct val="0"/>
              </a:spcBef>
            </a:pPr>
            <a:endParaRPr lang="en-US" dirty="0" smtClean="0"/>
          </a:p>
        </p:txBody>
      </p:sp>
    </p:spTree>
    <p:extLst>
      <p:ext uri="{BB962C8B-B14F-4D97-AF65-F5344CB8AC3E}">
        <p14:creationId xmlns:p14="http://schemas.microsoft.com/office/powerpoint/2010/main" val="2951392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a:xfrm>
            <a:off x="316706" y="3581400"/>
            <a:ext cx="6172200" cy="5257800"/>
          </a:xfrm>
        </p:spPr>
        <p:txBody>
          <a:bodyPr wrap="square" numCol="1" anchor="t" anchorCtr="0" compatLnSpc="1">
            <a:prstTxWarp prst="textNoShape">
              <a:avLst/>
            </a:prstTxWarp>
            <a:noAutofit/>
          </a:bodyPr>
          <a:lstStyle/>
          <a:p>
            <a:pPr>
              <a:spcBef>
                <a:spcPct val="0"/>
              </a:spcBef>
            </a:pPr>
            <a:r>
              <a:rPr lang="en-US" sz="1100" b="1" dirty="0" smtClean="0"/>
              <a:t>Trainer Notes:</a:t>
            </a:r>
          </a:p>
          <a:p>
            <a:pPr>
              <a:spcBef>
                <a:spcPct val="0"/>
              </a:spcBef>
            </a:pPr>
            <a:endParaRPr lang="en-US" sz="1100" dirty="0" smtClean="0"/>
          </a:p>
          <a:p>
            <a:pPr>
              <a:spcBef>
                <a:spcPct val="0"/>
              </a:spcBef>
            </a:pPr>
            <a:r>
              <a:rPr lang="en-US" sz="1100" dirty="0" smtClean="0"/>
              <a:t>[Work</a:t>
            </a:r>
            <a:r>
              <a:rPr lang="en-US" sz="1100" baseline="0" dirty="0" smtClean="0"/>
              <a:t> this exercise in groups if you can. Otherwise, have everyone mark the answers they think are correct in their manual. Solicit answers from them before clicking the right answers. You can see if any group got them all correct and acknowledge them.]</a:t>
            </a:r>
            <a:endParaRPr lang="en-US" sz="1100" dirty="0" smtClean="0"/>
          </a:p>
          <a:p>
            <a:pPr>
              <a:spcBef>
                <a:spcPct val="0"/>
              </a:spcBef>
            </a:pPr>
            <a:endParaRPr lang="en-US" sz="1100" dirty="0" smtClean="0"/>
          </a:p>
          <a:p>
            <a:pPr>
              <a:spcBef>
                <a:spcPct val="0"/>
              </a:spcBef>
            </a:pPr>
            <a:r>
              <a:rPr lang="en-US" sz="1100" dirty="0" smtClean="0"/>
              <a:t>Activity One: Test your group</a:t>
            </a:r>
            <a:r>
              <a:rPr lang="en-US" altLang="en-US" sz="1100" dirty="0" smtClean="0"/>
              <a:t>’</a:t>
            </a:r>
            <a:r>
              <a:rPr lang="en-US" sz="1100" dirty="0" smtClean="0"/>
              <a:t>s knowledge of chemicals. How many…</a:t>
            </a:r>
            <a:br>
              <a:rPr lang="en-US" sz="1100" dirty="0" smtClean="0"/>
            </a:br>
            <a:endParaRPr lang="en-US" sz="1100" dirty="0" smtClean="0"/>
          </a:p>
          <a:p>
            <a:pPr marL="523218" indent="-523218" fontAlgn="auto">
              <a:spcBef>
                <a:spcPts val="0"/>
              </a:spcBef>
              <a:spcAft>
                <a:spcPts val="0"/>
              </a:spcAft>
              <a:buFont typeface="Wingdings" pitchFamily="2" charset="2"/>
              <a:buNone/>
              <a:defRPr/>
            </a:pPr>
            <a:r>
              <a:rPr lang="en-US" sz="1100" dirty="0" smtClean="0">
                <a:solidFill>
                  <a:schemeClr val="tx1">
                    <a:lumMod val="85000"/>
                    <a:lumOff val="15000"/>
                  </a:schemeClr>
                </a:solidFill>
              </a:rPr>
              <a:t>b.	workers die each year from occupational injuries? (5,000)</a:t>
            </a:r>
          </a:p>
          <a:p>
            <a:pPr marL="523218" indent="-523218" fontAlgn="auto">
              <a:spcBef>
                <a:spcPts val="0"/>
              </a:spcBef>
              <a:spcAft>
                <a:spcPts val="0"/>
              </a:spcAft>
              <a:buFont typeface="Wingdings" pitchFamily="2" charset="2"/>
              <a:buNone/>
              <a:defRPr/>
            </a:pPr>
            <a:r>
              <a:rPr lang="en-US" sz="1100" dirty="0" smtClean="0">
                <a:solidFill>
                  <a:schemeClr val="tx1">
                    <a:lumMod val="85000"/>
                    <a:lumOff val="15000"/>
                  </a:schemeClr>
                </a:solidFill>
              </a:rPr>
              <a:t>e.	workers die each year from occupational diseases caused by chemical exposures? (&gt;50,000)</a:t>
            </a:r>
          </a:p>
          <a:p>
            <a:pPr marL="523218" indent="-523218" fontAlgn="auto">
              <a:spcBef>
                <a:spcPts val="0"/>
              </a:spcBef>
              <a:spcAft>
                <a:spcPts val="0"/>
              </a:spcAft>
              <a:buFont typeface="Wingdings" pitchFamily="2" charset="2"/>
              <a:buNone/>
              <a:defRPr/>
            </a:pPr>
            <a:r>
              <a:rPr lang="en-US" sz="1100" dirty="0" smtClean="0">
                <a:solidFill>
                  <a:schemeClr val="tx1">
                    <a:lumMod val="85000"/>
                    <a:lumOff val="15000"/>
                  </a:schemeClr>
                </a:solidFill>
              </a:rPr>
              <a:t>a.	chemical-specific standards does OSHA enforce? (500)</a:t>
            </a:r>
          </a:p>
          <a:p>
            <a:pPr marL="523218" indent="-523218" fontAlgn="auto">
              <a:spcBef>
                <a:spcPts val="0"/>
              </a:spcBef>
              <a:spcAft>
                <a:spcPts val="0"/>
              </a:spcAft>
              <a:buFont typeface="Wingdings" pitchFamily="2" charset="2"/>
              <a:buAutoNum type="alphaLcPeriod" startAt="5"/>
              <a:defRPr/>
            </a:pPr>
            <a:r>
              <a:rPr lang="en-US" sz="1100" dirty="0" smtClean="0">
                <a:solidFill>
                  <a:schemeClr val="tx1">
                    <a:lumMod val="85000"/>
                    <a:lumOff val="15000"/>
                  </a:schemeClr>
                </a:solidFill>
              </a:rPr>
              <a:t>chemical products used in the workplace? (&gt;50,000)</a:t>
            </a:r>
          </a:p>
          <a:p>
            <a:pPr marL="523218" indent="-523218" fontAlgn="auto">
              <a:spcBef>
                <a:spcPts val="0"/>
              </a:spcBef>
              <a:spcAft>
                <a:spcPts val="0"/>
              </a:spcAft>
              <a:buFont typeface="Wingdings" pitchFamily="2" charset="2"/>
              <a:buAutoNum type="alphaLcPeriod" startAt="5"/>
              <a:defRPr/>
            </a:pPr>
            <a:endParaRPr lang="en-US" sz="1100" dirty="0" smtClean="0">
              <a:solidFill>
                <a:schemeClr val="tx1">
                  <a:lumMod val="85000"/>
                  <a:lumOff val="15000"/>
                </a:schemeClr>
              </a:solidFill>
            </a:endParaRPr>
          </a:p>
          <a:p>
            <a:pPr marL="228600" indent="-228600">
              <a:spcBef>
                <a:spcPct val="0"/>
              </a:spcBef>
              <a:buFont typeface="+mj-lt"/>
              <a:buAutoNum type="arabicPeriod"/>
            </a:pPr>
            <a:r>
              <a:rPr lang="en-US" sz="1100" dirty="0" smtClean="0"/>
              <a:t>According to the US Bureau of Labor Statistics 4,609 workers (private and public sectors) died from occupational injuries in 2011. Of 4,114 worker fatalities in private 721 or 17.5% were in construction. The leading causes of worker deaths on construction sites were falls (251), followed by electrocution (67), struck by object (73), and caught-in/between (19). These "Fatal Four" were responsible for nearly three out of five (57%) fatalities.</a:t>
            </a:r>
          </a:p>
          <a:p>
            <a:pPr marL="228600" indent="-228600">
              <a:spcBef>
                <a:spcPct val="0"/>
              </a:spcBef>
              <a:buFont typeface="+mj-lt"/>
              <a:buAutoNum type="arabicPeriod"/>
            </a:pPr>
            <a:r>
              <a:rPr lang="en-US" sz="1100" dirty="0" smtClean="0"/>
              <a:t>According to a study by Paul Leigh, the estimated number of deaths due to occupational diseases in 2007 was 53,000 at a cost of $46 billion. More on the job deaths are due to occupational diseases than injuries. About a third of the disease deaths are due to occupational cancers.</a:t>
            </a:r>
          </a:p>
          <a:p>
            <a:pPr marL="228600" indent="-228600">
              <a:spcBef>
                <a:spcPct val="0"/>
              </a:spcBef>
              <a:buFont typeface="+mj-lt"/>
              <a:buAutoNum type="arabicPeriod"/>
            </a:pPr>
            <a:r>
              <a:rPr lang="en-US" sz="1100" dirty="0" smtClean="0"/>
              <a:t>OSHA enforces chemical standards for about 450 substances. When OSHA was formed in 1970, they adopted national consensus standards including the 1968 ACGIH TLVs (American Conference of Governmental Industrial Hygienist Threshold Limit Values). In its 52 year existence, OSHA has created less than 30 new chemical standards. In 1989 OSHA tried to update its chemical standards to the 1988 ACGIH PELs, but it was overturned by the Supreme Court</a:t>
            </a:r>
            <a:r>
              <a:rPr lang="en-US" sz="1100" u="none" dirty="0" smtClean="0"/>
              <a:t>.</a:t>
            </a:r>
            <a:r>
              <a:rPr lang="en-US" sz="1100" dirty="0" smtClean="0"/>
              <a:t> Some states have adopted the 1988 ACGIH TLVs such as California. Check with your state labor department to see which standard they are using.</a:t>
            </a:r>
          </a:p>
          <a:p>
            <a:pPr marL="228600" indent="-228600">
              <a:spcBef>
                <a:spcPct val="0"/>
              </a:spcBef>
              <a:buFont typeface="+mj-lt"/>
              <a:buAutoNum type="arabicPeriod"/>
            </a:pPr>
            <a:r>
              <a:rPr lang="en-US" sz="1100" dirty="0" smtClean="0"/>
              <a:t>According to OSHA, there are more than 650</a:t>
            </a:r>
            <a:r>
              <a:rPr lang="en-US" sz="1100" u="none" dirty="0" smtClean="0"/>
              <a:t>,000</a:t>
            </a:r>
            <a:r>
              <a:rPr lang="en-US" sz="1100" dirty="0" smtClean="0"/>
              <a:t> thousand chemical products in the workplace with thousands of new ones being introduced annually.</a:t>
            </a:r>
          </a:p>
          <a:p>
            <a:pPr>
              <a:spcBef>
                <a:spcPct val="0"/>
              </a:spcBef>
            </a:pPr>
            <a:endParaRPr lang="en-US" sz="1100" dirty="0" smtClean="0"/>
          </a:p>
          <a:p>
            <a:pPr>
              <a:spcBef>
                <a:spcPct val="0"/>
              </a:spcBef>
            </a:pPr>
            <a:r>
              <a:rPr lang="en-US" sz="1000" dirty="0" smtClean="0"/>
              <a:t>J Paul Leigh, The Economic Burden of Occupational Injury &amp; Illness in the US, The Milbank Quarterly, Vol. 89, No. 4, 2011 (pp. 728–772)</a:t>
            </a:r>
          </a:p>
          <a:p>
            <a:pPr>
              <a:spcBef>
                <a:spcPct val="0"/>
              </a:spcBef>
            </a:pPr>
            <a:endParaRPr lang="en-US" sz="1100" dirty="0" smtClean="0"/>
          </a:p>
        </p:txBody>
      </p:sp>
      <p:sp>
        <p:nvSpPr>
          <p:cNvPr id="158723" name="Slide Number Placeholder 3"/>
          <p:cNvSpPr>
            <a:spLocks noGrp="1"/>
          </p:cNvSpPr>
          <p:nvPr>
            <p:ph type="sldNum" sz="quarter" idx="5"/>
          </p:nvPr>
        </p:nvSpPr>
        <p:spPr bwMode="auto">
          <a:noFill/>
          <a:ln>
            <a:miter lim="800000"/>
            <a:headEnd/>
            <a:tailEnd/>
          </a:ln>
        </p:spPr>
        <p:txBody>
          <a:bodyPr/>
          <a:lstStyle/>
          <a:p>
            <a:fld id="{D60A9363-C736-4251-A9F0-076AF80B0F5C}" type="slidenum">
              <a:rPr lang="en-US"/>
              <a:pPr/>
              <a:t>14</a:t>
            </a:fld>
            <a:endParaRPr lang="en-US"/>
          </a:p>
        </p:txBody>
      </p:sp>
    </p:spTree>
    <p:extLst>
      <p:ext uri="{BB962C8B-B14F-4D97-AF65-F5344CB8AC3E}">
        <p14:creationId xmlns:p14="http://schemas.microsoft.com/office/powerpoint/2010/main" val="386772781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75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Emergencies and First Aid</a:t>
            </a:r>
          </a:p>
        </p:txBody>
      </p:sp>
      <p:sp>
        <p:nvSpPr>
          <p:cNvPr id="275459" name="Slide Number Placeholder 3"/>
          <p:cNvSpPr>
            <a:spLocks noGrp="1"/>
          </p:cNvSpPr>
          <p:nvPr>
            <p:ph type="sldNum" sz="quarter" idx="5"/>
          </p:nvPr>
        </p:nvSpPr>
        <p:spPr bwMode="auto">
          <a:noFill/>
          <a:ln>
            <a:miter lim="800000"/>
            <a:headEnd/>
            <a:tailEnd/>
          </a:ln>
        </p:spPr>
        <p:txBody>
          <a:bodyPr/>
          <a:lstStyle/>
          <a:p>
            <a:fld id="{27D66061-C7A4-482F-A764-978E341A4157}" type="slidenum">
              <a:rPr lang="en-US"/>
              <a:pPr/>
              <a:t>140</a:t>
            </a:fld>
            <a:endParaRPr lang="en-US"/>
          </a:p>
        </p:txBody>
      </p:sp>
    </p:spTree>
    <p:extLst>
      <p:ext uri="{BB962C8B-B14F-4D97-AF65-F5344CB8AC3E}">
        <p14:creationId xmlns:p14="http://schemas.microsoft.com/office/powerpoint/2010/main" val="71697769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76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endParaRPr lang="en-US" dirty="0" smtClean="0"/>
          </a:p>
          <a:p>
            <a:pPr>
              <a:spcBef>
                <a:spcPct val="0"/>
              </a:spcBef>
            </a:pPr>
            <a:endParaRPr lang="en-US" dirty="0" smtClean="0"/>
          </a:p>
          <a:p>
            <a:pPr>
              <a:spcBef>
                <a:spcPct val="0"/>
              </a:spcBef>
            </a:pPr>
            <a:r>
              <a:rPr lang="en-US" dirty="0" smtClean="0"/>
              <a:t>Learn about first aid arrangements on your jobsite and read labels and SDSs before using chemicals</a:t>
            </a:r>
          </a:p>
        </p:txBody>
      </p:sp>
      <p:sp>
        <p:nvSpPr>
          <p:cNvPr id="276483" name="Slide Number Placeholder 3"/>
          <p:cNvSpPr>
            <a:spLocks noGrp="1"/>
          </p:cNvSpPr>
          <p:nvPr>
            <p:ph type="sldNum" sz="quarter" idx="5"/>
          </p:nvPr>
        </p:nvSpPr>
        <p:spPr bwMode="auto">
          <a:noFill/>
          <a:ln>
            <a:miter lim="800000"/>
            <a:headEnd/>
            <a:tailEnd/>
          </a:ln>
        </p:spPr>
        <p:txBody>
          <a:bodyPr/>
          <a:lstStyle/>
          <a:p>
            <a:fld id="{02DEB630-DAFF-4DF2-A6C4-FA6B9CCA03A6}" type="slidenum">
              <a:rPr lang="en-US"/>
              <a:pPr/>
              <a:t>141</a:t>
            </a:fld>
            <a:endParaRPr lang="en-US"/>
          </a:p>
        </p:txBody>
      </p:sp>
    </p:spTree>
    <p:extLst>
      <p:ext uri="{BB962C8B-B14F-4D97-AF65-F5344CB8AC3E}">
        <p14:creationId xmlns:p14="http://schemas.microsoft.com/office/powerpoint/2010/main" val="396293601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bwMode="auto">
          <a:noFill/>
          <a:ln>
            <a:miter lim="800000"/>
            <a:headEnd/>
            <a:tailEnd/>
          </a:ln>
        </p:spPr>
        <p:txBody>
          <a:bodyPr/>
          <a:lstStyle/>
          <a:p>
            <a:fld id="{AE4E8ECC-DEB3-4787-A962-527B6075ADBD}" type="slidenum">
              <a:rPr lang="en-US"/>
              <a:pPr/>
              <a:t>142</a:t>
            </a:fld>
            <a:endParaRPr lang="en-US"/>
          </a:p>
        </p:txBody>
      </p:sp>
      <p:sp>
        <p:nvSpPr>
          <p:cNvPr id="27750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69635" name="Rectangle 3"/>
          <p:cNvSpPr>
            <a:spLocks noGrp="1" noChangeArrowheads="1"/>
          </p:cNvSpPr>
          <p:nvPr>
            <p:ph type="body" idx="1"/>
          </p:nvPr>
        </p:nvSpPr>
        <p:spPr/>
        <p:txBody>
          <a:bodyPr/>
          <a:lstStyle/>
          <a:p>
            <a:pPr fontAlgn="auto">
              <a:spcBef>
                <a:spcPts val="0"/>
              </a:spcBef>
              <a:spcAft>
                <a:spcPts val="0"/>
              </a:spcAft>
              <a:defRPr/>
            </a:pPr>
            <a:r>
              <a:rPr lang="en-US" b="1" dirty="0" smtClean="0"/>
              <a:t>Trainer Notes:</a:t>
            </a:r>
            <a:endParaRPr lang="en-US" dirty="0" smtClean="0">
              <a:ea typeface="+mn-ea"/>
            </a:endParaRP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What happens if you encounter a spill or a leak?</a:t>
            </a:r>
          </a:p>
          <a:p>
            <a:pPr fontAlgn="auto">
              <a:spcBef>
                <a:spcPts val="0"/>
              </a:spcBef>
              <a:spcAft>
                <a:spcPts val="0"/>
              </a:spcAft>
              <a:defRPr/>
            </a:pPr>
            <a:endParaRPr lang="en-US" dirty="0" smtClean="0">
              <a:ea typeface="+mn-ea"/>
            </a:endParaRPr>
          </a:p>
          <a:p>
            <a:pPr fontAlgn="auto">
              <a:spcBef>
                <a:spcPts val="0"/>
              </a:spcBef>
              <a:spcAft>
                <a:spcPts val="0"/>
              </a:spcAft>
              <a:buFont typeface="Arial" pitchFamily="34" charset="0"/>
              <a:buChar char="•"/>
              <a:defRPr/>
            </a:pPr>
            <a:r>
              <a:rPr lang="en-US" dirty="0" smtClean="0">
                <a:effectLst>
                  <a:outerShdw blurRad="38100" dist="38100" dir="2700000" algn="tl">
                    <a:srgbClr val="000000">
                      <a:alpha val="43137"/>
                    </a:srgbClr>
                  </a:outerShdw>
                </a:effectLst>
                <a:ea typeface="+mn-ea"/>
              </a:rPr>
              <a:t>REMEMBER:</a:t>
            </a:r>
            <a:r>
              <a:rPr lang="en-US" dirty="0" smtClean="0">
                <a:ea typeface="+mn-ea"/>
              </a:rPr>
              <a:t> </a:t>
            </a:r>
            <a:r>
              <a:rPr lang="en-US" dirty="0" err="1" smtClean="0">
                <a:ea typeface="+mn-ea"/>
              </a:rPr>
              <a:t>Hazcom</a:t>
            </a:r>
            <a:r>
              <a:rPr lang="en-US" dirty="0" smtClean="0">
                <a:ea typeface="+mn-ea"/>
              </a:rPr>
              <a:t> training is not emergency response training</a:t>
            </a:r>
          </a:p>
          <a:p>
            <a:pPr fontAlgn="auto">
              <a:spcBef>
                <a:spcPts val="0"/>
              </a:spcBef>
              <a:spcAft>
                <a:spcPts val="0"/>
              </a:spcAft>
              <a:buFont typeface="Arial" pitchFamily="34" charset="0"/>
              <a:buChar char="•"/>
              <a:defRPr/>
            </a:pPr>
            <a:r>
              <a:rPr lang="en-US" dirty="0" smtClean="0">
                <a:ea typeface="+mn-ea"/>
              </a:rPr>
              <a:t>Inform supervisor</a:t>
            </a:r>
          </a:p>
          <a:p>
            <a:pPr fontAlgn="auto">
              <a:spcBef>
                <a:spcPts val="0"/>
              </a:spcBef>
              <a:spcAft>
                <a:spcPts val="0"/>
              </a:spcAft>
              <a:buFont typeface="Arial" pitchFamily="34" charset="0"/>
              <a:buChar char="•"/>
              <a:defRPr/>
            </a:pPr>
            <a:r>
              <a:rPr lang="en-US" dirty="0" smtClean="0">
                <a:ea typeface="+mn-ea"/>
              </a:rPr>
              <a:t>Inform coworkers, leave area of spill</a:t>
            </a:r>
          </a:p>
          <a:p>
            <a:pPr fontAlgn="auto">
              <a:spcBef>
                <a:spcPts val="0"/>
              </a:spcBef>
              <a:spcAft>
                <a:spcPts val="0"/>
              </a:spcAft>
              <a:buFont typeface="Arial" pitchFamily="34" charset="0"/>
              <a:buChar char="•"/>
              <a:defRPr/>
            </a:pPr>
            <a:r>
              <a:rPr lang="en-US" dirty="0" smtClean="0">
                <a:ea typeface="+mn-ea"/>
              </a:rPr>
              <a:t>Follow employer’s spill response program</a:t>
            </a:r>
          </a:p>
          <a:p>
            <a:pPr fontAlgn="auto">
              <a:spcBef>
                <a:spcPts val="0"/>
              </a:spcBef>
              <a:spcAft>
                <a:spcPts val="0"/>
              </a:spcAft>
              <a:buFont typeface="Arial" pitchFamily="34" charset="0"/>
              <a:buChar char="•"/>
              <a:defRPr/>
            </a:pPr>
            <a:endParaRPr lang="en-US" dirty="0">
              <a:ea typeface="+mn-ea"/>
            </a:endParaRPr>
          </a:p>
        </p:txBody>
      </p:sp>
    </p:spTree>
    <p:extLst>
      <p:ext uri="{BB962C8B-B14F-4D97-AF65-F5344CB8AC3E}">
        <p14:creationId xmlns:p14="http://schemas.microsoft.com/office/powerpoint/2010/main" val="171383631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78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You must be trained to respond to a fire of any size. Learn about the policy on fighting fires at your site.</a:t>
            </a:r>
          </a:p>
          <a:p>
            <a:pPr>
              <a:spcBef>
                <a:spcPct val="0"/>
              </a:spcBef>
            </a:pPr>
            <a:endParaRPr lang="en-US" dirty="0" smtClean="0"/>
          </a:p>
          <a:p>
            <a:pPr>
              <a:spcBef>
                <a:spcPct val="0"/>
              </a:spcBef>
            </a:pPr>
            <a:r>
              <a:rPr lang="en-US" dirty="0" smtClean="0"/>
              <a:t>[Note the good practice of Whiting Turner Construction Company of mounting fire extinguishers on free-standing, job-made holders spray painted orange.]</a:t>
            </a:r>
          </a:p>
        </p:txBody>
      </p:sp>
      <p:sp>
        <p:nvSpPr>
          <p:cNvPr id="278531" name="Slide Number Placeholder 3"/>
          <p:cNvSpPr>
            <a:spLocks noGrp="1"/>
          </p:cNvSpPr>
          <p:nvPr>
            <p:ph type="sldNum" sz="quarter" idx="5"/>
          </p:nvPr>
        </p:nvSpPr>
        <p:spPr bwMode="auto">
          <a:noFill/>
          <a:ln>
            <a:miter lim="800000"/>
            <a:headEnd/>
            <a:tailEnd/>
          </a:ln>
        </p:spPr>
        <p:txBody>
          <a:bodyPr/>
          <a:lstStyle/>
          <a:p>
            <a:fld id="{EBF13045-D632-4251-A20E-4D05A88C11BF}" type="slidenum">
              <a:rPr lang="en-US"/>
              <a:pPr/>
              <a:t>143</a:t>
            </a:fld>
            <a:endParaRPr lang="en-US"/>
          </a:p>
        </p:txBody>
      </p:sp>
    </p:spTree>
    <p:extLst>
      <p:ext uri="{BB962C8B-B14F-4D97-AF65-F5344CB8AC3E}">
        <p14:creationId xmlns:p14="http://schemas.microsoft.com/office/powerpoint/2010/main" val="255576376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bwMode="auto">
          <a:noFill/>
          <a:ln>
            <a:miter lim="800000"/>
            <a:headEnd/>
            <a:tailEnd/>
          </a:ln>
        </p:spPr>
        <p:txBody>
          <a:bodyPr/>
          <a:lstStyle/>
          <a:p>
            <a:fld id="{EB127CB2-F5D5-464B-95E6-3F1A1E0D8122}" type="slidenum">
              <a:rPr lang="en-US"/>
              <a:pPr/>
              <a:t>144</a:t>
            </a:fld>
            <a:endParaRPr lang="en-US"/>
          </a:p>
        </p:txBody>
      </p:sp>
      <p:sp>
        <p:nvSpPr>
          <p:cNvPr id="27955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795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If you have been exposed to a chemical, take these actions</a:t>
            </a:r>
          </a:p>
          <a:p>
            <a:pPr>
              <a:spcBef>
                <a:spcPct val="0"/>
              </a:spcBef>
            </a:pPr>
            <a:endParaRPr lang="en-US" dirty="0" smtClean="0"/>
          </a:p>
          <a:p>
            <a:pPr>
              <a:spcBef>
                <a:spcPct val="0"/>
              </a:spcBef>
              <a:buFontTx/>
              <a:buChar char="•"/>
            </a:pPr>
            <a:r>
              <a:rPr lang="en-US" dirty="0" smtClean="0"/>
              <a:t>Let your supervisor and union know</a:t>
            </a:r>
          </a:p>
          <a:p>
            <a:pPr>
              <a:spcBef>
                <a:spcPct val="0"/>
              </a:spcBef>
              <a:buFontTx/>
              <a:buChar char="•"/>
            </a:pPr>
            <a:r>
              <a:rPr lang="en-US" dirty="0" smtClean="0"/>
              <a:t>Identify the chemical(s) involved</a:t>
            </a:r>
          </a:p>
          <a:p>
            <a:pPr>
              <a:spcBef>
                <a:spcPct val="0"/>
              </a:spcBef>
              <a:buFontTx/>
              <a:buChar char="•"/>
            </a:pPr>
            <a:r>
              <a:rPr lang="en-US" dirty="0" smtClean="0"/>
              <a:t>Follow SDS first aid directions</a:t>
            </a:r>
          </a:p>
          <a:p>
            <a:pPr>
              <a:spcBef>
                <a:spcPct val="0"/>
              </a:spcBef>
              <a:buFontTx/>
              <a:buChar char="•"/>
            </a:pPr>
            <a:r>
              <a:rPr lang="en-US" dirty="0" smtClean="0"/>
              <a:t>Get medical attention as needed</a:t>
            </a:r>
          </a:p>
          <a:p>
            <a:pPr>
              <a:spcBef>
                <a:spcPct val="0"/>
              </a:spcBef>
              <a:buFontTx/>
              <a:buChar char="•"/>
            </a:pPr>
            <a:r>
              <a:rPr lang="en-US" dirty="0" smtClean="0"/>
              <a:t>Call health and safety to evaluate situation and cause of exposure before returning to work</a:t>
            </a:r>
          </a:p>
          <a:p>
            <a:pPr>
              <a:spcBef>
                <a:spcPct val="0"/>
              </a:spcBef>
              <a:buFontTx/>
              <a:buChar char="•"/>
            </a:pPr>
            <a:endParaRPr lang="en-US" dirty="0" smtClean="0"/>
          </a:p>
        </p:txBody>
      </p:sp>
    </p:spTree>
    <p:extLst>
      <p:ext uri="{BB962C8B-B14F-4D97-AF65-F5344CB8AC3E}">
        <p14:creationId xmlns:p14="http://schemas.microsoft.com/office/powerpoint/2010/main" val="372448817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80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Now that you have had this class, what actions can you take at your worksite to find out about hazardous chemicals you work with? </a:t>
            </a:r>
          </a:p>
          <a:p>
            <a:pPr>
              <a:spcBef>
                <a:spcPct val="0"/>
              </a:spcBef>
            </a:pPr>
            <a:endParaRPr lang="en-US" dirty="0" smtClean="0"/>
          </a:p>
          <a:p>
            <a:pPr>
              <a:spcBef>
                <a:spcPct val="0"/>
              </a:spcBef>
            </a:pPr>
            <a:r>
              <a:rPr lang="en-US" dirty="0" smtClean="0"/>
              <a:t>[Possible Answers:</a:t>
            </a:r>
          </a:p>
          <a:p>
            <a:pPr>
              <a:spcBef>
                <a:spcPct val="0"/>
              </a:spcBef>
            </a:pPr>
            <a:r>
              <a:rPr lang="en-US" dirty="0" smtClean="0"/>
              <a:t>Ask for chemical inventory</a:t>
            </a:r>
          </a:p>
          <a:p>
            <a:pPr>
              <a:spcBef>
                <a:spcPct val="0"/>
              </a:spcBef>
            </a:pPr>
            <a:r>
              <a:rPr lang="en-US" dirty="0" smtClean="0"/>
              <a:t>Make sure you have been trained on each chemical you work with</a:t>
            </a:r>
          </a:p>
          <a:p>
            <a:pPr>
              <a:spcBef>
                <a:spcPct val="0"/>
              </a:spcBef>
            </a:pPr>
            <a:r>
              <a:rPr lang="en-US" dirty="0" smtClean="0"/>
              <a:t>Find out where the SDSs are kept</a:t>
            </a:r>
          </a:p>
          <a:p>
            <a:pPr>
              <a:spcBef>
                <a:spcPct val="0"/>
              </a:spcBef>
            </a:pPr>
            <a:r>
              <a:rPr lang="en-US" dirty="0" smtClean="0"/>
              <a:t>Inspect containers to make sure they have labels you can read</a:t>
            </a:r>
          </a:p>
          <a:p>
            <a:pPr>
              <a:spcBef>
                <a:spcPct val="0"/>
              </a:spcBef>
            </a:pPr>
            <a:r>
              <a:rPr lang="en-US" dirty="0" smtClean="0"/>
              <a:t>Use your health and safety committee to evaluate chemicals and find substitute products that are less hazardous.]</a:t>
            </a:r>
          </a:p>
          <a:p>
            <a:pPr>
              <a:spcBef>
                <a:spcPct val="0"/>
              </a:spcBef>
            </a:pPr>
            <a:endParaRPr lang="en-US" dirty="0" smtClean="0"/>
          </a:p>
        </p:txBody>
      </p:sp>
      <p:sp>
        <p:nvSpPr>
          <p:cNvPr id="280579" name="Slide Number Placeholder 3"/>
          <p:cNvSpPr>
            <a:spLocks noGrp="1"/>
          </p:cNvSpPr>
          <p:nvPr>
            <p:ph type="sldNum" sz="quarter" idx="5"/>
          </p:nvPr>
        </p:nvSpPr>
        <p:spPr bwMode="auto">
          <a:noFill/>
          <a:ln>
            <a:miter lim="800000"/>
            <a:headEnd/>
            <a:tailEnd/>
          </a:ln>
        </p:spPr>
        <p:txBody>
          <a:bodyPr/>
          <a:lstStyle/>
          <a:p>
            <a:fld id="{250A8257-146C-4781-AEC1-C3C0792A5B54}" type="slidenum">
              <a:rPr lang="en-US"/>
              <a:pPr/>
              <a:t>145</a:t>
            </a:fld>
            <a:endParaRPr lang="en-US"/>
          </a:p>
        </p:txBody>
      </p:sp>
    </p:spTree>
    <p:extLst>
      <p:ext uri="{BB962C8B-B14F-4D97-AF65-F5344CB8AC3E}">
        <p14:creationId xmlns:p14="http://schemas.microsoft.com/office/powerpoint/2010/main" val="5847266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a:xfrm>
            <a:off x="621506" y="3810000"/>
            <a:ext cx="5715000" cy="4953000"/>
          </a:xfrm>
        </p:spPr>
        <p:txBody>
          <a:bodyPr>
            <a:normAutofit/>
          </a:bodyPr>
          <a:lstStyle/>
          <a:p>
            <a:r>
              <a:rPr lang="en-US" b="1" dirty="0" smtClean="0"/>
              <a:t>Trainer Notes:</a:t>
            </a:r>
          </a:p>
          <a:p>
            <a:endParaRPr lang="en-US" dirty="0" smtClean="0"/>
          </a:p>
          <a:p>
            <a:r>
              <a:rPr lang="en-US" dirty="0" smtClean="0"/>
              <a:t>Comments or questions?</a:t>
            </a:r>
          </a:p>
          <a:p>
            <a:endParaRPr lang="en-US" dirty="0" smtClean="0"/>
          </a:p>
          <a:p>
            <a:r>
              <a:rPr lang="en-US" dirty="0" smtClean="0"/>
              <a:t>Photo courtesy </a:t>
            </a:r>
            <a:r>
              <a:rPr lang="en-US" smtClean="0"/>
              <a:t>elCOSH</a:t>
            </a:r>
            <a:endParaRPr lang="en-US" dirty="0" smtClean="0"/>
          </a:p>
        </p:txBody>
      </p:sp>
      <p:sp>
        <p:nvSpPr>
          <p:cNvPr id="4" name="Slide Number Placeholder 3"/>
          <p:cNvSpPr>
            <a:spLocks noGrp="1"/>
          </p:cNvSpPr>
          <p:nvPr>
            <p:ph type="sldNum" sz="quarter" idx="10"/>
          </p:nvPr>
        </p:nvSpPr>
        <p:spPr/>
        <p:txBody>
          <a:bodyPr/>
          <a:lstStyle/>
          <a:p>
            <a:fld id="{798EC7A2-1AD0-4D15-ADD1-F00FAC1CEB5A}" type="slidenum">
              <a:rPr lang="en-US" smtClean="0"/>
              <a:pPr/>
              <a:t>146</a:t>
            </a:fld>
            <a:endParaRPr lang="en-US"/>
          </a:p>
        </p:txBody>
      </p:sp>
    </p:spTree>
    <p:extLst>
      <p:ext uri="{BB962C8B-B14F-4D97-AF65-F5344CB8AC3E}">
        <p14:creationId xmlns:p14="http://schemas.microsoft.com/office/powerpoint/2010/main" val="441829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r>
              <a:rPr lang="en-US" b="1" dirty="0" smtClean="0"/>
              <a:t>Trainer Notes:</a:t>
            </a:r>
          </a:p>
          <a:p>
            <a:endParaRPr lang="en-US" dirty="0" smtClean="0"/>
          </a:p>
          <a:p>
            <a:r>
              <a:rPr lang="en-US" dirty="0" smtClean="0"/>
              <a:t>Every day approximately</a:t>
            </a:r>
            <a:r>
              <a:rPr lang="en-US" baseline="0" dirty="0" smtClean="0"/>
              <a:t> four construction workers die on the job.</a:t>
            </a:r>
            <a:endParaRPr lang="en-US" dirty="0" smtClean="0"/>
          </a:p>
          <a:p>
            <a:endParaRPr lang="en-US" dirty="0" smtClean="0"/>
          </a:p>
          <a:p>
            <a:r>
              <a:rPr lang="en-US" dirty="0" smtClean="0"/>
              <a:t>[This</a:t>
            </a:r>
            <a:r>
              <a:rPr lang="en-US" baseline="0" dirty="0" smtClean="0"/>
              <a:t> is a June 2010 NIOSH Fatality report from California (#10CA008) </a:t>
            </a:r>
            <a:r>
              <a:rPr lang="en-US" dirty="0" smtClean="0"/>
              <a:t> construction worker died when the fully extended scissor lift from which he was working fell over. The victim and two co-workers were in a scissor lift that was fully extended 20 feet above the ground. They were attempting to remove a planter box from the exterior wall of a parking structure. The work crew was shoveling dirt out of the planter box into a plastic trash container on the platform of the scissor lift. While the work crew was removing the planter box from the wall, it suddenly shifted and struck the scissor lift, knocking it over. The scissor lift was rated for 500 pounds.</a:t>
            </a:r>
          </a:p>
          <a:p>
            <a:endParaRPr lang="en-US" dirty="0" smtClean="0"/>
          </a:p>
          <a:p>
            <a:r>
              <a:rPr lang="en-US" dirty="0" smtClean="0"/>
              <a:t>The CA/FACE investigator determined that, in order to prevent future incidents, construction companies that use scissor lifts should: </a:t>
            </a:r>
          </a:p>
          <a:p>
            <a:pPr>
              <a:buFont typeface="Arial" pitchFamily="34" charset="0"/>
              <a:buChar char="•"/>
            </a:pPr>
            <a:r>
              <a:rPr lang="en-US" dirty="0" smtClean="0"/>
              <a:t> Ensure that employees use scissor lifts that are the appropriate size and capacity for the job. </a:t>
            </a:r>
          </a:p>
          <a:p>
            <a:pPr>
              <a:buFont typeface="Arial" pitchFamily="34" charset="0"/>
              <a:buChar char="•"/>
            </a:pPr>
            <a:r>
              <a:rPr lang="en-US" dirty="0" smtClean="0"/>
              <a:t> Ensure that employees are specifically trained on the appropriate load capacity and materials handling of scissor lifts. </a:t>
            </a:r>
          </a:p>
          <a:p>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15</a:t>
            </a:fld>
            <a:endParaRPr lang="en-US"/>
          </a:p>
        </p:txBody>
      </p:sp>
    </p:spTree>
    <p:extLst>
      <p:ext uri="{BB962C8B-B14F-4D97-AF65-F5344CB8AC3E}">
        <p14:creationId xmlns:p14="http://schemas.microsoft.com/office/powerpoint/2010/main" val="102865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r>
              <a:rPr lang="en-US" b="1" dirty="0" smtClean="0"/>
              <a:t>Trainer Notes:</a:t>
            </a:r>
          </a:p>
          <a:p>
            <a:endParaRPr lang="en-US" dirty="0" smtClean="0"/>
          </a:p>
          <a:p>
            <a:r>
              <a:rPr lang="en-US" dirty="0" smtClean="0"/>
              <a:t>This</a:t>
            </a:r>
            <a:r>
              <a:rPr lang="en-US" baseline="0" dirty="0" smtClean="0"/>
              <a:t> map is a part of the Stop Construction Falls campaign and is maintained by CPWR. It is the result of a comprehensive effort to document every death on construction sites in the United States for the calendar year 2017. If you go to the website you can click on any of these pushpins and read about the specific fatality.  For trainers this is a powerful tool when in a new location.</a:t>
            </a:r>
          </a:p>
          <a:p>
            <a:endParaRPr lang="en-US" baseline="0" dirty="0" smtClean="0"/>
          </a:p>
          <a:p>
            <a:r>
              <a:rPr lang="en-US" baseline="0" dirty="0" smtClean="0"/>
              <a:t>These fatalities are only the ones CPWR could confirm in our data research. BLS data shows even more fatalities during this time period.</a:t>
            </a:r>
            <a:endParaRPr lang="en-US" dirty="0" smtClean="0"/>
          </a:p>
        </p:txBody>
      </p:sp>
      <p:sp>
        <p:nvSpPr>
          <p:cNvPr id="4" name="Slide Number Placeholder 3"/>
          <p:cNvSpPr>
            <a:spLocks noGrp="1"/>
          </p:cNvSpPr>
          <p:nvPr>
            <p:ph type="sldNum" sz="quarter" idx="10"/>
          </p:nvPr>
        </p:nvSpPr>
        <p:spPr/>
        <p:txBody>
          <a:bodyPr/>
          <a:lstStyle/>
          <a:p>
            <a:fld id="{798EC7A2-1AD0-4D15-ADD1-F00FAC1CEB5A}" type="slidenum">
              <a:rPr lang="en-US" smtClean="0"/>
              <a:pPr/>
              <a:t>16</a:t>
            </a:fld>
            <a:endParaRPr lang="en-US"/>
          </a:p>
        </p:txBody>
      </p:sp>
    </p:spTree>
    <p:extLst>
      <p:ext uri="{BB962C8B-B14F-4D97-AF65-F5344CB8AC3E}">
        <p14:creationId xmlns:p14="http://schemas.microsoft.com/office/powerpoint/2010/main" val="1729234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597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Section 2</a:t>
            </a:r>
          </a:p>
          <a:p>
            <a:pPr>
              <a:spcBef>
                <a:spcPct val="0"/>
              </a:spcBef>
            </a:pPr>
            <a:r>
              <a:rPr lang="en-US" dirty="0" smtClean="0"/>
              <a:t>Hazard Communication Standard Overview</a:t>
            </a:r>
          </a:p>
        </p:txBody>
      </p:sp>
      <p:sp>
        <p:nvSpPr>
          <p:cNvPr id="159747" name="Slide Number Placeholder 3"/>
          <p:cNvSpPr>
            <a:spLocks noGrp="1"/>
          </p:cNvSpPr>
          <p:nvPr>
            <p:ph type="sldNum" sz="quarter" idx="5"/>
          </p:nvPr>
        </p:nvSpPr>
        <p:spPr bwMode="auto">
          <a:noFill/>
          <a:ln>
            <a:miter lim="800000"/>
            <a:headEnd/>
            <a:tailEnd/>
          </a:ln>
        </p:spPr>
        <p:txBody>
          <a:bodyPr/>
          <a:lstStyle/>
          <a:p>
            <a:fld id="{188A8617-CA66-4888-8CC5-0CDE99E68894}" type="slidenum">
              <a:rPr lang="en-US"/>
              <a:pPr/>
              <a:t>17</a:t>
            </a:fld>
            <a:endParaRPr lang="en-US"/>
          </a:p>
        </p:txBody>
      </p:sp>
    </p:spTree>
    <p:extLst>
      <p:ext uri="{BB962C8B-B14F-4D97-AF65-F5344CB8AC3E}">
        <p14:creationId xmlns:p14="http://schemas.microsoft.com/office/powerpoint/2010/main" val="2989563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6077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[Ask this question of the class to begin Section 2.]</a:t>
            </a:r>
          </a:p>
          <a:p>
            <a:pPr>
              <a:spcBef>
                <a:spcPct val="0"/>
              </a:spcBef>
            </a:pPr>
            <a:endParaRPr lang="en-US" dirty="0" smtClean="0"/>
          </a:p>
          <a:p>
            <a:pPr>
              <a:spcBef>
                <a:spcPct val="0"/>
              </a:spcBef>
            </a:pPr>
            <a:endParaRPr lang="en-US" dirty="0" smtClean="0"/>
          </a:p>
          <a:p>
            <a:pPr>
              <a:spcBef>
                <a:spcPct val="0"/>
              </a:spcBef>
            </a:pPr>
            <a:r>
              <a:rPr lang="en-US" dirty="0" smtClean="0"/>
              <a:t>What led up to OSHA developing the </a:t>
            </a:r>
            <a:r>
              <a:rPr lang="en-US" dirty="0" err="1" smtClean="0"/>
              <a:t>HazCom</a:t>
            </a:r>
            <a:r>
              <a:rPr lang="en-US" dirty="0" smtClean="0"/>
              <a:t> Standard in 1983?</a:t>
            </a:r>
          </a:p>
        </p:txBody>
      </p:sp>
      <p:sp>
        <p:nvSpPr>
          <p:cNvPr id="160771" name="Slide Number Placeholder 3"/>
          <p:cNvSpPr>
            <a:spLocks noGrp="1"/>
          </p:cNvSpPr>
          <p:nvPr>
            <p:ph type="sldNum" sz="quarter" idx="5"/>
          </p:nvPr>
        </p:nvSpPr>
        <p:spPr bwMode="auto">
          <a:noFill/>
          <a:ln>
            <a:miter lim="800000"/>
            <a:headEnd/>
            <a:tailEnd/>
          </a:ln>
        </p:spPr>
        <p:txBody>
          <a:bodyPr/>
          <a:lstStyle/>
          <a:p>
            <a:fld id="{494E5E52-5510-4B2B-B1E5-82B71D4A9F66}" type="slidenum">
              <a:rPr lang="en-US"/>
              <a:pPr/>
              <a:t>18</a:t>
            </a:fld>
            <a:endParaRPr lang="en-US"/>
          </a:p>
        </p:txBody>
      </p:sp>
    </p:spTree>
    <p:extLst>
      <p:ext uri="{BB962C8B-B14F-4D97-AF65-F5344CB8AC3E}">
        <p14:creationId xmlns:p14="http://schemas.microsoft.com/office/powerpoint/2010/main" val="4107250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In 1952, the Cuyahoga River caught fire. This led, in part, to the creation of the EPA and a focus on chemical pollution.</a:t>
            </a:r>
            <a:endParaRPr lang="en-US" dirty="0" smtClean="0">
              <a:solidFill>
                <a:srgbClr val="604A7B"/>
              </a:solidFill>
            </a:endParaRPr>
          </a:p>
          <a:p>
            <a:pPr>
              <a:spcBef>
                <a:spcPct val="0"/>
              </a:spcBef>
            </a:pPr>
            <a:endParaRPr lang="en-US" dirty="0" smtClean="0">
              <a:solidFill>
                <a:srgbClr val="604A7B"/>
              </a:solidFill>
            </a:endParaRPr>
          </a:p>
          <a:p>
            <a:pPr>
              <a:spcBef>
                <a:spcPct val="0"/>
              </a:spcBef>
            </a:pPr>
            <a:r>
              <a:rPr lang="en-US" dirty="0" smtClean="0"/>
              <a:t>From Wikipedia</a:t>
            </a:r>
            <a:r>
              <a:rPr lang="en-US" dirty="0" smtClean="0">
                <a:solidFill>
                  <a:srgbClr val="604A7B"/>
                </a:solidFill>
              </a:rPr>
              <a:t>: </a:t>
            </a:r>
            <a:r>
              <a:rPr lang="en-US" dirty="0" smtClean="0"/>
              <a:t>At least 13 fires have been reported on the Cuyahoga River, the first occurring in 1868.</a:t>
            </a:r>
            <a:r>
              <a:rPr lang="en-US" baseline="30000" dirty="0" smtClean="0"/>
              <a:t> </a:t>
            </a:r>
            <a:r>
              <a:rPr lang="en-US" dirty="0" smtClean="0"/>
              <a:t>The largest river fire in 1952 caused over $1 million in damage to boats and a riverfront office building. Fires erupted on the river several more times before June 22, 1969, when a river fire captured the attention of </a:t>
            </a:r>
            <a:r>
              <a:rPr lang="en-US" i="1" dirty="0" smtClean="0"/>
              <a:t>Time</a:t>
            </a:r>
            <a:r>
              <a:rPr lang="en-US" dirty="0" smtClean="0"/>
              <a:t> magazine, which described the Cuyahoga as the river that "oozes rather than flows" and in which a person "does not drown but decays". The 1969 Cuyahoga River fire helped spur an avalanche of water pollution control activities, resulting in the Clean Water Act and the creation of the federal Environmental Protection Agency.</a:t>
            </a:r>
            <a:endParaRPr lang="en-US" dirty="0" smtClean="0">
              <a:solidFill>
                <a:srgbClr val="604A7B"/>
              </a:solidFill>
            </a:endParaRPr>
          </a:p>
          <a:p>
            <a:pPr>
              <a:spcBef>
                <a:spcPct val="0"/>
              </a:spcBef>
            </a:pPr>
            <a:endParaRPr lang="en-US" dirty="0" smtClean="0"/>
          </a:p>
        </p:txBody>
      </p:sp>
      <p:sp>
        <p:nvSpPr>
          <p:cNvPr id="161795" name="Slide Number Placeholder 3"/>
          <p:cNvSpPr>
            <a:spLocks noGrp="1"/>
          </p:cNvSpPr>
          <p:nvPr>
            <p:ph type="sldNum" sz="quarter" idx="5"/>
          </p:nvPr>
        </p:nvSpPr>
        <p:spPr bwMode="auto">
          <a:noFill/>
          <a:ln>
            <a:miter lim="800000"/>
            <a:headEnd/>
            <a:tailEnd/>
          </a:ln>
        </p:spPr>
        <p:txBody>
          <a:bodyPr/>
          <a:lstStyle/>
          <a:p>
            <a:fld id="{15D9BED3-DF17-4A97-B70F-49DD499B0872}" type="slidenum">
              <a:rPr lang="en-US"/>
              <a:pPr/>
              <a:t>19</a:t>
            </a:fld>
            <a:endParaRPr lang="en-US"/>
          </a:p>
        </p:txBody>
      </p:sp>
    </p:spTree>
    <p:extLst>
      <p:ext uri="{BB962C8B-B14F-4D97-AF65-F5344CB8AC3E}">
        <p14:creationId xmlns:p14="http://schemas.microsoft.com/office/powerpoint/2010/main" val="1285939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46434" name="Notes Placeholder 2"/>
          <p:cNvSpPr>
            <a:spLocks noGrp="1"/>
          </p:cNvSpPr>
          <p:nvPr>
            <p:ph type="body" idx="1"/>
          </p:nvPr>
        </p:nvSpPr>
        <p:spPr bwMode="auto">
          <a:noFill/>
        </p:spPr>
        <p:txBody>
          <a:bodyPr wrap="square" numCol="1" anchor="t" anchorCtr="0" compatLnSpc="1">
            <a:prstTxWarp prst="textNoShape">
              <a:avLst/>
            </a:prstTxWarp>
          </a:bodyPr>
          <a:lstStyle/>
          <a:p>
            <a:pPr defTabSz="924458" fontAlgn="auto">
              <a:spcBef>
                <a:spcPts val="0"/>
              </a:spcBef>
              <a:spcAft>
                <a:spcPts val="0"/>
              </a:spcAft>
              <a:defRPr/>
            </a:pPr>
            <a:r>
              <a:rPr lang="en-US" b="1" dirty="0" smtClean="0"/>
              <a:t>Trainer</a:t>
            </a:r>
            <a:r>
              <a:rPr lang="en-US" b="1" baseline="0" dirty="0" smtClean="0"/>
              <a:t> Notes:</a:t>
            </a:r>
          </a:p>
          <a:p>
            <a:pPr>
              <a:spcBef>
                <a:spcPct val="0"/>
              </a:spcBef>
            </a:pPr>
            <a:endParaRPr lang="en-US" dirty="0" smtClean="0">
              <a:solidFill>
                <a:schemeClr val="bg1"/>
              </a:solidFill>
            </a:endParaRPr>
          </a:p>
          <a:p>
            <a:pPr>
              <a:spcBef>
                <a:spcPct val="0"/>
              </a:spcBef>
            </a:pPr>
            <a:r>
              <a:rPr lang="en-US" dirty="0" smtClean="0">
                <a:solidFill>
                  <a:schemeClr val="bg1"/>
                </a:solidFill>
              </a:rPr>
              <a:t>Icebreaker</a:t>
            </a:r>
          </a:p>
          <a:p>
            <a:pPr>
              <a:spcBef>
                <a:spcPct val="0"/>
              </a:spcBef>
            </a:pPr>
            <a:r>
              <a:rPr lang="en-US" dirty="0" smtClean="0"/>
              <a:t>[Assign 3-4 students to a group. Allow each group to discuss the chemicals they are exposed to on their jobs and the harm these chemicals can cause. Students should write their responses in their student manuals. Write responses on a flip chart or chalk board.]</a:t>
            </a:r>
          </a:p>
          <a:p>
            <a:pPr>
              <a:spcBef>
                <a:spcPct val="0"/>
              </a:spcBef>
            </a:pPr>
            <a:endParaRPr lang="en-US" dirty="0" smtClean="0">
              <a:solidFill>
                <a:schemeClr val="bg1"/>
              </a:solidFill>
            </a:endParaRPr>
          </a:p>
          <a:p>
            <a:pPr>
              <a:spcBef>
                <a:spcPct val="0"/>
              </a:spcBef>
            </a:pPr>
            <a:r>
              <a:rPr lang="en-US" dirty="0" smtClean="0">
                <a:solidFill>
                  <a:schemeClr val="bg1"/>
                </a:solidFill>
              </a:rPr>
              <a:t>In your group discuss chemicals that you are exposed to on your job and discuss the harm they can cause. Do you know of any specific incidents involving chemicals? </a:t>
            </a:r>
            <a:endParaRPr lang="en-US" dirty="0" smtClean="0"/>
          </a:p>
          <a:p>
            <a:pPr>
              <a:spcBef>
                <a:spcPct val="0"/>
              </a:spcBef>
            </a:pPr>
            <a:endParaRPr lang="en-US" dirty="0" smtClean="0"/>
          </a:p>
        </p:txBody>
      </p:sp>
      <p:sp>
        <p:nvSpPr>
          <p:cNvPr id="146435" name="Slide Number Placeholder 3"/>
          <p:cNvSpPr>
            <a:spLocks noGrp="1"/>
          </p:cNvSpPr>
          <p:nvPr>
            <p:ph type="sldNum" sz="quarter" idx="5"/>
          </p:nvPr>
        </p:nvSpPr>
        <p:spPr bwMode="auto">
          <a:noFill/>
          <a:ln>
            <a:miter lim="800000"/>
            <a:headEnd/>
            <a:tailEnd/>
          </a:ln>
        </p:spPr>
        <p:txBody>
          <a:bodyPr/>
          <a:lstStyle/>
          <a:p>
            <a:fld id="{9158C852-588C-457A-8312-EB207CBCED4E}" type="slidenum">
              <a:rPr lang="en-US"/>
              <a:pPr/>
              <a:t>2</a:t>
            </a:fld>
            <a:endParaRPr lang="en-US"/>
          </a:p>
        </p:txBody>
      </p:sp>
    </p:spTree>
    <p:extLst>
      <p:ext uri="{BB962C8B-B14F-4D97-AF65-F5344CB8AC3E}">
        <p14:creationId xmlns:p14="http://schemas.microsoft.com/office/powerpoint/2010/main" val="3987974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62818"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Unions and environmental groups led the fight for protections from hazardous chemicals.</a:t>
            </a:r>
          </a:p>
          <a:p>
            <a:pPr>
              <a:spcBef>
                <a:spcPct val="0"/>
              </a:spcBef>
            </a:pPr>
            <a:endParaRPr lang="en-US" dirty="0" smtClean="0"/>
          </a:p>
          <a:p>
            <a:pPr>
              <a:spcBef>
                <a:spcPct val="0"/>
              </a:spcBef>
            </a:pPr>
            <a:r>
              <a:rPr lang="en-US" dirty="0" smtClean="0"/>
              <a:t>One example comes from a chemical plant in Lathrop California (near Stockton).  Workers in one area of the plant worked on the DBCP production line. 1,2-Dibromo-3-chloropropane, DBCP is a pesticide which was used in the United States to control nematodes.   During lunch time and breaks, employees started talking about the problems they had trying to start a family.  They started to notice no employees in their particular area of the plant were successful. These employees went to their doctors, and found out they were all sterile. Several years earlier literature had been published by a UCSF researcher who found that DBCP was a reproductive hazard.  This was published information but workers were never informed about this particular hazard.  Fortunately for these workers, the effects of the exposure was not long term.  Once they were removed from the DBCP production line, the reproductive effects from the DBCP exposure were reversed. The DBCP case triggered legislative hearings which resulted in California passing a new statute in the California Labor Code in 1981. This statute is commonly known as the Hazard Communication Regulation.  The new regulation required the California Department of Industrial Relations to create a list of hazardous substances.  It required manufacturers to develop material safety data sheets (MSDS) for hazardous substances which they manufactured and to provide a copy of the MSDS to employers who purchased the hazardous substances from them.</a:t>
            </a:r>
            <a:r>
              <a:rPr lang="en-US" baseline="0" dirty="0" smtClean="0"/>
              <a:t>  </a:t>
            </a:r>
            <a:r>
              <a:rPr lang="en-US" dirty="0" smtClean="0"/>
              <a:t>State chemical </a:t>
            </a:r>
            <a:r>
              <a:rPr lang="en-US" altLang="en-US" dirty="0" smtClean="0"/>
              <a:t>“</a:t>
            </a:r>
            <a:r>
              <a:rPr lang="en-US" dirty="0" smtClean="0"/>
              <a:t>right-to-know</a:t>
            </a:r>
            <a:r>
              <a:rPr lang="en-US" altLang="en-US" dirty="0" smtClean="0"/>
              <a:t>”</a:t>
            </a:r>
            <a:r>
              <a:rPr lang="en-US" dirty="0" smtClean="0"/>
              <a:t> laws led to the original OSHA </a:t>
            </a:r>
            <a:r>
              <a:rPr lang="en-US" dirty="0" err="1" smtClean="0"/>
              <a:t>HazCom</a:t>
            </a:r>
            <a:r>
              <a:rPr lang="en-US" dirty="0" smtClean="0"/>
              <a:t> standard in 1983.</a:t>
            </a:r>
          </a:p>
          <a:p>
            <a:pPr>
              <a:spcBef>
                <a:spcPct val="0"/>
              </a:spcBef>
            </a:pPr>
            <a:endParaRPr lang="en-US" dirty="0" smtClean="0"/>
          </a:p>
          <a:p>
            <a:pPr>
              <a:spcBef>
                <a:spcPct val="0"/>
              </a:spcBef>
            </a:pPr>
            <a:r>
              <a:rPr lang="en-US" b="1" dirty="0" smtClean="0"/>
              <a:t>Further information on Proposition 65 can be found at: http://oehha.ca.gov/prop65.html</a:t>
            </a:r>
            <a:endParaRPr lang="en-US" dirty="0" smtClean="0"/>
          </a:p>
        </p:txBody>
      </p:sp>
      <p:sp>
        <p:nvSpPr>
          <p:cNvPr id="162819" name="Slide Number Placeholder 3"/>
          <p:cNvSpPr>
            <a:spLocks noGrp="1"/>
          </p:cNvSpPr>
          <p:nvPr>
            <p:ph type="sldNum" sz="quarter" idx="5"/>
          </p:nvPr>
        </p:nvSpPr>
        <p:spPr bwMode="auto">
          <a:noFill/>
          <a:ln>
            <a:miter lim="800000"/>
            <a:headEnd/>
            <a:tailEnd/>
          </a:ln>
        </p:spPr>
        <p:txBody>
          <a:bodyPr/>
          <a:lstStyle/>
          <a:p>
            <a:fld id="{01EAAB6E-4860-4BC3-ADF3-0066809E0F86}" type="slidenum">
              <a:rPr lang="en-US"/>
              <a:pPr/>
              <a:t>20</a:t>
            </a:fld>
            <a:endParaRPr lang="en-US"/>
          </a:p>
        </p:txBody>
      </p:sp>
    </p:spTree>
    <p:extLst>
      <p:ext uri="{BB962C8B-B14F-4D97-AF65-F5344CB8AC3E}">
        <p14:creationId xmlns:p14="http://schemas.microsoft.com/office/powerpoint/2010/main" val="2713043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r>
              <a:rPr lang="en-US" sz="1100" b="1" dirty="0" smtClean="0"/>
              <a:t>Trainer Notes:</a:t>
            </a:r>
          </a:p>
          <a:p>
            <a:pPr>
              <a:spcBef>
                <a:spcPct val="0"/>
              </a:spcBef>
            </a:pPr>
            <a:endParaRPr lang="en-US" sz="110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cs typeface="Arial" pitchFamily="34" charset="0"/>
              </a:rPr>
              <a:t>[Make the point that the states</a:t>
            </a:r>
            <a:r>
              <a:rPr lang="en-US" altLang="en-US" dirty="0" smtClean="0">
                <a:cs typeface="Arial" pitchFamily="34" charset="0"/>
              </a:rPr>
              <a:t>’</a:t>
            </a:r>
            <a:r>
              <a:rPr lang="en-US" dirty="0" smtClean="0">
                <a:cs typeface="Arial" pitchFamily="34" charset="0"/>
              </a:rPr>
              <a:t> having </a:t>
            </a:r>
            <a:r>
              <a:rPr lang="en-US" dirty="0" err="1" smtClean="0">
                <a:cs typeface="Arial" pitchFamily="34" charset="0"/>
              </a:rPr>
              <a:t>HazCom</a:t>
            </a:r>
            <a:r>
              <a:rPr lang="en-US" dirty="0" smtClean="0">
                <a:cs typeface="Arial" pitchFamily="34" charset="0"/>
              </a:rPr>
              <a:t> standards put pressure on OSHA to act, but also that businesses wanted OSHA to set a national standard because they were having a terrible time trying to comply with dozens of individual state requirements.]</a:t>
            </a:r>
          </a:p>
          <a:p>
            <a:pPr>
              <a:spcBef>
                <a:spcPct val="0"/>
              </a:spcBef>
            </a:pPr>
            <a:endParaRPr lang="en-US" dirty="0" smtClean="0"/>
          </a:p>
          <a:p>
            <a:pPr>
              <a:spcBef>
                <a:spcPct val="0"/>
              </a:spcBef>
            </a:pPr>
            <a:endParaRPr lang="en-US" dirty="0" smtClean="0"/>
          </a:p>
          <a:p>
            <a:pPr>
              <a:spcBef>
                <a:spcPct val="0"/>
              </a:spcBef>
            </a:pPr>
            <a:r>
              <a:rPr lang="en-US" dirty="0" smtClean="0"/>
              <a:t>State chemical </a:t>
            </a:r>
            <a:r>
              <a:rPr lang="en-US" altLang="en-US" dirty="0" smtClean="0"/>
              <a:t>“</a:t>
            </a:r>
            <a:r>
              <a:rPr lang="en-US" dirty="0" smtClean="0"/>
              <a:t>right-to-know</a:t>
            </a:r>
            <a:r>
              <a:rPr lang="en-US" altLang="en-US" dirty="0" smtClean="0"/>
              <a:t>”</a:t>
            </a:r>
            <a:r>
              <a:rPr lang="en-US" dirty="0" smtClean="0"/>
              <a:t> laws led to the original OSHA </a:t>
            </a:r>
            <a:r>
              <a:rPr lang="en-US" dirty="0" err="1" smtClean="0"/>
              <a:t>HazCom</a:t>
            </a:r>
            <a:r>
              <a:rPr lang="en-US" dirty="0" smtClean="0"/>
              <a:t> standard in 1983. California</a:t>
            </a:r>
            <a:r>
              <a:rPr lang="en-US" altLang="en-US" dirty="0" smtClean="0"/>
              <a:t>’</a:t>
            </a:r>
            <a:r>
              <a:rPr lang="en-US" dirty="0" smtClean="0"/>
              <a:t>s </a:t>
            </a:r>
            <a:r>
              <a:rPr lang="en-US" dirty="0" err="1" smtClean="0"/>
              <a:t>HazCom</a:t>
            </a:r>
            <a:r>
              <a:rPr lang="en-US" dirty="0" smtClean="0"/>
              <a:t> standard was triggered by the DBCP pesticide case.</a:t>
            </a:r>
          </a:p>
          <a:p>
            <a:pPr>
              <a:spcBef>
                <a:spcPct val="0"/>
              </a:spcBef>
            </a:pPr>
            <a:endParaRPr lang="en-US" dirty="0" smtClean="0">
              <a:solidFill>
                <a:srgbClr val="C00000"/>
              </a:solidFill>
              <a:effectLst>
                <a:outerShdw blurRad="38100" dist="38100" dir="2700000" algn="tl">
                  <a:srgbClr val="C0C0C0"/>
                </a:outerShdw>
              </a:effectLst>
              <a:cs typeface="Arial" pitchFamily="34" charset="0"/>
            </a:endParaRPr>
          </a:p>
          <a:p>
            <a:pPr>
              <a:spcBef>
                <a:spcPct val="0"/>
              </a:spcBef>
            </a:pPr>
            <a:endParaRPr lang="en-US" dirty="0" smtClean="0"/>
          </a:p>
          <a:p>
            <a:pPr>
              <a:spcBef>
                <a:spcPct val="0"/>
              </a:spcBef>
            </a:pPr>
            <a:endParaRPr lang="en-US" sz="1100" dirty="0" smtClean="0"/>
          </a:p>
          <a:p>
            <a:pPr>
              <a:spcBef>
                <a:spcPct val="0"/>
              </a:spcBef>
            </a:pPr>
            <a:endParaRPr lang="en-US" sz="1100" dirty="0" smtClean="0"/>
          </a:p>
        </p:txBody>
      </p:sp>
      <p:sp>
        <p:nvSpPr>
          <p:cNvPr id="163843" name="Slide Number Placeholder 3"/>
          <p:cNvSpPr>
            <a:spLocks noGrp="1"/>
          </p:cNvSpPr>
          <p:nvPr>
            <p:ph type="sldNum" sz="quarter" idx="5"/>
          </p:nvPr>
        </p:nvSpPr>
        <p:spPr bwMode="auto">
          <a:noFill/>
          <a:ln>
            <a:miter lim="800000"/>
            <a:headEnd/>
            <a:tailEnd/>
          </a:ln>
        </p:spPr>
        <p:txBody>
          <a:bodyPr/>
          <a:lstStyle/>
          <a:p>
            <a:fld id="{6F741B7E-CE38-4EDB-B3CD-D4289CD51057}" type="slidenum">
              <a:rPr lang="en-US"/>
              <a:pPr/>
              <a:t>21</a:t>
            </a:fld>
            <a:endParaRPr lang="en-US"/>
          </a:p>
        </p:txBody>
      </p:sp>
    </p:spTree>
    <p:extLst>
      <p:ext uri="{BB962C8B-B14F-4D97-AF65-F5344CB8AC3E}">
        <p14:creationId xmlns:p14="http://schemas.microsoft.com/office/powerpoint/2010/main" val="1210984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64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
            </a:r>
            <a:br>
              <a:rPr lang="en-US" dirty="0" smtClean="0"/>
            </a:br>
            <a:r>
              <a:rPr lang="en-US" dirty="0" smtClean="0"/>
              <a:t>[In their groups allow students time to discuss why the standard is important and write their answers in their manuals. Write responses on a flip chart or chalk board.]</a:t>
            </a:r>
          </a:p>
          <a:p>
            <a:pPr>
              <a:spcBef>
                <a:spcPct val="0"/>
              </a:spcBef>
            </a:pPr>
            <a:endParaRPr lang="en-US" dirty="0" smtClean="0"/>
          </a:p>
          <a:p>
            <a:pPr>
              <a:spcBef>
                <a:spcPct val="0"/>
              </a:spcBef>
            </a:pPr>
            <a:r>
              <a:rPr lang="en-US" dirty="0" smtClean="0"/>
              <a:t>Why is the hazard communication standard important?</a:t>
            </a:r>
          </a:p>
          <a:p>
            <a:pPr>
              <a:spcBef>
                <a:spcPct val="0"/>
              </a:spcBef>
            </a:pPr>
            <a:endParaRPr lang="en-US" dirty="0" smtClean="0"/>
          </a:p>
          <a:p>
            <a:pPr>
              <a:spcBef>
                <a:spcPct val="0"/>
              </a:spcBef>
            </a:pPr>
            <a:r>
              <a:rPr lang="en-US" dirty="0" smtClean="0"/>
              <a:t>Possible good answers:</a:t>
            </a:r>
          </a:p>
          <a:p>
            <a:pPr>
              <a:spcBef>
                <a:spcPct val="0"/>
              </a:spcBef>
            </a:pPr>
            <a:endParaRPr lang="en-US" dirty="0" smtClean="0"/>
          </a:p>
          <a:p>
            <a:pPr>
              <a:spcBef>
                <a:spcPct val="0"/>
              </a:spcBef>
            </a:pPr>
            <a:r>
              <a:rPr lang="en-US" dirty="0" err="1" smtClean="0"/>
              <a:t>HazCom</a:t>
            </a:r>
            <a:r>
              <a:rPr lang="en-US" dirty="0" smtClean="0"/>
              <a:t> standards help workers:</a:t>
            </a:r>
          </a:p>
          <a:p>
            <a:pPr>
              <a:spcBef>
                <a:spcPct val="0"/>
              </a:spcBef>
              <a:buFontTx/>
              <a:buChar char="•"/>
            </a:pPr>
            <a:r>
              <a:rPr lang="en-US" dirty="0" smtClean="0"/>
              <a:t>Reduce their risks to chemicals</a:t>
            </a:r>
          </a:p>
          <a:p>
            <a:pPr>
              <a:spcBef>
                <a:spcPct val="0"/>
              </a:spcBef>
              <a:buFontTx/>
              <a:buChar char="•"/>
            </a:pPr>
            <a:r>
              <a:rPr lang="en-US" dirty="0" smtClean="0"/>
              <a:t>Avoid dangerous chemicals</a:t>
            </a:r>
          </a:p>
          <a:p>
            <a:pPr>
              <a:spcBef>
                <a:spcPct val="0"/>
              </a:spcBef>
              <a:buFontTx/>
              <a:buChar char="•"/>
            </a:pPr>
            <a:r>
              <a:rPr lang="en-US" dirty="0" smtClean="0"/>
              <a:t>Obtain proper education about chemicals</a:t>
            </a:r>
          </a:p>
          <a:p>
            <a:pPr>
              <a:spcBef>
                <a:spcPct val="0"/>
              </a:spcBef>
              <a:buFontTx/>
              <a:buChar char="•"/>
            </a:pPr>
            <a:r>
              <a:rPr lang="en-US" dirty="0" smtClean="0"/>
              <a:t>Select proper PPE</a:t>
            </a:r>
          </a:p>
          <a:p>
            <a:pPr>
              <a:spcBef>
                <a:spcPct val="0"/>
              </a:spcBef>
            </a:pPr>
            <a:endParaRPr lang="en-US" dirty="0" smtClean="0"/>
          </a:p>
          <a:p>
            <a:pPr>
              <a:spcBef>
                <a:spcPct val="0"/>
              </a:spcBef>
            </a:pPr>
            <a:endParaRPr lang="en-US" dirty="0" smtClean="0"/>
          </a:p>
        </p:txBody>
      </p:sp>
      <p:sp>
        <p:nvSpPr>
          <p:cNvPr id="164867" name="Slide Number Placeholder 3"/>
          <p:cNvSpPr>
            <a:spLocks noGrp="1"/>
          </p:cNvSpPr>
          <p:nvPr>
            <p:ph type="sldNum" sz="quarter" idx="5"/>
          </p:nvPr>
        </p:nvSpPr>
        <p:spPr bwMode="auto">
          <a:noFill/>
          <a:ln>
            <a:miter lim="800000"/>
            <a:headEnd/>
            <a:tailEnd/>
          </a:ln>
        </p:spPr>
        <p:txBody>
          <a:bodyPr/>
          <a:lstStyle/>
          <a:p>
            <a:fld id="{E568C6A9-1E5A-45A0-B4D1-2E4E8069DB4A}" type="slidenum">
              <a:rPr lang="en-US"/>
              <a:pPr/>
              <a:t>22</a:t>
            </a:fld>
            <a:endParaRPr lang="en-US"/>
          </a:p>
        </p:txBody>
      </p:sp>
    </p:spTree>
    <p:extLst>
      <p:ext uri="{BB962C8B-B14F-4D97-AF65-F5344CB8AC3E}">
        <p14:creationId xmlns:p14="http://schemas.microsoft.com/office/powerpoint/2010/main" val="4106615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bwMode="auto">
          <a:noFill/>
          <a:ln>
            <a:miter lim="800000"/>
            <a:headEnd/>
            <a:tailEnd/>
          </a:ln>
        </p:spPr>
        <p:txBody>
          <a:bodyPr/>
          <a:lstStyle/>
          <a:p>
            <a:fld id="{964C68EF-BC22-4836-A841-284D3638ADE5}" type="slidenum">
              <a:rPr lang="en-US"/>
              <a:pPr/>
              <a:t>23</a:t>
            </a:fld>
            <a:endParaRPr lang="en-US"/>
          </a:p>
        </p:txBody>
      </p:sp>
      <p:sp>
        <p:nvSpPr>
          <p:cNvPr id="16589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94211" name="Rectangle 3"/>
          <p:cNvSpPr>
            <a:spLocks noGrp="1" noChangeArrowheads="1"/>
          </p:cNvSpPr>
          <p:nvPr>
            <p:ph type="body" idx="1"/>
          </p:nvPr>
        </p:nvSpPr>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sz="1800" dirty="0" smtClean="0">
              <a:solidFill>
                <a:srgbClr val="C00000"/>
              </a:solidFill>
            </a:endParaRPr>
          </a:p>
          <a:p>
            <a:pPr>
              <a:spcBef>
                <a:spcPct val="0"/>
              </a:spcBef>
            </a:pPr>
            <a:r>
              <a:rPr lang="en-US" dirty="0" smtClean="0"/>
              <a:t>[Point out these are also reasons that the standard is important.]</a:t>
            </a:r>
          </a:p>
          <a:p>
            <a:pPr>
              <a:spcBef>
                <a:spcPct val="0"/>
              </a:spcBef>
            </a:pPr>
            <a:endParaRPr lang="en-US" dirty="0" smtClean="0"/>
          </a:p>
          <a:p>
            <a:pPr>
              <a:spcBef>
                <a:spcPct val="0"/>
              </a:spcBef>
            </a:pPr>
            <a:r>
              <a:rPr lang="en-US" dirty="0" smtClean="0"/>
              <a:t>32 million workers are potentially exposed to chemicals according to OSHA.</a:t>
            </a:r>
            <a:r>
              <a:rPr lang="en-US" dirty="0" smtClean="0">
                <a:effectLst>
                  <a:outerShdw blurRad="38100" dist="38100" dir="2700000" algn="tl">
                    <a:srgbClr val="C0C0C0"/>
                  </a:outerShdw>
                </a:effectLst>
              </a:rPr>
              <a:t/>
            </a:r>
            <a:br>
              <a:rPr lang="en-US" dirty="0" smtClean="0">
                <a:effectLst>
                  <a:outerShdw blurRad="38100" dist="38100" dir="2700000" algn="tl">
                    <a:srgbClr val="C0C0C0"/>
                  </a:outerShdw>
                </a:effectLst>
              </a:rPr>
            </a:br>
            <a:r>
              <a:rPr lang="en-US" dirty="0" smtClean="0"/>
              <a:t>Roughly one-quarter of workplace diseases and injuries are caused by chemicals, according to the International Labor Organization.</a:t>
            </a:r>
          </a:p>
          <a:p>
            <a:pPr>
              <a:spcBef>
                <a:spcPct val="0"/>
              </a:spcBef>
            </a:pPr>
            <a:endParaRPr lang="en-US" sz="1800" dirty="0" smtClean="0"/>
          </a:p>
          <a:p>
            <a:pPr>
              <a:spcBef>
                <a:spcPct val="0"/>
              </a:spcBef>
            </a:pPr>
            <a:endParaRPr lang="en-US" sz="1800" dirty="0" smtClean="0"/>
          </a:p>
          <a:p>
            <a:pPr>
              <a:spcBef>
                <a:spcPct val="0"/>
              </a:spcBef>
            </a:pPr>
            <a:r>
              <a:rPr lang="en-US" dirty="0" smtClean="0"/>
              <a:t>The ILO is an agency of the United Nations responsible for drawing up and overseeing international labor standards. The ILO brings together representatives of governments, employers and workers  to jointly shape policies and programs promoting Decent Work for all. This unique arrangement gives the ILO an edge in incorporating 'real world' knowledge about employment and work.</a:t>
            </a:r>
            <a:endParaRPr lang="en-US" sz="1800" dirty="0" smtClean="0"/>
          </a:p>
        </p:txBody>
      </p:sp>
    </p:spTree>
    <p:extLst>
      <p:ext uri="{BB962C8B-B14F-4D97-AF65-F5344CB8AC3E}">
        <p14:creationId xmlns:p14="http://schemas.microsoft.com/office/powerpoint/2010/main" val="2536427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6691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err="1" smtClean="0"/>
              <a:t>HazCom</a:t>
            </a:r>
            <a:r>
              <a:rPr lang="en-US" dirty="0" smtClean="0"/>
              <a:t> was the second most cited standard in FY 2017. There were 4,176 citations</a:t>
            </a:r>
            <a:r>
              <a:rPr lang="en-US" baseline="0" dirty="0" smtClean="0"/>
              <a:t>. </a:t>
            </a:r>
          </a:p>
          <a:p>
            <a:pPr>
              <a:spcBef>
                <a:spcPct val="0"/>
              </a:spcBef>
            </a:pPr>
            <a:endParaRPr lang="en-US" baseline="0" dirty="0" smtClean="0"/>
          </a:p>
          <a:p>
            <a:pPr>
              <a:spcBef>
                <a:spcPct val="0"/>
              </a:spcBef>
            </a:pPr>
            <a:endParaRPr lang="en-US" baseline="0" dirty="0" smtClean="0"/>
          </a:p>
          <a:p>
            <a:r>
              <a:rPr lang="en-US" sz="1200" kern="1200" dirty="0" smtClean="0">
                <a:solidFill>
                  <a:schemeClr val="tx1"/>
                </a:solidFill>
                <a:effectLst/>
                <a:latin typeface="+mn-lt"/>
                <a:ea typeface="ＭＳ Ｐゴシック" charset="-128"/>
                <a:cs typeface="+mn-cs"/>
              </a:rPr>
              <a:t>Reference: Jeffery </a:t>
            </a:r>
            <a:r>
              <a:rPr lang="en-US" sz="1200" kern="1200" dirty="0" err="1" smtClean="0">
                <a:solidFill>
                  <a:schemeClr val="tx1"/>
                </a:solidFill>
                <a:effectLst/>
                <a:latin typeface="+mn-lt"/>
                <a:ea typeface="ＭＳ Ｐゴシック" charset="-128"/>
                <a:cs typeface="+mn-cs"/>
              </a:rPr>
              <a:t>Dalto</a:t>
            </a:r>
            <a:r>
              <a:rPr lang="en-US" sz="1200" kern="1200" dirty="0" smtClean="0">
                <a:solidFill>
                  <a:schemeClr val="tx1"/>
                </a:solidFill>
                <a:effectLst/>
                <a:latin typeface="+mn-lt"/>
                <a:ea typeface="ＭＳ Ｐゴシック" charset="-128"/>
                <a:cs typeface="+mn-cs"/>
              </a:rPr>
              <a:t>, Health and Safety December 6, 2017. </a:t>
            </a:r>
            <a:r>
              <a:rPr lang="en-US" sz="1200" u="sng" kern="1200" dirty="0" smtClean="0">
                <a:solidFill>
                  <a:schemeClr val="tx1"/>
                </a:solidFill>
                <a:effectLst/>
                <a:latin typeface="+mn-lt"/>
                <a:ea typeface="ＭＳ Ｐゴシック" charset="-128"/>
                <a:cs typeface="+mn-cs"/>
                <a:hlinkClick r:id="rId3"/>
              </a:rPr>
              <a:t>https://www.convergencetraining.com/blog/oshas-top-ten-citations-2017-extended-citation-violation-data-released</a:t>
            </a:r>
            <a:endParaRPr lang="en-US" sz="1200" kern="1200" dirty="0">
              <a:solidFill>
                <a:schemeClr val="tx1"/>
              </a:solidFill>
              <a:effectLst/>
              <a:latin typeface="+mn-lt"/>
              <a:ea typeface="ＭＳ Ｐゴシック" charset="-128"/>
              <a:cs typeface="+mn-cs"/>
            </a:endParaRPr>
          </a:p>
        </p:txBody>
      </p:sp>
      <p:sp>
        <p:nvSpPr>
          <p:cNvPr id="166915" name="Slide Number Placeholder 3"/>
          <p:cNvSpPr>
            <a:spLocks noGrp="1"/>
          </p:cNvSpPr>
          <p:nvPr>
            <p:ph type="sldNum" sz="quarter" idx="5"/>
          </p:nvPr>
        </p:nvSpPr>
        <p:spPr bwMode="auto">
          <a:noFill/>
          <a:ln>
            <a:miter lim="800000"/>
            <a:headEnd/>
            <a:tailEnd/>
          </a:ln>
        </p:spPr>
        <p:txBody>
          <a:bodyPr/>
          <a:lstStyle/>
          <a:p>
            <a:fld id="{73CDB8CB-1152-40AB-B2A7-338858F09047}" type="slidenum">
              <a:rPr lang="en-US"/>
              <a:pPr/>
              <a:t>24</a:t>
            </a:fld>
            <a:endParaRPr lang="en-US"/>
          </a:p>
        </p:txBody>
      </p:sp>
    </p:spTree>
    <p:extLst>
      <p:ext uri="{BB962C8B-B14F-4D97-AF65-F5344CB8AC3E}">
        <p14:creationId xmlns:p14="http://schemas.microsoft.com/office/powerpoint/2010/main" val="1717509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bwMode="auto">
          <a:noFill/>
          <a:ln>
            <a:miter lim="800000"/>
            <a:headEnd/>
            <a:tailEnd/>
          </a:ln>
        </p:spPr>
        <p:txBody>
          <a:bodyPr/>
          <a:lstStyle/>
          <a:p>
            <a:fld id="{8A95C2DB-04B0-417A-B7AC-7F0B33D8225B}" type="slidenum">
              <a:rPr lang="en-US"/>
              <a:pPr/>
              <a:t>25</a:t>
            </a:fld>
            <a:endParaRPr lang="en-US"/>
          </a:p>
        </p:txBody>
      </p:sp>
      <p:sp>
        <p:nvSpPr>
          <p:cNvPr id="16793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25955" name="Rectangle 3"/>
          <p:cNvSpPr>
            <a:spLocks noGrp="1" noChangeArrowheads="1"/>
          </p:cNvSpPr>
          <p:nvPr>
            <p:ph type="body" idx="1"/>
          </p:nvPr>
        </p:nvSpPr>
        <p:spPr/>
        <p:txBody>
          <a:bodyPr wrap="square" numCol="1" anchor="t" anchorCtr="0" compatLnSpc="1">
            <a:prstTxWarp prst="textNoShape">
              <a:avLst/>
            </a:prstTxWarp>
            <a:normAutofit lnSpcReduction="10000"/>
          </a:bodyPr>
          <a:lstStyle/>
          <a:p>
            <a:pPr>
              <a:spcBef>
                <a:spcPct val="0"/>
              </a:spcBef>
            </a:pPr>
            <a:r>
              <a:rPr lang="en-US" b="1" dirty="0" smtClean="0"/>
              <a:t>Trainer Notes:</a:t>
            </a:r>
          </a:p>
          <a:p>
            <a:pPr>
              <a:spcBef>
                <a:spcPct val="0"/>
              </a:spcBef>
            </a:pPr>
            <a:endParaRPr lang="en-US" b="1" dirty="0" smtClean="0"/>
          </a:p>
          <a:p>
            <a:pPr>
              <a:spcBef>
                <a:spcPct val="0"/>
              </a:spcBef>
            </a:pPr>
            <a:r>
              <a:rPr lang="en-US" dirty="0" smtClean="0">
                <a:solidFill>
                  <a:schemeClr val="tx1"/>
                </a:solidFill>
              </a:rPr>
              <a:t>The Hazard Communication Standard is also known as:</a:t>
            </a:r>
          </a:p>
          <a:p>
            <a:pPr>
              <a:spcBef>
                <a:spcPct val="0"/>
              </a:spcBef>
              <a:buFontTx/>
              <a:buChar char="•"/>
            </a:pPr>
            <a:r>
              <a:rPr lang="en-US" dirty="0" smtClean="0">
                <a:solidFill>
                  <a:schemeClr val="tx1"/>
                </a:solidFill>
              </a:rPr>
              <a:t> </a:t>
            </a:r>
            <a:r>
              <a:rPr lang="en-US" dirty="0" err="1" smtClean="0">
                <a:solidFill>
                  <a:schemeClr val="tx1"/>
                </a:solidFill>
              </a:rPr>
              <a:t>HazCom</a:t>
            </a:r>
            <a:r>
              <a:rPr lang="en-US" dirty="0" smtClean="0">
                <a:solidFill>
                  <a:schemeClr val="tx1"/>
                </a:solidFill>
              </a:rPr>
              <a:t> or HCS</a:t>
            </a:r>
            <a:endParaRPr lang="en-US" dirty="0" smtClean="0">
              <a:solidFill>
                <a:schemeClr val="tx1"/>
              </a:solidFill>
            </a:endParaRPr>
          </a:p>
          <a:p>
            <a:pPr>
              <a:spcBef>
                <a:spcPct val="0"/>
              </a:spcBef>
              <a:buFontTx/>
              <a:buChar char="•"/>
            </a:pPr>
            <a:r>
              <a:rPr lang="en-US" dirty="0" smtClean="0">
                <a:solidFill>
                  <a:schemeClr val="tx1"/>
                </a:solidFill>
              </a:rPr>
              <a:t> Right to Know</a:t>
            </a:r>
          </a:p>
          <a:p>
            <a:pPr>
              <a:spcBef>
                <a:spcPct val="0"/>
              </a:spcBef>
              <a:buFontTx/>
              <a:buChar char="•"/>
            </a:pPr>
            <a:r>
              <a:rPr lang="en-US" dirty="0" smtClean="0">
                <a:solidFill>
                  <a:schemeClr val="tx1"/>
                </a:solidFill>
              </a:rPr>
              <a:t> Right to Understand</a:t>
            </a:r>
          </a:p>
          <a:p>
            <a:pPr>
              <a:spcBef>
                <a:spcPct val="0"/>
              </a:spcBef>
              <a:buFontTx/>
              <a:buChar char="•"/>
            </a:pPr>
            <a:r>
              <a:rPr lang="en-US" dirty="0" smtClean="0">
                <a:solidFill>
                  <a:schemeClr val="tx1"/>
                </a:solidFill>
              </a:rPr>
              <a:t> OSHA 29 CFR 1910.1200</a:t>
            </a:r>
          </a:p>
          <a:p>
            <a:pPr>
              <a:spcBef>
                <a:spcPct val="0"/>
              </a:spcBef>
              <a:buFontTx/>
              <a:buChar char="•"/>
            </a:pPr>
            <a:r>
              <a:rPr lang="en-US" dirty="0" smtClean="0">
                <a:solidFill>
                  <a:schemeClr val="tx1"/>
                </a:solidFill>
              </a:rPr>
              <a:t> OSHA 29 CFR 1926.59 (construction)</a:t>
            </a:r>
          </a:p>
          <a:p>
            <a:pPr>
              <a:spcBef>
                <a:spcPct val="0"/>
              </a:spcBef>
            </a:pPr>
            <a:endParaRPr lang="en-US" dirty="0" smtClean="0"/>
          </a:p>
          <a:p>
            <a:pPr>
              <a:spcBef>
                <a:spcPct val="0"/>
              </a:spcBef>
            </a:pPr>
            <a:r>
              <a:rPr lang="en-US" dirty="0" smtClean="0"/>
              <a:t>The Hazard Communication Standard (HCS) is based on a simple concept: workers have both a need and a right to know the identities of the chemicals they are exposed to when working and the hazards associated with these chemicals. They also need to know what protective measures are available to prevent adverse effects from occurring. </a:t>
            </a:r>
          </a:p>
          <a:p>
            <a:pPr>
              <a:spcBef>
                <a:spcPct val="0"/>
              </a:spcBef>
            </a:pPr>
            <a:endParaRPr lang="en-US" dirty="0" smtClean="0"/>
          </a:p>
          <a:p>
            <a:pPr>
              <a:spcBef>
                <a:spcPct val="0"/>
              </a:spcBef>
            </a:pPr>
            <a:r>
              <a:rPr lang="en-US" dirty="0" smtClean="0"/>
              <a:t>The HCS will help employers provide safer workplaces for their workers. When employers have information about the chemicals being used, they can take steps to reduce exposures, substitute less hazardous materials, and establish proper work practices. These efforts will help prevent the occurrence of work-related illnesses and injuries caused by chemicals.</a:t>
            </a:r>
          </a:p>
          <a:p>
            <a:pPr>
              <a:spcBef>
                <a:spcPct val="0"/>
              </a:spcBef>
            </a:pPr>
            <a:endParaRPr lang="en-US" dirty="0" smtClean="0"/>
          </a:p>
          <a:p>
            <a:pPr>
              <a:spcBef>
                <a:spcPct val="0"/>
              </a:spcBef>
            </a:pPr>
            <a:r>
              <a:rPr lang="en-US" dirty="0" smtClean="0"/>
              <a:t>The HCS addresses the issues of evaluating and communicating hazards to workers. The HCS is designed so that employers who simply use chemicals, rather than produce or import them, are not required to evaluate the hazards of those chemicals. Hazard determination is the responsibility of the producers and importers of the materials. Producers and importers of chemicals are then required to provide the hazard information to employers that purchase their products.</a:t>
            </a:r>
            <a:r>
              <a:rPr lang="en-US" baseline="0" dirty="0" smtClean="0"/>
              <a:t> </a:t>
            </a:r>
            <a:r>
              <a:rPr lang="en-US" dirty="0" smtClean="0"/>
              <a:t>Employers that don't produce or import chemicals need only focus on those parts of the rule that deal with establishing a workplace program and communicating information to their workers. </a:t>
            </a:r>
          </a:p>
          <a:p>
            <a:pPr>
              <a:spcBef>
                <a:spcPct val="0"/>
              </a:spcBef>
            </a:pPr>
            <a:endParaRPr lang="en-US" dirty="0" smtClean="0"/>
          </a:p>
        </p:txBody>
      </p:sp>
    </p:spTree>
    <p:extLst>
      <p:ext uri="{BB962C8B-B14F-4D97-AF65-F5344CB8AC3E}">
        <p14:creationId xmlns:p14="http://schemas.microsoft.com/office/powerpoint/2010/main" val="1821746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6896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[Ask the question and solicit an answer before advancing</a:t>
            </a:r>
            <a:r>
              <a:rPr lang="en-US" baseline="0" dirty="0" smtClean="0"/>
              <a:t> the answer.]</a:t>
            </a:r>
            <a:endParaRPr lang="en-US" dirty="0" smtClean="0"/>
          </a:p>
          <a:p>
            <a:pPr>
              <a:spcBef>
                <a:spcPct val="0"/>
              </a:spcBef>
            </a:pPr>
            <a:endParaRPr lang="en-US" dirty="0" smtClean="0"/>
          </a:p>
          <a:p>
            <a:pPr>
              <a:spcBef>
                <a:spcPct val="0"/>
              </a:spcBef>
            </a:pPr>
            <a:r>
              <a:rPr lang="en-US" dirty="0" smtClean="0"/>
              <a:t>Is the OSHA </a:t>
            </a:r>
            <a:r>
              <a:rPr lang="en-US" dirty="0" err="1" smtClean="0"/>
              <a:t>HazCom</a:t>
            </a:r>
            <a:r>
              <a:rPr lang="en-US" dirty="0" smtClean="0"/>
              <a:t> standard for construction, 1926.59, different? </a:t>
            </a:r>
          </a:p>
          <a:p>
            <a:pPr>
              <a:spcBef>
                <a:spcPct val="0"/>
              </a:spcBef>
            </a:pPr>
            <a:r>
              <a:rPr lang="en-US" dirty="0" smtClean="0"/>
              <a:t>NO. </a:t>
            </a:r>
          </a:p>
          <a:p>
            <a:pPr>
              <a:spcBef>
                <a:spcPct val="0"/>
              </a:spcBef>
            </a:pPr>
            <a:endParaRPr lang="en-US" dirty="0" smtClean="0"/>
          </a:p>
          <a:p>
            <a:pPr>
              <a:spcBef>
                <a:spcPct val="0"/>
              </a:spcBef>
            </a:pPr>
            <a:r>
              <a:rPr lang="en-US" dirty="0" smtClean="0"/>
              <a:t>This is the whole standard:  </a:t>
            </a:r>
            <a:r>
              <a:rPr lang="en-US" altLang="en-US" dirty="0" smtClean="0"/>
              <a:t>“</a:t>
            </a:r>
            <a:r>
              <a:rPr lang="en-US" dirty="0" smtClean="0"/>
              <a:t>The requirements applicable to construction work under this section are identical to those set forth at 1910.1200.</a:t>
            </a:r>
            <a:r>
              <a:rPr lang="en-US" altLang="en-US" dirty="0" smtClean="0"/>
              <a:t>”</a:t>
            </a:r>
            <a:endParaRPr lang="en-US" dirty="0" smtClean="0"/>
          </a:p>
          <a:p>
            <a:pPr>
              <a:spcBef>
                <a:spcPct val="0"/>
              </a:spcBef>
            </a:pPr>
            <a:endParaRPr lang="en-US" dirty="0" smtClean="0"/>
          </a:p>
        </p:txBody>
      </p:sp>
      <p:sp>
        <p:nvSpPr>
          <p:cNvPr id="168963" name="Slide Number Placeholder 3"/>
          <p:cNvSpPr>
            <a:spLocks noGrp="1"/>
          </p:cNvSpPr>
          <p:nvPr>
            <p:ph type="sldNum" sz="quarter" idx="5"/>
          </p:nvPr>
        </p:nvSpPr>
        <p:spPr bwMode="auto">
          <a:noFill/>
          <a:ln>
            <a:miter lim="800000"/>
            <a:headEnd/>
            <a:tailEnd/>
          </a:ln>
        </p:spPr>
        <p:txBody>
          <a:bodyPr/>
          <a:lstStyle/>
          <a:p>
            <a:fld id="{FA4ACAD0-7381-47FA-A37B-80C27FA90D4D}" type="slidenum">
              <a:rPr lang="en-US"/>
              <a:pPr/>
              <a:t>26</a:t>
            </a:fld>
            <a:endParaRPr lang="en-US"/>
          </a:p>
        </p:txBody>
      </p:sp>
    </p:spTree>
    <p:extLst>
      <p:ext uri="{BB962C8B-B14F-4D97-AF65-F5344CB8AC3E}">
        <p14:creationId xmlns:p14="http://schemas.microsoft.com/office/powerpoint/2010/main" val="3175355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69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a:t>
            </a:r>
            <a:r>
              <a:rPr lang="en-US" altLang="en-US" b="1" dirty="0" smtClean="0"/>
              <a:t>’</a:t>
            </a:r>
            <a:r>
              <a:rPr lang="en-US" b="1" dirty="0" smtClean="0"/>
              <a:t>s Notes:</a:t>
            </a:r>
          </a:p>
          <a:p>
            <a:pPr>
              <a:spcBef>
                <a:spcPct val="0"/>
              </a:spcBef>
            </a:pPr>
            <a:endParaRPr lang="en-US" b="1" dirty="0" smtClean="0"/>
          </a:p>
          <a:p>
            <a:pPr>
              <a:spcBef>
                <a:spcPct val="0"/>
              </a:spcBef>
            </a:pPr>
            <a:r>
              <a:rPr lang="en-US" dirty="0" smtClean="0"/>
              <a:t>OSHA has revised its standard to align with the Global Harmonization System (GHS), effective 5-25-12.</a:t>
            </a:r>
          </a:p>
          <a:p>
            <a:pPr>
              <a:spcBef>
                <a:spcPct val="0"/>
              </a:spcBef>
            </a:pPr>
            <a:endParaRPr lang="en-US" dirty="0" smtClean="0"/>
          </a:p>
          <a:p>
            <a:pPr>
              <a:spcBef>
                <a:spcPct val="0"/>
              </a:spcBef>
            </a:pPr>
            <a:r>
              <a:rPr lang="en-US" dirty="0" smtClean="0"/>
              <a:t>The GHS, first adopted by the Sub-Committee on the Globally Harmonized System of Classification and Labeling of Chemicals (SCEGHS) in December 2002, is an initiative to establish international consensus on criteria for classifying chemical hazards for international distribution, and to create consistent requirements for MSDSs. The GHS has been revised </a:t>
            </a:r>
            <a:r>
              <a:rPr lang="en-US" dirty="0" smtClean="0"/>
              <a:t>seven times: 2005, 2007, 2009, 2011, 2013, 2015, and 2017. </a:t>
            </a:r>
            <a:r>
              <a:rPr lang="en-US" dirty="0" smtClean="0"/>
              <a:t>According to the GHS Sub-Committee of Experts, the GHS is now ready for worldwide implementation. </a:t>
            </a:r>
          </a:p>
          <a:p>
            <a:pPr>
              <a:spcBef>
                <a:spcPct val="0"/>
              </a:spcBef>
            </a:pPr>
            <a:endParaRPr lang="en-US" dirty="0" smtClean="0"/>
          </a:p>
          <a:p>
            <a:pPr>
              <a:spcBef>
                <a:spcPct val="0"/>
              </a:spcBef>
            </a:pPr>
            <a:r>
              <a:rPr lang="en-US" dirty="0" smtClean="0"/>
              <a:t>It is a common and coherent approach to defining and classifying hazards, and communicating information on labels and safety data sheets. There are 16 sections in the Safety Data Sheets. The GHS provides the underlying infrastructure for the establishment of national, comprehensive chemical safety programs. Its target audience includes workers, consumers, transport workers, and emergency responders. </a:t>
            </a:r>
          </a:p>
          <a:p>
            <a:pPr>
              <a:spcBef>
                <a:spcPct val="0"/>
              </a:spcBef>
            </a:pPr>
            <a:endParaRPr lang="en-US" dirty="0" smtClean="0"/>
          </a:p>
        </p:txBody>
      </p:sp>
      <p:sp>
        <p:nvSpPr>
          <p:cNvPr id="169987" name="Slide Number Placeholder 3"/>
          <p:cNvSpPr>
            <a:spLocks noGrp="1"/>
          </p:cNvSpPr>
          <p:nvPr>
            <p:ph type="sldNum" sz="quarter" idx="5"/>
          </p:nvPr>
        </p:nvSpPr>
        <p:spPr bwMode="auto">
          <a:noFill/>
          <a:ln>
            <a:miter lim="800000"/>
            <a:headEnd/>
            <a:tailEnd/>
          </a:ln>
        </p:spPr>
        <p:txBody>
          <a:bodyPr/>
          <a:lstStyle/>
          <a:p>
            <a:fld id="{B564DD81-1709-41AD-8FCF-FFC030FAE4DC}" type="slidenum">
              <a:rPr lang="en-US"/>
              <a:pPr/>
              <a:t>27</a:t>
            </a:fld>
            <a:endParaRPr lang="en-US"/>
          </a:p>
        </p:txBody>
      </p:sp>
    </p:spTree>
    <p:extLst>
      <p:ext uri="{BB962C8B-B14F-4D97-AF65-F5344CB8AC3E}">
        <p14:creationId xmlns:p14="http://schemas.microsoft.com/office/powerpoint/2010/main" val="1769810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[Ask the class to give reasons for creating the GHS. There</a:t>
            </a:r>
            <a:r>
              <a:rPr lang="en-US" baseline="0" dirty="0" smtClean="0"/>
              <a:t> is space in their manual to write an answer.</a:t>
            </a:r>
            <a:r>
              <a:rPr lang="en-US" dirty="0" smtClean="0"/>
              <a:t> Then click</a:t>
            </a:r>
            <a:r>
              <a:rPr lang="en-US" baseline="0" dirty="0" smtClean="0"/>
              <a:t> the answer.</a:t>
            </a:r>
            <a:r>
              <a:rPr lang="en-US" dirty="0" smtClean="0"/>
              <a:t>]</a:t>
            </a:r>
          </a:p>
          <a:p>
            <a:pPr>
              <a:spcBef>
                <a:spcPct val="0"/>
              </a:spcBef>
            </a:pPr>
            <a:endParaRPr lang="en-US" dirty="0" smtClean="0"/>
          </a:p>
          <a:p>
            <a:pPr>
              <a:spcBef>
                <a:spcPct val="0"/>
              </a:spcBef>
            </a:pPr>
            <a:r>
              <a:rPr lang="en-US" dirty="0" smtClean="0">
                <a:cs typeface="Tahoma" pitchFamily="34" charset="0"/>
              </a:rPr>
              <a:t>Why was GHS created?</a:t>
            </a:r>
          </a:p>
          <a:p>
            <a:pPr>
              <a:spcBef>
                <a:spcPct val="0"/>
              </a:spcBef>
            </a:pPr>
            <a:r>
              <a:rPr lang="en-US" dirty="0" smtClean="0">
                <a:cs typeface="Arial" pitchFamily="34" charset="0"/>
              </a:rPr>
              <a:t>To go from a real mix of approaches and symbols to a consistent world-wide system. </a:t>
            </a:r>
          </a:p>
        </p:txBody>
      </p:sp>
      <p:sp>
        <p:nvSpPr>
          <p:cNvPr id="171011" name="Slide Number Placeholder 3"/>
          <p:cNvSpPr>
            <a:spLocks noGrp="1"/>
          </p:cNvSpPr>
          <p:nvPr>
            <p:ph type="sldNum" sz="quarter" idx="5"/>
          </p:nvPr>
        </p:nvSpPr>
        <p:spPr bwMode="auto">
          <a:noFill/>
          <a:ln>
            <a:miter lim="800000"/>
            <a:headEnd/>
            <a:tailEnd/>
          </a:ln>
        </p:spPr>
        <p:txBody>
          <a:bodyPr/>
          <a:lstStyle/>
          <a:p>
            <a:fld id="{F0B2AA7E-41A8-4A45-8D91-110CD016B093}" type="slidenum">
              <a:rPr lang="en-US"/>
              <a:pPr/>
              <a:t>28</a:t>
            </a:fld>
            <a:endParaRPr lang="en-US"/>
          </a:p>
        </p:txBody>
      </p:sp>
    </p:spTree>
    <p:extLst>
      <p:ext uri="{BB962C8B-B14F-4D97-AF65-F5344CB8AC3E}">
        <p14:creationId xmlns:p14="http://schemas.microsoft.com/office/powerpoint/2010/main" val="3194727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bwMode="auto">
          <a:noFill/>
          <a:ln>
            <a:miter lim="800000"/>
            <a:headEnd/>
            <a:tailEnd/>
          </a:ln>
        </p:spPr>
        <p:txBody>
          <a:bodyPr/>
          <a:lstStyle/>
          <a:p>
            <a:fld id="{D6479F7E-025D-4166-9ADC-00784A1DB292}" type="slidenum">
              <a:rPr lang="en-US"/>
              <a:pPr/>
              <a:t>29</a:t>
            </a:fld>
            <a:endParaRPr lang="en-US"/>
          </a:p>
        </p:txBody>
      </p:sp>
      <p:sp>
        <p:nvSpPr>
          <p:cNvPr id="17203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72035" name="Rectangle 3"/>
          <p:cNvSpPr>
            <a:spLocks noGrp="1" noChangeArrowheads="1"/>
          </p:cNvSpPr>
          <p:nvPr>
            <p:ph type="body" idx="1"/>
          </p:nvPr>
        </p:nvSpPr>
        <p:spPr bwMode="auto">
          <a:xfrm>
            <a:off x="392906" y="3581400"/>
            <a:ext cx="6019800" cy="4953000"/>
          </a:xfrm>
          <a:noFill/>
        </p:spPr>
        <p:txBody>
          <a:bodyPr wrap="square" tIns="0" bIns="0" numCol="1" anchor="t" anchorCtr="0" compatLnSpc="1">
            <a:prstTxWarp prst="textNoShape">
              <a:avLst/>
            </a:prstTxWarp>
            <a:noAutofit/>
          </a:bodyPr>
          <a:lstStyle/>
          <a:p>
            <a:pPr>
              <a:spcBef>
                <a:spcPct val="0"/>
              </a:spcBef>
            </a:pPr>
            <a:r>
              <a:rPr lang="en-US" b="1" dirty="0" smtClean="0"/>
              <a:t>Trainer Notes:</a:t>
            </a:r>
          </a:p>
          <a:p>
            <a:pPr>
              <a:spcBef>
                <a:spcPct val="0"/>
              </a:spcBef>
            </a:pPr>
            <a:endParaRPr lang="en-US" sz="1100" dirty="0" smtClean="0"/>
          </a:p>
          <a:p>
            <a:pPr>
              <a:spcBef>
                <a:spcPct val="0"/>
              </a:spcBef>
            </a:pPr>
            <a:r>
              <a:rPr lang="en-US" sz="1100" dirty="0" smtClean="0"/>
              <a:t>What are the key elements in the OSHA </a:t>
            </a:r>
            <a:r>
              <a:rPr lang="en-US" sz="1100" dirty="0" err="1" smtClean="0"/>
              <a:t>HazCom</a:t>
            </a:r>
            <a:r>
              <a:rPr lang="en-US" sz="1100" dirty="0" smtClean="0"/>
              <a:t> standard?</a:t>
            </a:r>
          </a:p>
          <a:p>
            <a:pPr>
              <a:spcBef>
                <a:spcPct val="0"/>
              </a:spcBef>
            </a:pPr>
            <a:endParaRPr lang="en-US" sz="1100" dirty="0" smtClean="0"/>
          </a:p>
          <a:p>
            <a:pPr marL="520008" indent="-520008" fontAlgn="auto">
              <a:spcBef>
                <a:spcPts val="0"/>
              </a:spcBef>
              <a:spcAft>
                <a:spcPts val="0"/>
              </a:spcAft>
              <a:buFont typeface="+mj-lt"/>
              <a:buAutoNum type="arabicPeriod"/>
              <a:defRPr/>
            </a:pPr>
            <a:r>
              <a:rPr lang="en-US" sz="1100" dirty="0" smtClean="0">
                <a:solidFill>
                  <a:schemeClr val="tx1">
                    <a:lumMod val="85000"/>
                    <a:lumOff val="15000"/>
                  </a:schemeClr>
                </a:solidFill>
              </a:rPr>
              <a:t>Employers must have a written </a:t>
            </a:r>
            <a:r>
              <a:rPr lang="en-US" sz="1100" dirty="0" err="1" smtClean="0">
                <a:solidFill>
                  <a:schemeClr val="tx1">
                    <a:lumMod val="85000"/>
                    <a:lumOff val="15000"/>
                  </a:schemeClr>
                </a:solidFill>
              </a:rPr>
              <a:t>HazCom</a:t>
            </a:r>
            <a:r>
              <a:rPr lang="en-US" sz="1100" dirty="0" smtClean="0">
                <a:solidFill>
                  <a:schemeClr val="tx1">
                    <a:lumMod val="85000"/>
                    <a:lumOff val="15000"/>
                  </a:schemeClr>
                </a:solidFill>
              </a:rPr>
              <a:t> Program </a:t>
            </a:r>
          </a:p>
          <a:p>
            <a:pPr marL="520008" indent="-520008" fontAlgn="auto">
              <a:spcBef>
                <a:spcPts val="0"/>
              </a:spcBef>
              <a:spcAft>
                <a:spcPts val="0"/>
              </a:spcAft>
              <a:buFont typeface="+mj-lt"/>
              <a:buAutoNum type="arabicPeriod"/>
              <a:defRPr/>
            </a:pPr>
            <a:r>
              <a:rPr lang="en-US" sz="1100" dirty="0" smtClean="0">
                <a:solidFill>
                  <a:schemeClr val="tx1">
                    <a:lumMod val="85000"/>
                    <a:lumOff val="15000"/>
                  </a:schemeClr>
                </a:solidFill>
              </a:rPr>
              <a:t>Containers must be labeled and labels must follow a consistent format</a:t>
            </a:r>
          </a:p>
          <a:p>
            <a:pPr marL="520008" indent="-520008" fontAlgn="auto">
              <a:spcBef>
                <a:spcPts val="0"/>
              </a:spcBef>
              <a:spcAft>
                <a:spcPts val="0"/>
              </a:spcAft>
              <a:buFont typeface="+mj-lt"/>
              <a:buAutoNum type="arabicPeriod"/>
              <a:defRPr/>
            </a:pPr>
            <a:r>
              <a:rPr lang="en-US" sz="1100" dirty="0" smtClean="0">
                <a:solidFill>
                  <a:schemeClr val="tx1">
                    <a:lumMod val="85000"/>
                    <a:lumOff val="15000"/>
                  </a:schemeClr>
                </a:solidFill>
              </a:rPr>
              <a:t>SDSs must be available for hazardous substances in the workplace</a:t>
            </a:r>
          </a:p>
          <a:p>
            <a:pPr marL="520008" indent="-520008" fontAlgn="auto">
              <a:spcBef>
                <a:spcPts val="0"/>
              </a:spcBef>
              <a:spcAft>
                <a:spcPts val="0"/>
              </a:spcAft>
              <a:buFont typeface="+mj-lt"/>
              <a:buAutoNum type="arabicPeriod"/>
              <a:defRPr/>
            </a:pPr>
            <a:r>
              <a:rPr lang="en-US" sz="1100" dirty="0" smtClean="0">
                <a:solidFill>
                  <a:schemeClr val="tx1">
                    <a:lumMod val="85000"/>
                    <a:lumOff val="15000"/>
                  </a:schemeClr>
                </a:solidFill>
              </a:rPr>
              <a:t>Workers must be trained</a:t>
            </a:r>
          </a:p>
          <a:p>
            <a:pPr marL="520008" indent="-520008" fontAlgn="auto">
              <a:spcBef>
                <a:spcPts val="0"/>
              </a:spcBef>
              <a:spcAft>
                <a:spcPts val="0"/>
              </a:spcAft>
              <a:buFont typeface="+mj-lt"/>
              <a:buAutoNum type="arabicPeriod"/>
              <a:defRPr/>
            </a:pPr>
            <a:r>
              <a:rPr lang="en-US" sz="1100" dirty="0" smtClean="0">
                <a:solidFill>
                  <a:schemeClr val="tx1">
                    <a:lumMod val="85000"/>
                    <a:lumOff val="15000"/>
                  </a:schemeClr>
                </a:solidFill>
              </a:rPr>
              <a:t>Employers must have an updated chemical inventory</a:t>
            </a:r>
          </a:p>
          <a:p>
            <a:pPr marL="520008" indent="-520008" fontAlgn="auto">
              <a:spcBef>
                <a:spcPts val="0"/>
              </a:spcBef>
              <a:spcAft>
                <a:spcPts val="0"/>
              </a:spcAft>
              <a:buFont typeface="+mj-lt"/>
              <a:buAutoNum type="arabicPeriod"/>
              <a:defRPr/>
            </a:pPr>
            <a:endParaRPr lang="en-US" sz="1100" dirty="0" smtClean="0">
              <a:solidFill>
                <a:schemeClr val="tx1">
                  <a:lumMod val="85000"/>
                  <a:lumOff val="15000"/>
                </a:schemeClr>
              </a:solidFill>
            </a:endParaRPr>
          </a:p>
          <a:p>
            <a:pPr fontAlgn="auto">
              <a:spcAft>
                <a:spcPts val="0"/>
              </a:spcAft>
              <a:defRPr/>
            </a:pPr>
            <a:r>
              <a:rPr lang="en-US" sz="1100" dirty="0" smtClean="0">
                <a:solidFill>
                  <a:schemeClr val="tx1">
                    <a:lumMod val="85000"/>
                    <a:lumOff val="15000"/>
                  </a:schemeClr>
                </a:solidFill>
              </a:rPr>
              <a:t>There</a:t>
            </a:r>
            <a:r>
              <a:rPr lang="en-US" sz="1100" baseline="0" dirty="0" smtClean="0">
                <a:solidFill>
                  <a:schemeClr val="tx1">
                    <a:lumMod val="85000"/>
                    <a:lumOff val="15000"/>
                  </a:schemeClr>
                </a:solidFill>
              </a:rPr>
              <a:t> are exclusions under the OSHA standard that you should be aware of. Here is a slightly edited version of the standard under 1910.1200(b)(6):</a:t>
            </a:r>
            <a:r>
              <a:rPr lang="en-US" sz="1100" dirty="0" smtClean="0">
                <a:solidFill>
                  <a:schemeClr val="tx1">
                    <a:lumMod val="85000"/>
                    <a:lumOff val="15000"/>
                  </a:schemeClr>
                </a:solidFill>
              </a:rPr>
              <a:t> </a:t>
            </a:r>
            <a:r>
              <a:rPr lang="en-US" sz="1100" dirty="0" smtClean="0"/>
              <a:t>This section does not apply to:</a:t>
            </a:r>
          </a:p>
          <a:p>
            <a:pPr fontAlgn="auto">
              <a:spcAft>
                <a:spcPts val="0"/>
              </a:spcAft>
              <a:defRPr/>
            </a:pPr>
            <a:endParaRPr lang="en-US" sz="1100" dirty="0" smtClean="0"/>
          </a:p>
          <a:p>
            <a:pPr marL="173336" indent="-173336">
              <a:spcBef>
                <a:spcPts val="0"/>
              </a:spcBef>
              <a:buFont typeface="Arial"/>
              <a:buChar char="•"/>
            </a:pPr>
            <a:r>
              <a:rPr lang="en-US" sz="1100" dirty="0" smtClean="0"/>
              <a:t>Any hazardous waste as such term is defined by the Solid Waste Disposal Act, as amended by the Resource Conservation and Recovery Act of 1976, when subject to regulations issued under that Act by the Environmental Protection Agency;</a:t>
            </a:r>
          </a:p>
          <a:p>
            <a:pPr marL="173336" indent="-173336">
              <a:spcBef>
                <a:spcPts val="0"/>
              </a:spcBef>
              <a:buFont typeface="Arial"/>
              <a:buChar char="•"/>
            </a:pPr>
            <a:r>
              <a:rPr lang="fi-FI" sz="1100" dirty="0" smtClean="0"/>
              <a:t>Any hazardous substance as such term is defined by the Superfund</a:t>
            </a:r>
            <a:r>
              <a:rPr lang="fi-FI" sz="1100" baseline="0" dirty="0" smtClean="0"/>
              <a:t> Act </a:t>
            </a:r>
            <a:r>
              <a:rPr lang="fi-FI" sz="1100" dirty="0" smtClean="0"/>
              <a:t>(CERCLA) when the hazardous substance is the focus of remedial or removal action being conducted under CERCLA; </a:t>
            </a:r>
          </a:p>
          <a:p>
            <a:pPr marL="173336" indent="-173336">
              <a:spcBef>
                <a:spcPts val="0"/>
              </a:spcBef>
              <a:buFont typeface="Arial"/>
              <a:buChar char="•"/>
            </a:pPr>
            <a:r>
              <a:rPr lang="fi-FI" sz="1100" dirty="0" smtClean="0"/>
              <a:t>Tobacco or tobacco products;</a:t>
            </a:r>
          </a:p>
          <a:p>
            <a:pPr marL="173336" indent="-173336">
              <a:spcBef>
                <a:spcPts val="0"/>
              </a:spcBef>
              <a:buFont typeface="Arial"/>
              <a:buChar char="•"/>
            </a:pPr>
            <a:r>
              <a:rPr lang="fi-FI" sz="1100" dirty="0" smtClean="0"/>
              <a:t>Wood or wood products, including lumber which will not be processed, where the chemical manufacturer or importer can establish that the only hazard they pose to employees is the potential for flammability or combustibility</a:t>
            </a:r>
          </a:p>
          <a:p>
            <a:pPr marL="173336" indent="-173336">
              <a:spcBef>
                <a:spcPts val="0"/>
              </a:spcBef>
              <a:buFont typeface="Arial"/>
              <a:buChar char="•"/>
            </a:pPr>
            <a:r>
              <a:rPr lang="fi-FI" sz="1100" dirty="0" err="1" smtClean="0"/>
              <a:t>Articles</a:t>
            </a:r>
            <a:endParaRPr lang="fi-FI" sz="1100" dirty="0" smtClean="0"/>
          </a:p>
          <a:p>
            <a:pPr marL="173336" indent="-173336">
              <a:spcBef>
                <a:spcPts val="0"/>
              </a:spcBef>
              <a:buFont typeface="Arial"/>
              <a:buChar char="•"/>
            </a:pPr>
            <a:r>
              <a:rPr lang="en-US" sz="1100" dirty="0" smtClean="0"/>
              <a:t>Food or alcoholic beverages which are sold, used, or prepared in a retail establishment.</a:t>
            </a:r>
          </a:p>
          <a:p>
            <a:pPr marL="173336" indent="-173336">
              <a:spcBef>
                <a:spcPts val="0"/>
              </a:spcBef>
              <a:buFont typeface="Arial"/>
              <a:buChar char="•"/>
            </a:pPr>
            <a:r>
              <a:rPr lang="en-US" sz="1100" dirty="0" smtClean="0"/>
              <a:t>Any drug, as that term is defined in the Federal Food, Drug, and Cosmetic Act.</a:t>
            </a:r>
          </a:p>
          <a:p>
            <a:pPr marL="173336" indent="-173336">
              <a:spcBef>
                <a:spcPts val="0"/>
              </a:spcBef>
              <a:buFont typeface="Arial"/>
              <a:buChar char="•"/>
            </a:pPr>
            <a:r>
              <a:rPr lang="en-US" sz="1100" dirty="0" smtClean="0"/>
              <a:t>Cosmetics which are packaged for sale to consumers in a retail establishment, and cosmetics intended for personal consumption by employees while in the workplace.</a:t>
            </a:r>
          </a:p>
          <a:p>
            <a:pPr marL="173336" indent="-173336">
              <a:spcBef>
                <a:spcPts val="0"/>
              </a:spcBef>
              <a:buFont typeface="Arial"/>
              <a:buChar char="•"/>
            </a:pPr>
            <a:r>
              <a:rPr lang="en-US" sz="1100" dirty="0" smtClean="0"/>
              <a:t>Any consumer product </a:t>
            </a:r>
          </a:p>
          <a:p>
            <a:pPr marL="173336" indent="-173336">
              <a:spcBef>
                <a:spcPts val="0"/>
              </a:spcBef>
              <a:buFont typeface="Arial"/>
              <a:buChar char="•"/>
            </a:pPr>
            <a:r>
              <a:rPr lang="en-US" sz="1100" dirty="0" smtClean="0"/>
              <a:t>Nuisance particulates</a:t>
            </a:r>
          </a:p>
          <a:p>
            <a:pPr marL="173336" indent="-173336">
              <a:spcBef>
                <a:spcPts val="0"/>
              </a:spcBef>
              <a:buFont typeface="Arial"/>
              <a:buChar char="•"/>
            </a:pPr>
            <a:r>
              <a:rPr lang="en-US" sz="1100" dirty="0" smtClean="0"/>
              <a:t>Ionizing and nonionizing radiation  </a:t>
            </a:r>
          </a:p>
          <a:p>
            <a:pPr marL="173336" indent="-173336">
              <a:spcBef>
                <a:spcPts val="0"/>
              </a:spcBef>
              <a:buFont typeface="Arial"/>
              <a:buChar char="•"/>
            </a:pPr>
            <a:r>
              <a:rPr lang="en-US" sz="1100" dirty="0" smtClean="0"/>
              <a:t>Biological hazard</a:t>
            </a:r>
          </a:p>
        </p:txBody>
      </p:sp>
    </p:spTree>
    <p:extLst>
      <p:ext uri="{BB962C8B-B14F-4D97-AF65-F5344CB8AC3E}">
        <p14:creationId xmlns:p14="http://schemas.microsoft.com/office/powerpoint/2010/main" val="138898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a:lstStyle/>
          <a:p>
            <a:pPr defTabSz="924458" fontAlgn="auto">
              <a:spcBef>
                <a:spcPts val="0"/>
              </a:spcBef>
              <a:spcAft>
                <a:spcPts val="0"/>
              </a:spcAft>
              <a:defRPr/>
            </a:pPr>
            <a:r>
              <a:rPr lang="en-US" b="1" dirty="0" smtClean="0"/>
              <a:t>Trainer</a:t>
            </a:r>
            <a:r>
              <a:rPr lang="en-US" b="1" baseline="0" dirty="0" smtClean="0"/>
              <a:t>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This course is delivered in 8 sections</a:t>
            </a:r>
          </a:p>
          <a:p>
            <a:pPr marL="520008" indent="-520008" fontAlgn="auto">
              <a:spcBef>
                <a:spcPts val="0"/>
              </a:spcBef>
              <a:spcAft>
                <a:spcPts val="0"/>
              </a:spcAft>
              <a:buFont typeface="+mj-lt"/>
              <a:buAutoNum type="arabicPeriod"/>
              <a:defRPr/>
            </a:pPr>
            <a:r>
              <a:rPr lang="en-US" dirty="0" smtClean="0">
                <a:ea typeface="+mn-ea"/>
              </a:rPr>
              <a:t>Course introduction</a:t>
            </a:r>
          </a:p>
          <a:p>
            <a:pPr marL="520008" indent="-520008" fontAlgn="auto">
              <a:spcBef>
                <a:spcPts val="0"/>
              </a:spcBef>
              <a:spcAft>
                <a:spcPts val="0"/>
              </a:spcAft>
              <a:buFont typeface="+mj-lt"/>
              <a:buAutoNum type="arabicPeriod"/>
              <a:defRPr/>
            </a:pPr>
            <a:r>
              <a:rPr lang="en-US" dirty="0" smtClean="0">
                <a:ea typeface="+mn-ea"/>
              </a:rPr>
              <a:t>Hazard Communication Standard (HCS) overview</a:t>
            </a:r>
          </a:p>
          <a:p>
            <a:pPr marL="520008" indent="-520008" fontAlgn="auto">
              <a:spcBef>
                <a:spcPts val="0"/>
              </a:spcBef>
              <a:spcAft>
                <a:spcPts val="0"/>
              </a:spcAft>
              <a:buFont typeface="+mj-lt"/>
              <a:buAutoNum type="arabicPeriod"/>
              <a:defRPr/>
            </a:pPr>
            <a:r>
              <a:rPr lang="en-US" dirty="0" smtClean="0">
                <a:ea typeface="+mn-ea"/>
              </a:rPr>
              <a:t>Review of common health effects</a:t>
            </a:r>
          </a:p>
          <a:p>
            <a:pPr marL="520008" indent="-520008" fontAlgn="auto">
              <a:spcBef>
                <a:spcPts val="0"/>
              </a:spcBef>
              <a:spcAft>
                <a:spcPts val="0"/>
              </a:spcAft>
              <a:buFont typeface="+mj-lt"/>
              <a:buAutoNum type="arabicPeriod"/>
              <a:defRPr/>
            </a:pPr>
            <a:r>
              <a:rPr lang="en-US" dirty="0" smtClean="0">
                <a:ea typeface="+mn-ea"/>
              </a:rPr>
              <a:t>Chemical overview</a:t>
            </a:r>
          </a:p>
          <a:p>
            <a:pPr marL="520008" indent="-520008" fontAlgn="auto">
              <a:spcBef>
                <a:spcPts val="0"/>
              </a:spcBef>
              <a:spcAft>
                <a:spcPts val="0"/>
              </a:spcAft>
              <a:buFont typeface="+mj-lt"/>
              <a:buAutoNum type="arabicPeriod"/>
              <a:defRPr/>
            </a:pPr>
            <a:r>
              <a:rPr lang="en-US" dirty="0" smtClean="0">
                <a:ea typeface="+mn-ea"/>
              </a:rPr>
              <a:t>Measurement and exposure limits</a:t>
            </a:r>
          </a:p>
          <a:p>
            <a:pPr marL="520008" indent="-520008" fontAlgn="auto">
              <a:spcBef>
                <a:spcPts val="0"/>
              </a:spcBef>
              <a:spcAft>
                <a:spcPts val="0"/>
              </a:spcAft>
              <a:buFont typeface="+mj-lt"/>
              <a:buAutoNum type="arabicPeriod"/>
              <a:defRPr/>
            </a:pPr>
            <a:r>
              <a:rPr lang="en-US" dirty="0" smtClean="0">
                <a:ea typeface="+mn-ea"/>
              </a:rPr>
              <a:t>Other ways of communicating hazards</a:t>
            </a:r>
          </a:p>
          <a:p>
            <a:pPr marL="520008" indent="-520008" fontAlgn="auto">
              <a:spcBef>
                <a:spcPts val="0"/>
              </a:spcBef>
              <a:spcAft>
                <a:spcPts val="0"/>
              </a:spcAft>
              <a:buFont typeface="+mj-lt"/>
              <a:buAutoNum type="arabicPeriod"/>
              <a:defRPr/>
            </a:pPr>
            <a:r>
              <a:rPr lang="en-US" dirty="0" smtClean="0">
                <a:ea typeface="+mn-ea"/>
              </a:rPr>
              <a:t>Controlling hazards</a:t>
            </a:r>
          </a:p>
          <a:p>
            <a:pPr marL="520008" indent="-520008" fontAlgn="auto">
              <a:spcBef>
                <a:spcPts val="0"/>
              </a:spcBef>
              <a:spcAft>
                <a:spcPts val="0"/>
              </a:spcAft>
              <a:buFont typeface="+mj-lt"/>
              <a:buAutoNum type="arabicPeriod"/>
              <a:defRPr/>
            </a:pPr>
            <a:r>
              <a:rPr lang="en-US" dirty="0" smtClean="0">
                <a:ea typeface="+mn-ea"/>
              </a:rPr>
              <a:t>Emergencies and first aid</a:t>
            </a:r>
            <a:endParaRPr lang="en-US" dirty="0">
              <a:ea typeface="+mn-ea"/>
            </a:endParaRPr>
          </a:p>
        </p:txBody>
      </p:sp>
      <p:sp>
        <p:nvSpPr>
          <p:cNvPr id="147459" name="Slide Number Placeholder 3"/>
          <p:cNvSpPr>
            <a:spLocks noGrp="1"/>
          </p:cNvSpPr>
          <p:nvPr>
            <p:ph type="sldNum" sz="quarter" idx="5"/>
          </p:nvPr>
        </p:nvSpPr>
        <p:spPr bwMode="auto">
          <a:noFill/>
          <a:ln>
            <a:miter lim="800000"/>
            <a:headEnd/>
            <a:tailEnd/>
          </a:ln>
        </p:spPr>
        <p:txBody>
          <a:bodyPr/>
          <a:lstStyle/>
          <a:p>
            <a:fld id="{6383D4BB-4C4E-4824-BC98-FB1BD3EA9908}" type="slidenum">
              <a:rPr lang="en-US"/>
              <a:pPr/>
              <a:t>3</a:t>
            </a:fld>
            <a:endParaRPr lang="en-US"/>
          </a:p>
        </p:txBody>
      </p:sp>
    </p:spTree>
    <p:extLst>
      <p:ext uri="{BB962C8B-B14F-4D97-AF65-F5344CB8AC3E}">
        <p14:creationId xmlns:p14="http://schemas.microsoft.com/office/powerpoint/2010/main" val="616614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t>Trainer Notes:</a:t>
            </a:r>
          </a:p>
          <a:p>
            <a:endParaRPr lang="en-US" dirty="0" smtClean="0"/>
          </a:p>
          <a:p>
            <a:r>
              <a:rPr lang="en-US" dirty="0" smtClean="0"/>
              <a:t>[Point out we will be working our way around this circle starting with the highlighted element.]</a:t>
            </a:r>
          </a:p>
          <a:p>
            <a:endParaRPr lang="en-US" dirty="0" smtClean="0"/>
          </a:p>
          <a:p>
            <a:r>
              <a:rPr lang="en-US" sz="1200" dirty="0" err="1" smtClean="0"/>
              <a:t>HazCom</a:t>
            </a:r>
            <a:r>
              <a:rPr lang="en-US" sz="1200" dirty="0" smtClean="0"/>
              <a:t> programs must have all of these parts.</a:t>
            </a:r>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30</a:t>
            </a:fld>
            <a:endParaRPr lang="en-US"/>
          </a:p>
        </p:txBody>
      </p:sp>
    </p:spTree>
    <p:extLst>
      <p:ext uri="{BB962C8B-B14F-4D97-AF65-F5344CB8AC3E}">
        <p14:creationId xmlns:p14="http://schemas.microsoft.com/office/powerpoint/2010/main" val="821386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solidFill>
                <a:srgbClr val="C00000"/>
              </a:solidFill>
              <a:effectLst>
                <a:outerShdw blurRad="38100" dist="38100" dir="2700000" algn="tl">
                  <a:srgbClr val="C0C0C0"/>
                </a:outerShdw>
              </a:effectLst>
            </a:endParaRPr>
          </a:p>
          <a:p>
            <a:pPr>
              <a:spcBef>
                <a:spcPct val="0"/>
              </a:spcBef>
            </a:pPr>
            <a:r>
              <a:rPr lang="en-US" dirty="0" smtClean="0"/>
              <a:t>Written Hazard Communication Program</a:t>
            </a:r>
          </a:p>
          <a:p>
            <a:pPr>
              <a:spcBef>
                <a:spcPct val="0"/>
              </a:spcBef>
            </a:pPr>
            <a:endParaRPr lang="en-US" dirty="0" smtClean="0"/>
          </a:p>
          <a:p>
            <a:pPr algn="l">
              <a:lnSpc>
                <a:spcPct val="80000"/>
              </a:lnSpc>
            </a:pPr>
            <a:r>
              <a:rPr lang="en-US" dirty="0" smtClean="0"/>
              <a:t>First major requirement of OSHA</a:t>
            </a:r>
            <a:r>
              <a:rPr lang="en-US" altLang="en-US" dirty="0" smtClean="0"/>
              <a:t>’</a:t>
            </a:r>
            <a:r>
              <a:rPr lang="en-US" dirty="0" smtClean="0"/>
              <a:t>s </a:t>
            </a:r>
            <a:r>
              <a:rPr lang="en-US" dirty="0" err="1" smtClean="0"/>
              <a:t>HazCom</a:t>
            </a:r>
            <a:r>
              <a:rPr lang="en-US" dirty="0" smtClean="0"/>
              <a:t> Standard</a:t>
            </a:r>
          </a:p>
          <a:p>
            <a:pPr algn="l">
              <a:lnSpc>
                <a:spcPct val="80000"/>
              </a:lnSpc>
            </a:pPr>
            <a:endParaRPr lang="en-US" dirty="0" smtClean="0"/>
          </a:p>
          <a:p>
            <a:pPr algn="l">
              <a:lnSpc>
                <a:spcPct val="80000"/>
              </a:lnSpc>
            </a:pPr>
            <a:r>
              <a:rPr lang="en-US" dirty="0" smtClean="0"/>
              <a:t>1910.1200 (e)</a:t>
            </a:r>
          </a:p>
          <a:p>
            <a:pPr>
              <a:spcBef>
                <a:spcPct val="0"/>
              </a:spcBef>
            </a:pPr>
            <a:endParaRPr lang="en-US" dirty="0" smtClean="0"/>
          </a:p>
          <a:p>
            <a:pPr>
              <a:spcBef>
                <a:spcPct val="0"/>
              </a:spcBef>
            </a:pPr>
            <a:r>
              <a:rPr lang="en-US" dirty="0" smtClean="0"/>
              <a:t>Employers must develop, implement, and maintain a written </a:t>
            </a:r>
            <a:r>
              <a:rPr lang="en-US" dirty="0" err="1" smtClean="0"/>
              <a:t>Hazcom</a:t>
            </a:r>
            <a:r>
              <a:rPr lang="en-US" dirty="0" smtClean="0"/>
              <a:t> program at the workplace.</a:t>
            </a:r>
          </a:p>
          <a:p>
            <a:pPr>
              <a:spcBef>
                <a:spcPct val="0"/>
              </a:spcBef>
            </a:pPr>
            <a:endParaRPr lang="en-US" dirty="0" smtClean="0"/>
          </a:p>
          <a:p>
            <a:pPr>
              <a:spcBef>
                <a:spcPct val="0"/>
              </a:spcBef>
            </a:pPr>
            <a:r>
              <a:rPr lang="en-US" dirty="0" smtClean="0"/>
              <a:t>A written hazard communication program ensures that all employers receive the information they need to inform and train their employees properly and to design and put in place employee protection programs. It also provides necessary hazard information to employees, so they can participate in, and support, the protective measures in place at their workplaces. You have the right to review the program on work time!</a:t>
            </a:r>
          </a:p>
        </p:txBody>
      </p:sp>
      <p:sp>
        <p:nvSpPr>
          <p:cNvPr id="173059" name="Slide Number Placeholder 3"/>
          <p:cNvSpPr>
            <a:spLocks noGrp="1"/>
          </p:cNvSpPr>
          <p:nvPr>
            <p:ph type="sldNum" sz="quarter" idx="5"/>
          </p:nvPr>
        </p:nvSpPr>
        <p:spPr bwMode="auto">
          <a:noFill/>
          <a:ln>
            <a:miter lim="800000"/>
            <a:headEnd/>
            <a:tailEnd/>
          </a:ln>
        </p:spPr>
        <p:txBody>
          <a:bodyPr/>
          <a:lstStyle/>
          <a:p>
            <a:fld id="{7D754B70-A563-4260-8BCD-3B0D05FD82F1}" type="slidenum">
              <a:rPr lang="en-US"/>
              <a:pPr/>
              <a:t>31</a:t>
            </a:fld>
            <a:endParaRPr lang="en-US"/>
          </a:p>
        </p:txBody>
      </p:sp>
    </p:spTree>
    <p:extLst>
      <p:ext uri="{BB962C8B-B14F-4D97-AF65-F5344CB8AC3E}">
        <p14:creationId xmlns:p14="http://schemas.microsoft.com/office/powerpoint/2010/main" val="2666052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The written </a:t>
            </a:r>
            <a:r>
              <a:rPr lang="en-US" dirty="0" err="1" smtClean="0"/>
              <a:t>Hazcom</a:t>
            </a:r>
            <a:r>
              <a:rPr lang="en-US" dirty="0" smtClean="0"/>
              <a:t> program must be available at the job site and must include:</a:t>
            </a:r>
          </a:p>
          <a:p>
            <a:pPr>
              <a:spcBef>
                <a:spcPct val="0"/>
              </a:spcBef>
            </a:pPr>
            <a:endParaRPr lang="en-US" dirty="0" smtClean="0"/>
          </a:p>
          <a:p>
            <a:pPr>
              <a:spcBef>
                <a:spcPct val="0"/>
              </a:spcBef>
              <a:buFontTx/>
              <a:buChar char="•"/>
            </a:pPr>
            <a:r>
              <a:rPr lang="en-US" dirty="0" smtClean="0"/>
              <a:t>A list of the hazardous chemicals known to be present</a:t>
            </a:r>
          </a:p>
          <a:p>
            <a:pPr>
              <a:spcBef>
                <a:spcPct val="0"/>
              </a:spcBef>
              <a:buFontTx/>
              <a:buChar char="•"/>
            </a:pPr>
            <a:r>
              <a:rPr lang="en-US" dirty="0" smtClean="0"/>
              <a:t>The methods the employer will use to inform workers about labels and SDSs</a:t>
            </a:r>
          </a:p>
          <a:p>
            <a:pPr>
              <a:spcBef>
                <a:spcPct val="0"/>
              </a:spcBef>
              <a:buFontTx/>
              <a:buChar char="•"/>
            </a:pPr>
            <a:r>
              <a:rPr lang="en-US" dirty="0" smtClean="0"/>
              <a:t>The methods the employer will use to inform employees of the hazards of </a:t>
            </a:r>
            <a:r>
              <a:rPr lang="en-US" dirty="0" smtClean="0">
                <a:effectLst>
                  <a:outerShdw blurRad="38100" dist="38100" dir="2700000" algn="tl">
                    <a:srgbClr val="C0C0C0"/>
                  </a:outerShdw>
                </a:effectLst>
              </a:rPr>
              <a:t>non-routine</a:t>
            </a:r>
            <a:r>
              <a:rPr lang="en-US" dirty="0" smtClean="0"/>
              <a:t> tasks</a:t>
            </a:r>
          </a:p>
          <a:p>
            <a:pPr>
              <a:spcBef>
                <a:spcPct val="0"/>
              </a:spcBef>
              <a:buFontTx/>
              <a:buChar char="•"/>
            </a:pPr>
            <a:r>
              <a:rPr lang="en-US" dirty="0" smtClean="0"/>
              <a:t>Methods the employer will use to provide the other employers on-site access to SDSs on </a:t>
            </a:r>
            <a:r>
              <a:rPr lang="en-US" dirty="0" smtClean="0">
                <a:effectLst>
                  <a:outerShdw blurRad="38100" dist="38100" dir="2700000" algn="tl">
                    <a:srgbClr val="C0C0C0"/>
                  </a:outerShdw>
                </a:effectLst>
              </a:rPr>
              <a:t>multi-employer sites</a:t>
            </a:r>
          </a:p>
          <a:p>
            <a:pPr>
              <a:spcBef>
                <a:spcPct val="0"/>
              </a:spcBef>
              <a:buFontTx/>
              <a:buChar char="•"/>
            </a:pPr>
            <a:endParaRPr lang="en-US" dirty="0" smtClean="0"/>
          </a:p>
        </p:txBody>
      </p:sp>
      <p:sp>
        <p:nvSpPr>
          <p:cNvPr id="174083" name="Slide Number Placeholder 3"/>
          <p:cNvSpPr>
            <a:spLocks noGrp="1"/>
          </p:cNvSpPr>
          <p:nvPr>
            <p:ph type="sldNum" sz="quarter" idx="5"/>
          </p:nvPr>
        </p:nvSpPr>
        <p:spPr bwMode="auto">
          <a:noFill/>
          <a:ln>
            <a:miter lim="800000"/>
            <a:headEnd/>
            <a:tailEnd/>
          </a:ln>
        </p:spPr>
        <p:txBody>
          <a:bodyPr/>
          <a:lstStyle/>
          <a:p>
            <a:fld id="{14354D07-889E-4C90-A0BB-0C5CD1922B5C}" type="slidenum">
              <a:rPr lang="en-US"/>
              <a:pPr/>
              <a:t>32</a:t>
            </a:fld>
            <a:endParaRPr lang="en-US"/>
          </a:p>
        </p:txBody>
      </p:sp>
    </p:spTree>
    <p:extLst>
      <p:ext uri="{BB962C8B-B14F-4D97-AF65-F5344CB8AC3E}">
        <p14:creationId xmlns:p14="http://schemas.microsoft.com/office/powerpoint/2010/main" val="998379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bwMode="auto">
          <a:noFill/>
          <a:ln>
            <a:miter lim="800000"/>
            <a:headEnd/>
            <a:tailEnd/>
          </a:ln>
        </p:spPr>
        <p:txBody>
          <a:bodyPr/>
          <a:lstStyle/>
          <a:p>
            <a:fld id="{1542F3F1-97E3-4BE9-85C4-353A7D4B72DE}" type="slidenum">
              <a:rPr lang="en-US"/>
              <a:pPr/>
              <a:t>33</a:t>
            </a:fld>
            <a:endParaRPr lang="en-US"/>
          </a:p>
        </p:txBody>
      </p:sp>
      <p:sp>
        <p:nvSpPr>
          <p:cNvPr id="17510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51555"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[It is important to emphasis that workers have the RIGHT to learn about the hazards of chemicals they work with or that are used in their area of work.  This is a good place to discuss some issues that may arise when employees try to act upon or insist</a:t>
            </a:r>
            <a:r>
              <a:rPr lang="en-US" baseline="0" dirty="0" smtClean="0"/>
              <a:t> upon </a:t>
            </a:r>
            <a:r>
              <a:rPr lang="en-US" dirty="0" smtClean="0"/>
              <a:t>their rights.]</a:t>
            </a:r>
          </a:p>
          <a:p>
            <a:pPr>
              <a:spcBef>
                <a:spcPct val="0"/>
              </a:spcBef>
            </a:pPr>
            <a:endParaRPr lang="en-US" dirty="0" smtClean="0"/>
          </a:p>
          <a:p>
            <a:pPr>
              <a:spcBef>
                <a:spcPct val="0"/>
              </a:spcBef>
            </a:pPr>
            <a:r>
              <a:rPr lang="en-US" dirty="0" smtClean="0"/>
              <a:t>You have the right under OSHA</a:t>
            </a:r>
            <a:r>
              <a:rPr lang="en-US" altLang="en-US" dirty="0" smtClean="0"/>
              <a:t>’</a:t>
            </a:r>
            <a:r>
              <a:rPr lang="en-US" dirty="0" smtClean="0"/>
              <a:t>s </a:t>
            </a:r>
            <a:r>
              <a:rPr lang="en-US" dirty="0" err="1" smtClean="0"/>
              <a:t>HazCom</a:t>
            </a:r>
            <a:r>
              <a:rPr lang="en-US" dirty="0" smtClean="0"/>
              <a:t> standard to:</a:t>
            </a:r>
          </a:p>
          <a:p>
            <a:pPr>
              <a:spcBef>
                <a:spcPct val="0"/>
              </a:spcBef>
            </a:pPr>
            <a:endParaRPr lang="en-US" dirty="0" smtClean="0"/>
          </a:p>
          <a:p>
            <a:pPr>
              <a:lnSpc>
                <a:spcPct val="80000"/>
              </a:lnSpc>
              <a:spcBef>
                <a:spcPct val="0"/>
              </a:spcBef>
              <a:buFontTx/>
              <a:buChar char="•"/>
            </a:pPr>
            <a:r>
              <a:rPr lang="en-US" dirty="0" smtClean="0"/>
              <a:t> Review the written program</a:t>
            </a:r>
          </a:p>
          <a:p>
            <a:pPr>
              <a:lnSpc>
                <a:spcPct val="80000"/>
              </a:lnSpc>
              <a:spcBef>
                <a:spcPct val="0"/>
              </a:spcBef>
              <a:buFontTx/>
              <a:buChar char="•"/>
            </a:pPr>
            <a:r>
              <a:rPr lang="en-US" dirty="0" smtClean="0"/>
              <a:t> Receive information regarding hazardous substances</a:t>
            </a:r>
          </a:p>
          <a:p>
            <a:pPr>
              <a:lnSpc>
                <a:spcPct val="80000"/>
              </a:lnSpc>
              <a:spcBef>
                <a:spcPct val="0"/>
              </a:spcBef>
              <a:buFontTx/>
              <a:buChar char="•"/>
            </a:pPr>
            <a:r>
              <a:rPr lang="en-US" dirty="0" smtClean="0"/>
              <a:t> Have your physician or union rep receive information on your behalf</a:t>
            </a:r>
          </a:p>
          <a:p>
            <a:pPr>
              <a:lnSpc>
                <a:spcPct val="80000"/>
              </a:lnSpc>
              <a:spcBef>
                <a:spcPct val="0"/>
              </a:spcBef>
              <a:buFontTx/>
              <a:buChar char="•"/>
            </a:pPr>
            <a:r>
              <a:rPr lang="en-US" dirty="0" smtClean="0"/>
              <a:t> Exercise your rights without getting fired or other punishment</a:t>
            </a:r>
          </a:p>
        </p:txBody>
      </p:sp>
    </p:spTree>
    <p:extLst>
      <p:ext uri="{BB962C8B-B14F-4D97-AF65-F5344CB8AC3E}">
        <p14:creationId xmlns:p14="http://schemas.microsoft.com/office/powerpoint/2010/main" val="298421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a:spcBef>
                <a:spcPct val="0"/>
              </a:spcBef>
            </a:pPr>
            <a:r>
              <a:rPr lang="en-US" dirty="0" smtClean="0"/>
              <a:t>Labels, the second major requirement under the OSHA </a:t>
            </a:r>
            <a:r>
              <a:rPr lang="en-US" dirty="0" err="1" smtClean="0"/>
              <a:t>HazCom</a:t>
            </a:r>
            <a:r>
              <a:rPr lang="en-US" dirty="0" smtClean="0"/>
              <a:t> standard. They can look it up at 1910.1200(f).</a:t>
            </a:r>
          </a:p>
          <a:p>
            <a:pPr>
              <a:spcBef>
                <a:spcPct val="0"/>
              </a:spcBef>
            </a:pPr>
            <a:endParaRPr lang="en-US" dirty="0" smtClean="0"/>
          </a:p>
        </p:txBody>
      </p:sp>
      <p:sp>
        <p:nvSpPr>
          <p:cNvPr id="177155" name="Slide Number Placeholder 3"/>
          <p:cNvSpPr>
            <a:spLocks noGrp="1"/>
          </p:cNvSpPr>
          <p:nvPr>
            <p:ph type="sldNum" sz="quarter" idx="5"/>
          </p:nvPr>
        </p:nvSpPr>
        <p:spPr bwMode="auto">
          <a:noFill/>
          <a:ln>
            <a:miter lim="800000"/>
            <a:headEnd/>
            <a:tailEnd/>
          </a:ln>
        </p:spPr>
        <p:txBody>
          <a:bodyPr/>
          <a:lstStyle/>
          <a:p>
            <a:fld id="{831E266D-D5D8-4F3A-B9F8-740C57E35459}" type="slidenum">
              <a:rPr lang="en-US"/>
              <a:pPr/>
              <a:t>34</a:t>
            </a:fld>
            <a:endParaRPr lang="en-US"/>
          </a:p>
        </p:txBody>
      </p:sp>
    </p:spTree>
    <p:extLst>
      <p:ext uri="{BB962C8B-B14F-4D97-AF65-F5344CB8AC3E}">
        <p14:creationId xmlns:p14="http://schemas.microsoft.com/office/powerpoint/2010/main" val="4183193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7817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OSHA now requires that labels contain these elements:</a:t>
            </a:r>
          </a:p>
          <a:p>
            <a:pPr>
              <a:spcBef>
                <a:spcPct val="0"/>
              </a:spcBef>
            </a:pPr>
            <a:endParaRPr lang="en-US" dirty="0" smtClean="0"/>
          </a:p>
          <a:p>
            <a:pPr marL="228600" indent="-228600" defTabSz="924458">
              <a:spcBef>
                <a:spcPct val="0"/>
              </a:spcBef>
              <a:buFont typeface="+mj-lt"/>
              <a:buAutoNum type="arabicPeriod"/>
              <a:defRPr/>
            </a:pPr>
            <a:r>
              <a:rPr lang="en-US" i="1" dirty="0" smtClean="0"/>
              <a:t>Signal word</a:t>
            </a:r>
            <a:r>
              <a:rPr lang="en-US" dirty="0" smtClean="0"/>
              <a:t> means a word used to indicate the relative level of severity of hazard and alert the reader to a potential hazard on the label. The signal words used are “Danger" and “Warning." "Danger" is used for the more severe hazards, while “Warning" is used for the less severe.</a:t>
            </a:r>
          </a:p>
          <a:p>
            <a:pPr marL="228600" indent="-228600" defTabSz="924458">
              <a:spcBef>
                <a:spcPct val="0"/>
              </a:spcBef>
              <a:buFont typeface="+mj-lt"/>
              <a:buAutoNum type="arabicPeriod"/>
              <a:defRPr/>
            </a:pPr>
            <a:r>
              <a:rPr lang="en-US" i="1" dirty="0" smtClean="0"/>
              <a:t>Hazard statement</a:t>
            </a:r>
            <a:r>
              <a:rPr lang="en-US" dirty="0" smtClean="0"/>
              <a:t> means a statement assigned to a hazard class and category that describes the nature of the hazard(s) of a chemical, including, where appropriate, the degree of hazard. </a:t>
            </a:r>
          </a:p>
          <a:p>
            <a:pPr marL="228600" indent="-228600" defTabSz="924458">
              <a:spcBef>
                <a:spcPct val="0"/>
              </a:spcBef>
              <a:buFont typeface="+mj-lt"/>
              <a:buAutoNum type="arabicPeriod"/>
              <a:defRPr/>
            </a:pPr>
            <a:r>
              <a:rPr lang="en-US" i="1" dirty="0" smtClean="0"/>
              <a:t>Hazard pictograms </a:t>
            </a:r>
            <a:r>
              <a:rPr lang="en-US" dirty="0" smtClean="0"/>
              <a:t>means a composition that may include a symbol plus other graphic elements, such as a border, background pattern, or color, that is intended to convey specific information about the hazards of a chemical. Eight pictograms are designated under this standard for application to a hazard category. </a:t>
            </a:r>
          </a:p>
          <a:p>
            <a:pPr marL="228600" indent="-228600" defTabSz="924458">
              <a:spcBef>
                <a:spcPct val="0"/>
              </a:spcBef>
              <a:buFont typeface="+mj-lt"/>
              <a:buAutoNum type="arabicPeriod"/>
              <a:defRPr/>
            </a:pPr>
            <a:r>
              <a:rPr lang="en-US" i="1" dirty="0" smtClean="0"/>
              <a:t>Precautionary statement</a:t>
            </a:r>
            <a:r>
              <a:rPr lang="en-US" dirty="0" smtClean="0"/>
              <a:t> means a phrase that describes recommended measures that should be taken to minimize or prevent adverse effects resulting from exposure to a hazardous chemical, or improper storage or handling. </a:t>
            </a:r>
          </a:p>
          <a:p>
            <a:pPr marL="228600" indent="-228600">
              <a:spcBef>
                <a:spcPct val="0"/>
              </a:spcBef>
              <a:buFont typeface="+mj-lt"/>
              <a:buAutoNum type="arabicPeriod"/>
            </a:pPr>
            <a:endParaRPr lang="en-US" dirty="0" smtClean="0"/>
          </a:p>
          <a:p>
            <a:pPr>
              <a:spcBef>
                <a:spcPct val="0"/>
              </a:spcBef>
            </a:pPr>
            <a:endParaRPr lang="en-US" i="1" dirty="0" smtClean="0"/>
          </a:p>
          <a:p>
            <a:pPr>
              <a:spcBef>
                <a:spcPct val="0"/>
              </a:spcBef>
            </a:pPr>
            <a:endParaRPr lang="en-US" dirty="0" smtClean="0"/>
          </a:p>
          <a:p>
            <a:pPr>
              <a:spcBef>
                <a:spcPct val="0"/>
              </a:spcBef>
            </a:pPr>
            <a:endParaRPr lang="en-US" dirty="0" smtClean="0"/>
          </a:p>
        </p:txBody>
      </p:sp>
      <p:sp>
        <p:nvSpPr>
          <p:cNvPr id="178179" name="Slide Number Placeholder 3"/>
          <p:cNvSpPr>
            <a:spLocks noGrp="1"/>
          </p:cNvSpPr>
          <p:nvPr>
            <p:ph type="sldNum" sz="quarter" idx="5"/>
          </p:nvPr>
        </p:nvSpPr>
        <p:spPr bwMode="auto">
          <a:noFill/>
          <a:ln>
            <a:miter lim="800000"/>
            <a:headEnd/>
            <a:tailEnd/>
          </a:ln>
        </p:spPr>
        <p:txBody>
          <a:bodyPr/>
          <a:lstStyle/>
          <a:p>
            <a:fld id="{94580D82-F69B-4F65-AD66-E8974CACC9DF}" type="slidenum">
              <a:rPr lang="en-US"/>
              <a:pPr/>
              <a:t>35</a:t>
            </a:fld>
            <a:endParaRPr lang="en-US"/>
          </a:p>
        </p:txBody>
      </p:sp>
    </p:spTree>
    <p:extLst>
      <p:ext uri="{BB962C8B-B14F-4D97-AF65-F5344CB8AC3E}">
        <p14:creationId xmlns:p14="http://schemas.microsoft.com/office/powerpoint/2010/main" val="1186759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Trainer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Additional information must be included on labels,</a:t>
            </a:r>
            <a:r>
              <a:rPr lang="en-US" baseline="0" dirty="0" smtClean="0">
                <a:ea typeface="+mn-ea"/>
              </a:rPr>
              <a:t> such as:</a:t>
            </a:r>
            <a:endParaRPr lang="en-US" dirty="0" smtClean="0">
              <a:ea typeface="+mn-ea"/>
            </a:endParaRPr>
          </a:p>
          <a:p>
            <a:pPr fontAlgn="auto">
              <a:spcBef>
                <a:spcPts val="0"/>
              </a:spcBef>
              <a:spcAft>
                <a:spcPts val="0"/>
              </a:spcAft>
              <a:defRPr/>
            </a:pPr>
            <a:endParaRPr lang="en-US" dirty="0" smtClean="0">
              <a:ea typeface="+mn-ea"/>
            </a:endParaRPr>
          </a:p>
          <a:p>
            <a:pPr marL="231115" indent="-231115" fontAlgn="auto">
              <a:spcBef>
                <a:spcPts val="0"/>
              </a:spcBef>
              <a:spcAft>
                <a:spcPts val="0"/>
              </a:spcAft>
              <a:buFont typeface="+mj-lt"/>
              <a:buAutoNum type="arabicPeriod"/>
              <a:defRPr/>
            </a:pPr>
            <a:r>
              <a:rPr lang="en-US" dirty="0" smtClean="0">
                <a:ea typeface="+mn-ea"/>
              </a:rPr>
              <a:t>Product Identifier - the name or number used for a hazardous chemical on a label or in the SDS</a:t>
            </a:r>
          </a:p>
          <a:p>
            <a:pPr marL="231115" indent="-231115" fontAlgn="auto">
              <a:spcBef>
                <a:spcPts val="0"/>
              </a:spcBef>
              <a:spcAft>
                <a:spcPts val="0"/>
              </a:spcAft>
              <a:buFont typeface="+mj-lt"/>
              <a:buAutoNum type="arabicPeriod"/>
              <a:defRPr/>
            </a:pPr>
            <a:r>
              <a:rPr lang="en-US" dirty="0" smtClean="0">
                <a:ea typeface="+mn-ea"/>
              </a:rPr>
              <a:t>Supplier Identifier - name, address, and telephone number of the chemical manufacturer, importer, or other responsible party</a:t>
            </a:r>
          </a:p>
          <a:p>
            <a:pPr marL="231115" indent="-231115" fontAlgn="auto">
              <a:spcBef>
                <a:spcPts val="0"/>
              </a:spcBef>
              <a:spcAft>
                <a:spcPts val="0"/>
              </a:spcAft>
              <a:buFont typeface="+mj-lt"/>
              <a:buAutoNum type="arabicPeriod"/>
              <a:defRPr/>
            </a:pPr>
            <a:r>
              <a:rPr lang="en-US" dirty="0" smtClean="0">
                <a:ea typeface="+mn-ea"/>
              </a:rPr>
              <a:t>Supplemental Information - </a:t>
            </a:r>
            <a:endParaRPr lang="en-US" dirty="0">
              <a:ea typeface="+mn-ea"/>
            </a:endParaRPr>
          </a:p>
        </p:txBody>
      </p:sp>
      <p:sp>
        <p:nvSpPr>
          <p:cNvPr id="179203" name="Slide Number Placeholder 3"/>
          <p:cNvSpPr>
            <a:spLocks noGrp="1"/>
          </p:cNvSpPr>
          <p:nvPr>
            <p:ph type="sldNum" sz="quarter" idx="5"/>
          </p:nvPr>
        </p:nvSpPr>
        <p:spPr bwMode="auto">
          <a:noFill/>
          <a:ln>
            <a:miter lim="800000"/>
            <a:headEnd/>
            <a:tailEnd/>
          </a:ln>
        </p:spPr>
        <p:txBody>
          <a:bodyPr/>
          <a:lstStyle/>
          <a:p>
            <a:fld id="{1A4A1110-7423-4BC4-8CCD-D1226768B9F8}" type="slidenum">
              <a:rPr lang="en-US"/>
              <a:pPr/>
              <a:t>36</a:t>
            </a:fld>
            <a:endParaRPr lang="en-US"/>
          </a:p>
        </p:txBody>
      </p:sp>
    </p:spTree>
    <p:extLst>
      <p:ext uri="{BB962C8B-B14F-4D97-AF65-F5344CB8AC3E}">
        <p14:creationId xmlns:p14="http://schemas.microsoft.com/office/powerpoint/2010/main" val="3328331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[Ask for a volunteer to answer the question and explain their answer.]</a:t>
            </a:r>
          </a:p>
          <a:p>
            <a:pPr fontAlgn="auto">
              <a:spcBef>
                <a:spcPts val="0"/>
              </a:spcBef>
              <a:spcAft>
                <a:spcPts val="0"/>
              </a:spcAft>
              <a:defRPr/>
            </a:pPr>
            <a:endParaRPr lang="en-US" dirty="0" smtClean="0">
              <a:ea typeface="+mn-ea"/>
            </a:endParaRPr>
          </a:p>
          <a:p>
            <a:pPr fontAlgn="auto">
              <a:spcBef>
                <a:spcPts val="0"/>
              </a:spcBef>
              <a:spcAft>
                <a:spcPts val="0"/>
              </a:spcAft>
              <a:defRPr/>
            </a:pPr>
            <a:r>
              <a:rPr lang="en-CA" dirty="0" smtClean="0">
                <a:ea typeface="+mn-ea"/>
              </a:rPr>
              <a:t>One of two signal words is required on labels to emphasize hazard. Which communicates greater hazard?</a:t>
            </a:r>
          </a:p>
          <a:p>
            <a:pPr fontAlgn="auto">
              <a:spcBef>
                <a:spcPts val="0"/>
              </a:spcBef>
              <a:spcAft>
                <a:spcPts val="0"/>
              </a:spcAft>
              <a:defRPr/>
            </a:pPr>
            <a:endParaRPr lang="en-US" dirty="0" smtClean="0">
              <a:ea typeface="+mn-ea"/>
            </a:endParaRPr>
          </a:p>
          <a:p>
            <a:pPr marL="346672" indent="-346672" fontAlgn="auto">
              <a:spcBef>
                <a:spcPct val="20000"/>
              </a:spcBef>
              <a:spcAft>
                <a:spcPts val="0"/>
              </a:spcAft>
              <a:buClr>
                <a:srgbClr val="CC0000"/>
              </a:buClr>
              <a:defRPr/>
            </a:pPr>
            <a:r>
              <a:rPr lang="en-US" b="1" dirty="0" smtClean="0">
                <a:effectLst>
                  <a:outerShdw blurRad="38100" dist="38100" dir="2700000" algn="tl">
                    <a:srgbClr val="000000">
                      <a:alpha val="43137"/>
                    </a:srgbClr>
                  </a:outerShdw>
                </a:effectLst>
                <a:ea typeface="+mn-ea"/>
                <a:cs typeface="Arial" pitchFamily="34" charset="0"/>
              </a:rPr>
              <a:t>DANGER</a:t>
            </a:r>
            <a:r>
              <a:rPr lang="en-US" dirty="0" smtClean="0">
                <a:ea typeface="+mn-ea"/>
                <a:cs typeface="Arial" pitchFamily="34" charset="0"/>
              </a:rPr>
              <a:t> means severe hazard</a:t>
            </a:r>
          </a:p>
          <a:p>
            <a:pPr marL="346672" indent="-346672" fontAlgn="auto">
              <a:spcBef>
                <a:spcPct val="20000"/>
              </a:spcBef>
              <a:spcAft>
                <a:spcPts val="0"/>
              </a:spcAft>
              <a:buClr>
                <a:srgbClr val="CC0000"/>
              </a:buClr>
              <a:defRPr/>
            </a:pPr>
            <a:r>
              <a:rPr lang="en-US" dirty="0" smtClean="0">
                <a:ea typeface="+mn-ea"/>
                <a:cs typeface="Arial" pitchFamily="34" charset="0"/>
              </a:rPr>
              <a:t>WARNING means the product is less hazardo</a:t>
            </a:r>
            <a:r>
              <a:rPr lang="en-US" dirty="0" smtClean="0">
                <a:latin typeface="Arial" pitchFamily="34" charset="0"/>
                <a:ea typeface="+mn-ea"/>
                <a:cs typeface="Arial" pitchFamily="34" charset="0"/>
              </a:rPr>
              <a:t>us</a:t>
            </a:r>
          </a:p>
        </p:txBody>
      </p:sp>
      <p:sp>
        <p:nvSpPr>
          <p:cNvPr id="180227" name="Slide Number Placeholder 3"/>
          <p:cNvSpPr>
            <a:spLocks noGrp="1"/>
          </p:cNvSpPr>
          <p:nvPr>
            <p:ph type="sldNum" sz="quarter" idx="5"/>
          </p:nvPr>
        </p:nvSpPr>
        <p:spPr bwMode="auto">
          <a:noFill/>
          <a:ln>
            <a:miter lim="800000"/>
            <a:headEnd/>
            <a:tailEnd/>
          </a:ln>
        </p:spPr>
        <p:txBody>
          <a:bodyPr/>
          <a:lstStyle/>
          <a:p>
            <a:fld id="{95CCDACD-3B69-4983-9F41-7B91B19C0D08}" type="slidenum">
              <a:rPr lang="en-US"/>
              <a:pPr/>
              <a:t>37</a:t>
            </a:fld>
            <a:endParaRPr lang="en-US"/>
          </a:p>
        </p:txBody>
      </p:sp>
    </p:spTree>
    <p:extLst>
      <p:ext uri="{BB962C8B-B14F-4D97-AF65-F5344CB8AC3E}">
        <p14:creationId xmlns:p14="http://schemas.microsoft.com/office/powerpoint/2010/main" val="2257551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a:spcBef>
                <a:spcPct val="0"/>
              </a:spcBef>
            </a:pPr>
            <a:r>
              <a:rPr lang="en-US" dirty="0" smtClean="0"/>
              <a:t>Labels must also contain standard </a:t>
            </a:r>
            <a:r>
              <a:rPr lang="en-US" dirty="0" smtClean="0">
                <a:effectLst>
                  <a:outerShdw blurRad="38100" dist="38100" dir="2700000" algn="tl">
                    <a:srgbClr val="C0C0C0"/>
                  </a:outerShdw>
                </a:effectLst>
              </a:rPr>
              <a:t>Precautionary Statements</a:t>
            </a:r>
            <a:r>
              <a:rPr lang="en-US" dirty="0" smtClean="0">
                <a:solidFill>
                  <a:srgbClr val="CC0000"/>
                </a:solidFill>
                <a:effectLst>
                  <a:outerShdw blurRad="38100" dist="38100" dir="2700000" algn="tl">
                    <a:srgbClr val="C0C0C0"/>
                  </a:outerShdw>
                </a:effectLst>
              </a:rPr>
              <a:t> </a:t>
            </a:r>
            <a:r>
              <a:rPr lang="en-US" dirty="0" smtClean="0"/>
              <a:t>to describe how to prevent harm.</a:t>
            </a:r>
          </a:p>
          <a:p>
            <a:pPr>
              <a:spcBef>
                <a:spcPct val="0"/>
              </a:spcBef>
            </a:pPr>
            <a:endParaRPr lang="en-US" dirty="0" smtClean="0"/>
          </a:p>
          <a:p>
            <a:pPr>
              <a:spcBef>
                <a:spcPct val="0"/>
              </a:spcBef>
            </a:pPr>
            <a:r>
              <a:rPr lang="en-US" dirty="0" smtClean="0"/>
              <a:t>Here are some examples:</a:t>
            </a:r>
          </a:p>
          <a:p>
            <a:pPr>
              <a:spcBef>
                <a:spcPct val="0"/>
              </a:spcBef>
            </a:pPr>
            <a:endParaRPr lang="en-US" dirty="0" smtClean="0"/>
          </a:p>
          <a:p>
            <a:pPr>
              <a:spcBef>
                <a:spcPct val="0"/>
              </a:spcBef>
              <a:buFontTx/>
              <a:buChar char="•"/>
            </a:pPr>
            <a:r>
              <a:rPr lang="en-US" altLang="en-US" dirty="0" smtClean="0"/>
              <a:t>“</a:t>
            </a:r>
            <a:r>
              <a:rPr lang="en-US" dirty="0" smtClean="0"/>
              <a:t>Only use non-sparking tools</a:t>
            </a:r>
            <a:r>
              <a:rPr lang="en-US" altLang="en-US" dirty="0" smtClean="0"/>
              <a:t>”</a:t>
            </a:r>
            <a:endParaRPr lang="en-US" dirty="0" smtClean="0"/>
          </a:p>
          <a:p>
            <a:pPr>
              <a:spcBef>
                <a:spcPct val="0"/>
              </a:spcBef>
              <a:buFontTx/>
              <a:buChar char="•"/>
            </a:pPr>
            <a:r>
              <a:rPr lang="en-US" altLang="en-US" dirty="0" smtClean="0"/>
              <a:t>“</a:t>
            </a:r>
            <a:r>
              <a:rPr lang="en-US" dirty="0" smtClean="0"/>
              <a:t>Store in a cool, well ventilated and locked place</a:t>
            </a:r>
            <a:r>
              <a:rPr lang="en-US" altLang="en-US" dirty="0" smtClean="0"/>
              <a:t>”</a:t>
            </a:r>
            <a:endParaRPr lang="en-US" dirty="0" smtClean="0"/>
          </a:p>
          <a:p>
            <a:pPr>
              <a:spcBef>
                <a:spcPct val="0"/>
              </a:spcBef>
              <a:buFontTx/>
              <a:buChar char="•"/>
            </a:pPr>
            <a:r>
              <a:rPr lang="en-US" altLang="en-US" dirty="0" smtClean="0"/>
              <a:t>“</a:t>
            </a:r>
            <a:r>
              <a:rPr lang="en-US" dirty="0" smtClean="0"/>
              <a:t>Do not breathe vapors</a:t>
            </a:r>
            <a:r>
              <a:rPr lang="en-US" altLang="en-US" dirty="0" smtClean="0"/>
              <a:t>”</a:t>
            </a:r>
            <a:endParaRPr lang="en-US" dirty="0" smtClean="0"/>
          </a:p>
          <a:p>
            <a:pPr>
              <a:spcBef>
                <a:spcPct val="0"/>
              </a:spcBef>
              <a:buFontTx/>
              <a:buChar char="•"/>
            </a:pPr>
            <a:r>
              <a:rPr lang="en-US" altLang="en-US" dirty="0" smtClean="0"/>
              <a:t>“</a:t>
            </a:r>
            <a:r>
              <a:rPr lang="en-US" dirty="0" smtClean="0"/>
              <a:t>Wear protective gloves</a:t>
            </a:r>
            <a:r>
              <a:rPr lang="en-US" altLang="en-US" dirty="0" smtClean="0"/>
              <a:t>”</a:t>
            </a:r>
            <a:endParaRPr lang="en-US" dirty="0" smtClean="0"/>
          </a:p>
          <a:p>
            <a:pPr>
              <a:spcBef>
                <a:spcPct val="0"/>
              </a:spcBef>
            </a:pPr>
            <a:endParaRPr lang="en-US" dirty="0" smtClean="0"/>
          </a:p>
          <a:p>
            <a:pPr>
              <a:spcBef>
                <a:spcPct val="0"/>
              </a:spcBef>
            </a:pPr>
            <a:endParaRPr lang="en-US" dirty="0" smtClean="0"/>
          </a:p>
        </p:txBody>
      </p:sp>
      <p:sp>
        <p:nvSpPr>
          <p:cNvPr id="181251" name="Slide Number Placeholder 3"/>
          <p:cNvSpPr>
            <a:spLocks noGrp="1"/>
          </p:cNvSpPr>
          <p:nvPr>
            <p:ph type="sldNum" sz="quarter" idx="5"/>
          </p:nvPr>
        </p:nvSpPr>
        <p:spPr bwMode="auto">
          <a:noFill/>
          <a:ln>
            <a:miter lim="800000"/>
            <a:headEnd/>
            <a:tailEnd/>
          </a:ln>
        </p:spPr>
        <p:txBody>
          <a:bodyPr/>
          <a:lstStyle/>
          <a:p>
            <a:fld id="{14250960-4BEE-43CD-89D9-D3EF6F9672C7}" type="slidenum">
              <a:rPr lang="en-US"/>
              <a:pPr/>
              <a:t>38</a:t>
            </a:fld>
            <a:endParaRPr lang="en-US"/>
          </a:p>
        </p:txBody>
      </p:sp>
    </p:spTree>
    <p:extLst>
      <p:ext uri="{BB962C8B-B14F-4D97-AF65-F5344CB8AC3E}">
        <p14:creationId xmlns:p14="http://schemas.microsoft.com/office/powerpoint/2010/main" val="36720855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2274"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a:spcBef>
                <a:spcPct val="0"/>
              </a:spcBef>
            </a:pPr>
            <a:r>
              <a:rPr lang="en-US" dirty="0" smtClean="0"/>
              <a:t>[Go over this example</a:t>
            </a:r>
            <a:r>
              <a:rPr lang="en-US" baseline="0" dirty="0" smtClean="0"/>
              <a:t> label from OSHA</a:t>
            </a:r>
            <a:r>
              <a:rPr lang="en-US" dirty="0" smtClean="0"/>
              <a:t> with the class so they can see all of the key elements.</a:t>
            </a:r>
            <a:r>
              <a:rPr lang="en-US" baseline="0" dirty="0" smtClean="0"/>
              <a:t> If you have time ask them to label in their books the following items:</a:t>
            </a:r>
          </a:p>
          <a:p>
            <a:pPr marL="171450" indent="-171450">
              <a:spcBef>
                <a:spcPct val="0"/>
              </a:spcBef>
              <a:buFont typeface="Arial" panose="020B0604020202020204" pitchFamily="34" charset="0"/>
              <a:buChar char="•"/>
            </a:pPr>
            <a:r>
              <a:rPr lang="en-US" baseline="0" dirty="0" smtClean="0"/>
              <a:t>Pictogram</a:t>
            </a:r>
          </a:p>
          <a:p>
            <a:pPr marL="171450" indent="-171450">
              <a:spcBef>
                <a:spcPct val="0"/>
              </a:spcBef>
              <a:buFont typeface="Arial" panose="020B0604020202020204" pitchFamily="34" charset="0"/>
              <a:buChar char="•"/>
            </a:pPr>
            <a:r>
              <a:rPr lang="en-US" baseline="0" dirty="0" smtClean="0"/>
              <a:t>Signal word</a:t>
            </a:r>
          </a:p>
          <a:p>
            <a:pPr marL="171450" indent="-171450">
              <a:spcBef>
                <a:spcPct val="0"/>
              </a:spcBef>
              <a:buFont typeface="Arial" panose="020B0604020202020204" pitchFamily="34" charset="0"/>
              <a:buChar char="•"/>
            </a:pPr>
            <a:r>
              <a:rPr lang="en-US" baseline="0" dirty="0" smtClean="0"/>
              <a:t>Hazard statement</a:t>
            </a:r>
          </a:p>
          <a:p>
            <a:pPr marL="171450" indent="-171450">
              <a:spcBef>
                <a:spcPct val="0"/>
              </a:spcBef>
              <a:buFont typeface="Arial" panose="020B0604020202020204" pitchFamily="34" charset="0"/>
              <a:buChar char="•"/>
            </a:pPr>
            <a:r>
              <a:rPr lang="en-US" baseline="0" dirty="0" smtClean="0"/>
              <a:t>Precautionary statements</a:t>
            </a:r>
            <a:r>
              <a:rPr lang="en-US" dirty="0" smtClean="0"/>
              <a:t>]</a:t>
            </a:r>
          </a:p>
          <a:p>
            <a:pPr>
              <a:spcBef>
                <a:spcPct val="0"/>
              </a:spcBef>
            </a:pPr>
            <a:endParaRPr lang="en-US" dirty="0" smtClean="0"/>
          </a:p>
          <a:p>
            <a:r>
              <a:rPr lang="en-US" sz="1200" b="1" kern="1200" baseline="0" dirty="0" smtClean="0">
                <a:solidFill>
                  <a:schemeClr val="tx1"/>
                </a:solidFill>
                <a:latin typeface="+mn-lt"/>
                <a:ea typeface="ＭＳ Ｐゴシック" charset="-128"/>
                <a:cs typeface="+mn-cs"/>
              </a:rPr>
              <a:t>The Substance:  </a:t>
            </a:r>
            <a:r>
              <a:rPr lang="en-US" sz="1200" kern="1200" baseline="0" dirty="0" smtClean="0">
                <a:solidFill>
                  <a:schemeClr val="tx1"/>
                </a:solidFill>
                <a:latin typeface="+mn-lt"/>
                <a:ea typeface="ＭＳ Ｐゴシック" charset="-128"/>
                <a:cs typeface="+mn-cs"/>
              </a:rPr>
              <a:t>HS85, Batch Number: 85L6543</a:t>
            </a:r>
          </a:p>
          <a:p>
            <a:r>
              <a:rPr lang="en-US" sz="1200" b="1" kern="1200" baseline="0" dirty="0" smtClean="0">
                <a:solidFill>
                  <a:schemeClr val="tx1"/>
                </a:solidFill>
                <a:latin typeface="+mn-lt"/>
                <a:ea typeface="ＭＳ Ｐゴシック" charset="-128"/>
                <a:cs typeface="+mn-cs"/>
              </a:rPr>
              <a:t>Step 1: Perform Classification</a:t>
            </a:r>
          </a:p>
          <a:p>
            <a:r>
              <a:rPr lang="en-US" sz="1200" kern="1200" baseline="0" dirty="0" smtClean="0">
                <a:solidFill>
                  <a:schemeClr val="tx1"/>
                </a:solidFill>
                <a:latin typeface="+mn-lt"/>
                <a:ea typeface="ＭＳ Ｐゴシック" charset="-128"/>
                <a:cs typeface="+mn-cs"/>
              </a:rPr>
              <a:t>Class: Acute Oral Toxicity; Category 4</a:t>
            </a:r>
          </a:p>
          <a:p>
            <a:r>
              <a:rPr lang="en-US" sz="1200" b="1" kern="1200" baseline="0" dirty="0" smtClean="0">
                <a:solidFill>
                  <a:schemeClr val="tx1"/>
                </a:solidFill>
                <a:latin typeface="+mn-lt"/>
                <a:ea typeface="ＭＳ Ｐゴシック" charset="-128"/>
                <a:cs typeface="+mn-cs"/>
              </a:rPr>
              <a:t>Step 2: Gather Labeling Information</a:t>
            </a:r>
          </a:p>
          <a:p>
            <a:r>
              <a:rPr lang="en-US" sz="1200" kern="1200" baseline="0" dirty="0" smtClean="0">
                <a:solidFill>
                  <a:schemeClr val="tx1"/>
                </a:solidFill>
                <a:latin typeface="+mn-lt"/>
                <a:ea typeface="ＭＳ Ｐゴシック" charset="-128"/>
                <a:cs typeface="+mn-cs"/>
              </a:rPr>
              <a:t>Pictograms:  exclamation point</a:t>
            </a:r>
          </a:p>
          <a:p>
            <a:r>
              <a:rPr lang="en-US" sz="1200" b="1" kern="1200" baseline="0" dirty="0" smtClean="0">
                <a:solidFill>
                  <a:schemeClr val="tx1"/>
                </a:solidFill>
                <a:latin typeface="+mn-lt"/>
                <a:ea typeface="ＭＳ Ｐゴシック" charset="-128"/>
                <a:cs typeface="+mn-cs"/>
              </a:rPr>
              <a:t>Signal Word: </a:t>
            </a:r>
            <a:r>
              <a:rPr lang="en-US" sz="1200" kern="1200" baseline="0" dirty="0" smtClean="0">
                <a:solidFill>
                  <a:schemeClr val="tx1"/>
                </a:solidFill>
                <a:latin typeface="+mn-lt"/>
                <a:ea typeface="ＭＳ Ｐゴシック" charset="-128"/>
                <a:cs typeface="+mn-cs"/>
              </a:rPr>
              <a:t>WARNING</a:t>
            </a:r>
          </a:p>
          <a:p>
            <a:r>
              <a:rPr lang="en-US" sz="1200" b="1" kern="1200" baseline="0" dirty="0" smtClean="0">
                <a:solidFill>
                  <a:schemeClr val="tx1"/>
                </a:solidFill>
                <a:latin typeface="+mn-lt"/>
                <a:ea typeface="ＭＳ Ｐゴシック" charset="-128"/>
                <a:cs typeface="+mn-cs"/>
              </a:rPr>
              <a:t>Hazard Statements: </a:t>
            </a:r>
            <a:r>
              <a:rPr lang="en-US" sz="1200" kern="1200" baseline="0" dirty="0" smtClean="0">
                <a:solidFill>
                  <a:schemeClr val="tx1"/>
                </a:solidFill>
                <a:latin typeface="+mn-lt"/>
                <a:ea typeface="ＭＳ Ｐゴシック" charset="-128"/>
                <a:cs typeface="+mn-cs"/>
              </a:rPr>
              <a:t>Harmful if Swallowed</a:t>
            </a:r>
          </a:p>
          <a:p>
            <a:r>
              <a:rPr lang="en-US" sz="1200" b="1" kern="1200" baseline="0" dirty="0" smtClean="0">
                <a:solidFill>
                  <a:schemeClr val="tx1"/>
                </a:solidFill>
                <a:latin typeface="+mn-lt"/>
                <a:ea typeface="ＭＳ Ｐゴシック" charset="-128"/>
                <a:cs typeface="+mn-cs"/>
              </a:rPr>
              <a:t>Precautionary Statements:</a:t>
            </a:r>
          </a:p>
          <a:p>
            <a:r>
              <a:rPr lang="en-US" sz="1200" kern="1200" baseline="0" dirty="0" smtClean="0">
                <a:solidFill>
                  <a:schemeClr val="tx1"/>
                </a:solidFill>
                <a:latin typeface="+mn-lt"/>
                <a:ea typeface="ＭＳ Ｐゴシック" charset="-128"/>
                <a:cs typeface="+mn-cs"/>
              </a:rPr>
              <a:t>Prevention:</a:t>
            </a:r>
          </a:p>
          <a:p>
            <a:r>
              <a:rPr lang="en-US" sz="1200" kern="1200" baseline="0" dirty="0" smtClean="0">
                <a:solidFill>
                  <a:schemeClr val="tx1"/>
                </a:solidFill>
                <a:latin typeface="+mn-lt"/>
                <a:ea typeface="ＭＳ Ｐゴシック" charset="-128"/>
                <a:cs typeface="+mn-cs"/>
              </a:rPr>
              <a:t>• Wash hands and face thoroughly after handling.</a:t>
            </a:r>
          </a:p>
          <a:p>
            <a:r>
              <a:rPr lang="en-US" sz="1200" kern="1200" baseline="0" dirty="0" smtClean="0">
                <a:solidFill>
                  <a:schemeClr val="tx1"/>
                </a:solidFill>
                <a:latin typeface="+mn-lt"/>
                <a:ea typeface="ＭＳ Ｐゴシック" charset="-128"/>
                <a:cs typeface="+mn-cs"/>
              </a:rPr>
              <a:t>• Do not eat, drink or smoke when using this product.</a:t>
            </a:r>
          </a:p>
          <a:p>
            <a:r>
              <a:rPr lang="en-US" sz="1200" kern="1200" baseline="0" dirty="0" smtClean="0">
                <a:solidFill>
                  <a:schemeClr val="tx1"/>
                </a:solidFill>
                <a:latin typeface="+mn-lt"/>
                <a:ea typeface="ＭＳ Ｐゴシック" charset="-128"/>
                <a:cs typeface="+mn-cs"/>
              </a:rPr>
              <a:t>Response:</a:t>
            </a:r>
          </a:p>
          <a:p>
            <a:r>
              <a:rPr lang="en-US" sz="1200" kern="1200" baseline="0" dirty="0" smtClean="0">
                <a:solidFill>
                  <a:schemeClr val="tx1"/>
                </a:solidFill>
                <a:latin typeface="+mn-lt"/>
                <a:ea typeface="ＭＳ Ｐゴシック" charset="-128"/>
                <a:cs typeface="+mn-cs"/>
              </a:rPr>
              <a:t>• If swallowed: Call a doctor if you feel unwell.</a:t>
            </a:r>
          </a:p>
          <a:p>
            <a:r>
              <a:rPr lang="en-US" sz="1200" kern="1200" baseline="0" dirty="0" smtClean="0">
                <a:solidFill>
                  <a:schemeClr val="tx1"/>
                </a:solidFill>
                <a:latin typeface="+mn-lt"/>
                <a:ea typeface="ＭＳ Ｐゴシック" charset="-128"/>
                <a:cs typeface="+mn-cs"/>
              </a:rPr>
              <a:t>• Rinse mouth</a:t>
            </a:r>
          </a:p>
          <a:p>
            <a:r>
              <a:rPr lang="en-US" sz="1200" kern="1200" baseline="0" dirty="0" smtClean="0">
                <a:solidFill>
                  <a:schemeClr val="tx1"/>
                </a:solidFill>
                <a:latin typeface="+mn-lt"/>
                <a:ea typeface="ＭＳ Ｐゴシック" charset="-128"/>
                <a:cs typeface="+mn-cs"/>
              </a:rPr>
              <a:t>Storage: None specified</a:t>
            </a:r>
          </a:p>
          <a:p>
            <a:r>
              <a:rPr lang="en-US" sz="1200" kern="1200" baseline="0" dirty="0" smtClean="0">
                <a:solidFill>
                  <a:schemeClr val="tx1"/>
                </a:solidFill>
                <a:latin typeface="+mn-lt"/>
                <a:ea typeface="ＭＳ Ｐゴシック" charset="-128"/>
                <a:cs typeface="+mn-cs"/>
              </a:rPr>
              <a:t>Disposal: Dispose of contents/container in</a:t>
            </a:r>
          </a:p>
          <a:p>
            <a:r>
              <a:rPr lang="en-US" sz="1200" kern="1200" baseline="0" dirty="0" smtClean="0">
                <a:solidFill>
                  <a:schemeClr val="tx1"/>
                </a:solidFill>
                <a:latin typeface="+mn-lt"/>
                <a:ea typeface="ＭＳ Ｐゴシック" charset="-128"/>
                <a:cs typeface="+mn-cs"/>
              </a:rPr>
              <a:t>accordance with local/regional/national/</a:t>
            </a:r>
          </a:p>
          <a:p>
            <a:r>
              <a:rPr lang="en-US" sz="1200" kern="1200" baseline="0" dirty="0" smtClean="0">
                <a:solidFill>
                  <a:schemeClr val="tx1"/>
                </a:solidFill>
                <a:latin typeface="+mn-lt"/>
                <a:ea typeface="ＭＳ Ｐゴシック" charset="-128"/>
                <a:cs typeface="+mn-cs"/>
              </a:rPr>
              <a:t>international regulations.3</a:t>
            </a:r>
          </a:p>
          <a:p>
            <a:r>
              <a:rPr lang="en-US" sz="1200" b="1" kern="1200" baseline="0" dirty="0" smtClean="0">
                <a:solidFill>
                  <a:schemeClr val="tx1"/>
                </a:solidFill>
                <a:latin typeface="+mn-lt"/>
                <a:ea typeface="ＭＳ Ｐゴシック" charset="-128"/>
                <a:cs typeface="+mn-cs"/>
              </a:rPr>
              <a:t>Step 3: Create the Label</a:t>
            </a:r>
          </a:p>
          <a:p>
            <a:r>
              <a:rPr lang="en-US" sz="1200" kern="1200" baseline="0" dirty="0" smtClean="0">
                <a:solidFill>
                  <a:schemeClr val="tx1"/>
                </a:solidFill>
                <a:latin typeface="+mn-lt"/>
                <a:ea typeface="ＭＳ Ｐゴシック" charset="-128"/>
                <a:cs typeface="+mn-cs"/>
              </a:rPr>
              <a:t>Putting together the above information on HS85, a label might list the information found on the </a:t>
            </a:r>
            <a:endParaRPr lang="en-US" dirty="0" smtClean="0"/>
          </a:p>
        </p:txBody>
      </p:sp>
      <p:sp>
        <p:nvSpPr>
          <p:cNvPr id="182275" name="Slide Number Placeholder 3"/>
          <p:cNvSpPr>
            <a:spLocks noGrp="1"/>
          </p:cNvSpPr>
          <p:nvPr>
            <p:ph type="sldNum" sz="quarter" idx="5"/>
          </p:nvPr>
        </p:nvSpPr>
        <p:spPr bwMode="auto">
          <a:noFill/>
          <a:ln>
            <a:miter lim="800000"/>
            <a:headEnd/>
            <a:tailEnd/>
          </a:ln>
        </p:spPr>
        <p:txBody>
          <a:bodyPr/>
          <a:lstStyle/>
          <a:p>
            <a:fld id="{B6CC6313-85E3-492B-A088-CB6DAE8FBBA3}" type="slidenum">
              <a:rPr lang="en-US"/>
              <a:pPr/>
              <a:t>39</a:t>
            </a:fld>
            <a:endParaRPr lang="en-US"/>
          </a:p>
        </p:txBody>
      </p:sp>
    </p:spTree>
    <p:extLst>
      <p:ext uri="{BB962C8B-B14F-4D97-AF65-F5344CB8AC3E}">
        <p14:creationId xmlns:p14="http://schemas.microsoft.com/office/powerpoint/2010/main" val="894663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bwMode="auto">
          <a:noFill/>
          <a:ln>
            <a:miter lim="800000"/>
            <a:headEnd/>
            <a:tailEnd/>
          </a:ln>
        </p:spPr>
        <p:txBody>
          <a:bodyPr/>
          <a:lstStyle/>
          <a:p>
            <a:fld id="{A98D9660-7C1F-4EEF-8E1C-2F0C4558BB95}" type="slidenum">
              <a:rPr lang="en-US"/>
              <a:pPr/>
              <a:t>4</a:t>
            </a:fld>
            <a:endParaRPr lang="en-US"/>
          </a:p>
        </p:txBody>
      </p:sp>
      <p:sp>
        <p:nvSpPr>
          <p:cNvPr id="14848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8195" name="Rectangle 3"/>
          <p:cNvSpPr>
            <a:spLocks noGrp="1" noChangeArrowheads="1"/>
          </p:cNvSpPr>
          <p:nvPr>
            <p:ph type="body" idx="1"/>
          </p:nvPr>
        </p:nvSpPr>
        <p:spPr/>
        <p:txBody>
          <a:bodyPr wrap="square" numCol="1" anchor="t" anchorCtr="0" compatLnSpc="1">
            <a:prstTxWarp prst="textNoShape">
              <a:avLst/>
            </a:prstTxWarp>
          </a:bodyPr>
          <a:lstStyle/>
          <a:p>
            <a:pPr defTabSz="924458">
              <a:spcBef>
                <a:spcPct val="0"/>
              </a:spcBef>
            </a:pPr>
            <a:r>
              <a:rPr lang="en-US" b="1" dirty="0" smtClean="0"/>
              <a:t>Trainer</a:t>
            </a:r>
            <a:r>
              <a:rPr lang="en-US" b="1" baseline="0" dirty="0" smtClean="0"/>
              <a:t> Notes:</a:t>
            </a:r>
          </a:p>
          <a:p>
            <a:pPr>
              <a:spcBef>
                <a:spcPct val="0"/>
              </a:spcBef>
            </a:pPr>
            <a:endParaRPr lang="en-US" dirty="0" smtClean="0"/>
          </a:p>
          <a:p>
            <a:pPr>
              <a:spcBef>
                <a:spcPct val="0"/>
              </a:spcBef>
            </a:pPr>
            <a:r>
              <a:rPr lang="en-US" dirty="0" smtClean="0"/>
              <a:t>After completing this course you will be able to:</a:t>
            </a:r>
          </a:p>
          <a:p>
            <a:pPr>
              <a:spcBef>
                <a:spcPct val="0"/>
              </a:spcBef>
            </a:pPr>
            <a:endParaRPr lang="en-US" dirty="0" smtClean="0"/>
          </a:p>
          <a:p>
            <a:pPr marL="462229" indent="-462229">
              <a:buFont typeface="Calibri" pitchFamily="34" charset="0"/>
              <a:buAutoNum type="arabicPeriod"/>
            </a:pPr>
            <a:r>
              <a:rPr lang="en-US" dirty="0" smtClean="0"/>
              <a:t>Discuss the 5 key elements of OSHA</a:t>
            </a:r>
            <a:r>
              <a:rPr lang="en-US" altLang="en-US" dirty="0" smtClean="0"/>
              <a:t>’</a:t>
            </a:r>
            <a:r>
              <a:rPr lang="en-US" dirty="0" smtClean="0"/>
              <a:t>s Hazard Communication Standard (</a:t>
            </a:r>
            <a:r>
              <a:rPr lang="en-US" dirty="0" err="1" smtClean="0"/>
              <a:t>HazCom</a:t>
            </a:r>
            <a:r>
              <a:rPr lang="en-US" dirty="0" smtClean="0"/>
              <a:t>).</a:t>
            </a:r>
          </a:p>
          <a:p>
            <a:pPr marL="462229" indent="-462229">
              <a:buFont typeface="Calibri" pitchFamily="34" charset="0"/>
              <a:buAutoNum type="arabicPeriod"/>
            </a:pPr>
            <a:r>
              <a:rPr lang="en-US" dirty="0" smtClean="0"/>
              <a:t>Describe your rights under OSHA</a:t>
            </a:r>
            <a:r>
              <a:rPr lang="en-US" altLang="en-US" dirty="0" smtClean="0"/>
              <a:t>’</a:t>
            </a:r>
            <a:r>
              <a:rPr lang="en-US" dirty="0" smtClean="0"/>
              <a:t>s </a:t>
            </a:r>
            <a:r>
              <a:rPr lang="en-US" dirty="0" err="1" smtClean="0"/>
              <a:t>HazCom</a:t>
            </a:r>
            <a:r>
              <a:rPr lang="en-US" dirty="0" smtClean="0"/>
              <a:t> standard.</a:t>
            </a:r>
          </a:p>
          <a:p>
            <a:pPr marL="462229" indent="-462229">
              <a:buFont typeface="Calibri" pitchFamily="34" charset="0"/>
              <a:buAutoNum type="arabicPeriod"/>
            </a:pPr>
            <a:r>
              <a:rPr lang="en-US" dirty="0" smtClean="0"/>
              <a:t>Identify the new OSHA label symbols and explain what each means.</a:t>
            </a:r>
          </a:p>
          <a:p>
            <a:pPr marL="462229" indent="-462229">
              <a:buFont typeface="Calibri" pitchFamily="34" charset="0"/>
              <a:buAutoNum type="arabicPeriod"/>
            </a:pPr>
            <a:r>
              <a:rPr lang="en-US" dirty="0" smtClean="0"/>
              <a:t>Describe the 4 routes of entry for chemicals and give an example of a chemical known to enter the body through each.  </a:t>
            </a:r>
          </a:p>
          <a:p>
            <a:pPr>
              <a:spcBef>
                <a:spcPct val="0"/>
              </a:spcBef>
            </a:pPr>
            <a:endParaRPr lang="en-US" dirty="0" smtClean="0"/>
          </a:p>
        </p:txBody>
      </p:sp>
    </p:spTree>
    <p:extLst>
      <p:ext uri="{BB962C8B-B14F-4D97-AF65-F5344CB8AC3E}">
        <p14:creationId xmlns:p14="http://schemas.microsoft.com/office/powerpoint/2010/main" val="21152191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329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a:spcBef>
                <a:spcPct val="0"/>
              </a:spcBef>
            </a:pPr>
            <a:r>
              <a:rPr lang="en-US" dirty="0" smtClean="0"/>
              <a:t>There are 9 symbols called pictograms that we will discuss.</a:t>
            </a:r>
          </a:p>
          <a:p>
            <a:pPr>
              <a:spcBef>
                <a:spcPct val="0"/>
              </a:spcBef>
            </a:pPr>
            <a:endParaRPr lang="en-US" dirty="0" smtClean="0"/>
          </a:p>
          <a:p>
            <a:pPr>
              <a:spcBef>
                <a:spcPct val="0"/>
              </a:spcBef>
            </a:pPr>
            <a:endParaRPr lang="en-US" dirty="0" smtClean="0"/>
          </a:p>
        </p:txBody>
      </p:sp>
      <p:sp>
        <p:nvSpPr>
          <p:cNvPr id="183299" name="Slide Number Placeholder 3"/>
          <p:cNvSpPr>
            <a:spLocks noGrp="1"/>
          </p:cNvSpPr>
          <p:nvPr>
            <p:ph type="sldNum" sz="quarter" idx="5"/>
          </p:nvPr>
        </p:nvSpPr>
        <p:spPr bwMode="auto">
          <a:noFill/>
          <a:ln>
            <a:miter lim="800000"/>
            <a:headEnd/>
            <a:tailEnd/>
          </a:ln>
        </p:spPr>
        <p:txBody>
          <a:bodyPr/>
          <a:lstStyle/>
          <a:p>
            <a:fld id="{23C1DC7E-15FF-444A-80BA-3EB35097784E}" type="slidenum">
              <a:rPr lang="en-US"/>
              <a:pPr/>
              <a:t>40</a:t>
            </a:fld>
            <a:endParaRPr lang="en-US"/>
          </a:p>
        </p:txBody>
      </p:sp>
    </p:spTree>
    <p:extLst>
      <p:ext uri="{BB962C8B-B14F-4D97-AF65-F5344CB8AC3E}">
        <p14:creationId xmlns:p14="http://schemas.microsoft.com/office/powerpoint/2010/main" val="2273867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329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a:spcBef>
                <a:spcPct val="0"/>
              </a:spcBef>
            </a:pPr>
            <a:r>
              <a:rPr lang="en-US" dirty="0" smtClean="0"/>
              <a:t>This</a:t>
            </a:r>
            <a:r>
              <a:rPr lang="en-US" baseline="0" dirty="0" smtClean="0"/>
              <a:t> slide emphasizes the difference between physical and health hazards</a:t>
            </a:r>
            <a:r>
              <a:rPr lang="en-US" dirty="0" smtClean="0"/>
              <a:t>. There are only 8 pictograms shown here. The environmental one isn’t</a:t>
            </a:r>
            <a:r>
              <a:rPr lang="en-US" baseline="0" dirty="0" smtClean="0"/>
              <a:t> included because OSHA does not regulate that area, which is not a direct hazard for workers.</a:t>
            </a: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83299" name="Slide Number Placeholder 3"/>
          <p:cNvSpPr>
            <a:spLocks noGrp="1"/>
          </p:cNvSpPr>
          <p:nvPr>
            <p:ph type="sldNum" sz="quarter" idx="5"/>
          </p:nvPr>
        </p:nvSpPr>
        <p:spPr bwMode="auto">
          <a:noFill/>
          <a:ln>
            <a:miter lim="800000"/>
            <a:headEnd/>
            <a:tailEnd/>
          </a:ln>
        </p:spPr>
        <p:txBody>
          <a:bodyPr/>
          <a:lstStyle/>
          <a:p>
            <a:fld id="{23C1DC7E-15FF-444A-80BA-3EB35097784E}" type="slidenum">
              <a:rPr lang="en-US"/>
              <a:pPr/>
              <a:t>41</a:t>
            </a:fld>
            <a:endParaRPr lang="en-US"/>
          </a:p>
        </p:txBody>
      </p:sp>
    </p:spTree>
    <p:extLst>
      <p:ext uri="{BB962C8B-B14F-4D97-AF65-F5344CB8AC3E}">
        <p14:creationId xmlns:p14="http://schemas.microsoft.com/office/powerpoint/2010/main" val="3607493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4322"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[This is a series of 9 pictograms that follow the same format. You should ask for their opinion about the kinds of chemicals that are depicted and then click the answer after sufficient discussion.]</a:t>
            </a:r>
          </a:p>
          <a:p>
            <a:pPr>
              <a:spcBef>
                <a:spcPct val="0"/>
              </a:spcBef>
            </a:pPr>
            <a:endParaRPr lang="en-US" dirty="0" smtClean="0"/>
          </a:p>
          <a:p>
            <a:r>
              <a:rPr lang="en-US" b="1" dirty="0" smtClean="0"/>
              <a:t>Flammables</a:t>
            </a:r>
            <a:r>
              <a:rPr lang="en-US" dirty="0" smtClean="0"/>
              <a:t> - a gas having a flammable range with air at 20°C (68°F) and a standard pressure of 101.3 </a:t>
            </a:r>
            <a:r>
              <a:rPr lang="en-US" dirty="0" err="1" smtClean="0"/>
              <a:t>kPa</a:t>
            </a:r>
            <a:r>
              <a:rPr lang="en-US" dirty="0" smtClean="0"/>
              <a:t> (14.7 psi),</a:t>
            </a:r>
            <a:r>
              <a:rPr lang="en-US" baseline="0" dirty="0" smtClean="0"/>
              <a:t> </a:t>
            </a:r>
            <a:r>
              <a:rPr lang="en-US" dirty="0" smtClean="0"/>
              <a:t>a liquid having a flash point of not more than 93°C (199.4°F)</a:t>
            </a:r>
            <a:r>
              <a:rPr lang="en-US" baseline="0" dirty="0" smtClean="0"/>
              <a:t> or</a:t>
            </a:r>
            <a:r>
              <a:rPr lang="en-US" dirty="0" smtClean="0"/>
              <a:t> a solid which is a readily combustible solid, or which may cause or contribute to fire through friction.</a:t>
            </a:r>
            <a:br>
              <a:rPr lang="en-US" dirty="0" smtClean="0"/>
            </a:br>
            <a:r>
              <a:rPr lang="en-US" b="1" dirty="0" smtClean="0"/>
              <a:t>Self-</a:t>
            </a:r>
            <a:r>
              <a:rPr lang="en-US" b="1" dirty="0" err="1" smtClean="0"/>
              <a:t>Reactives</a:t>
            </a:r>
            <a:r>
              <a:rPr lang="en-US" dirty="0" smtClean="0"/>
              <a:t>  are thermally unstable liquid or solid chemicals liable to undergo a strongly exothermic decomposition even without participation of oxygen (air). This definition excludes chemicals classified under this section as explosives, organic peroxides, oxidizing liquids or oxidizing solids. A self-reactive chemical is regarded as possessing explosive properties when in laboratory testing the formulation is liable to detonate, to deflagrate rapidly or to show a violent effect when heated under confinement.</a:t>
            </a:r>
          </a:p>
          <a:p>
            <a:pPr>
              <a:spcBef>
                <a:spcPct val="0"/>
              </a:spcBef>
            </a:pPr>
            <a:r>
              <a:rPr lang="en-US" b="1" dirty="0" err="1" smtClean="0"/>
              <a:t>Pyrophorics</a:t>
            </a:r>
            <a:r>
              <a:rPr lang="en-US" dirty="0" smtClean="0"/>
              <a:t> means a liquid or solid which, even in small quantities, is liable to ignite within five minutes after coming into contact with air.</a:t>
            </a:r>
            <a:br>
              <a:rPr lang="en-US" dirty="0" smtClean="0"/>
            </a:br>
            <a:r>
              <a:rPr lang="en-US" b="1" dirty="0" smtClean="0"/>
              <a:t>Self-heating</a:t>
            </a:r>
            <a:r>
              <a:rPr lang="en-US" dirty="0" smtClean="0"/>
              <a:t> is a solid or liquid chemical, which, by reaction with air and without energy supply, is liable to self-heat; this chemical differs from a </a:t>
            </a:r>
            <a:r>
              <a:rPr lang="en-US" dirty="0" err="1" smtClean="0"/>
              <a:t>pyrophoric</a:t>
            </a:r>
            <a:r>
              <a:rPr lang="en-US" dirty="0" smtClean="0"/>
              <a:t> liquid or solid in that it will ignite only when in large amounts (kilograms) and after long periods of time (hours or days).</a:t>
            </a:r>
            <a:br>
              <a:rPr lang="en-US" dirty="0" smtClean="0"/>
            </a:br>
            <a:r>
              <a:rPr lang="en-US" b="1" dirty="0" smtClean="0"/>
              <a:t>Emits Flammable Gas</a:t>
            </a:r>
            <a:r>
              <a:rPr lang="en-US" dirty="0" smtClean="0"/>
              <a:t> - solid or liquid chemicals which, by interaction with water, are liable to become spontaneously flammable or to give off flammable gases in dangerous quantities.</a:t>
            </a:r>
            <a:br>
              <a:rPr lang="en-US" dirty="0" smtClean="0"/>
            </a:br>
            <a:r>
              <a:rPr lang="en-US" b="1" dirty="0" smtClean="0"/>
              <a:t>Organic Peroxide</a:t>
            </a:r>
            <a:r>
              <a:rPr lang="en-US" dirty="0" smtClean="0"/>
              <a:t> means a liquid or solid organic chemical which is considered a derivative of hydrogen peroxide. Organic peroxides are thermally unstable chemicals, which may undergo exothermic self-accelerating decomposition. </a:t>
            </a: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84323" name="Slide Number Placeholder 3"/>
          <p:cNvSpPr>
            <a:spLocks noGrp="1"/>
          </p:cNvSpPr>
          <p:nvPr>
            <p:ph type="sldNum" sz="quarter" idx="5"/>
          </p:nvPr>
        </p:nvSpPr>
        <p:spPr bwMode="auto">
          <a:noFill/>
          <a:ln>
            <a:miter lim="800000"/>
            <a:headEnd/>
            <a:tailEnd/>
          </a:ln>
        </p:spPr>
        <p:txBody>
          <a:bodyPr/>
          <a:lstStyle/>
          <a:p>
            <a:fld id="{EC4D1F8F-8980-4996-BBF2-D5E88076301F}" type="slidenum">
              <a:rPr lang="en-US"/>
              <a:pPr/>
              <a:t>42</a:t>
            </a:fld>
            <a:endParaRPr lang="en-US"/>
          </a:p>
        </p:txBody>
      </p:sp>
    </p:spTree>
    <p:extLst>
      <p:ext uri="{BB962C8B-B14F-4D97-AF65-F5344CB8AC3E}">
        <p14:creationId xmlns:p14="http://schemas.microsoft.com/office/powerpoint/2010/main" val="35956058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53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[This is not an obvious symbol. You should tell them that the letter O in the symbol should be a memory clue for oxidizer.]</a:t>
            </a:r>
          </a:p>
          <a:p>
            <a:pPr>
              <a:spcBef>
                <a:spcPct val="0"/>
              </a:spcBef>
            </a:pPr>
            <a:endParaRPr lang="en-US" dirty="0" smtClean="0"/>
          </a:p>
          <a:p>
            <a:pPr>
              <a:spcBef>
                <a:spcPct val="0"/>
              </a:spcBef>
            </a:pPr>
            <a:r>
              <a:rPr lang="en-US" dirty="0" smtClean="0"/>
              <a:t>Flame over Circle Pictogram. What</a:t>
            </a:r>
            <a:r>
              <a:rPr lang="en-US" baseline="0" dirty="0" smtClean="0"/>
              <a:t> kind of chemical does this describe?</a:t>
            </a:r>
            <a:endParaRPr lang="en-US" dirty="0" smtClean="0"/>
          </a:p>
          <a:p>
            <a:pPr>
              <a:spcBef>
                <a:spcPct val="0"/>
              </a:spcBef>
            </a:pPr>
            <a:endParaRPr lang="en-US" b="1" dirty="0" smtClean="0"/>
          </a:p>
          <a:p>
            <a:pPr>
              <a:spcBef>
                <a:spcPct val="0"/>
              </a:spcBef>
            </a:pPr>
            <a:r>
              <a:rPr lang="en-US" b="1" dirty="0" smtClean="0"/>
              <a:t>Oxidizing liquid </a:t>
            </a:r>
            <a:r>
              <a:rPr lang="en-US" dirty="0" smtClean="0"/>
              <a:t>means a liquid which, while in itself not necessarily combustible, may, generally by yielding oxygen, cause, or contribute to, the combustion of other material.</a:t>
            </a:r>
          </a:p>
          <a:p>
            <a:pPr>
              <a:spcBef>
                <a:spcPct val="0"/>
              </a:spcBef>
            </a:pPr>
            <a:r>
              <a:rPr lang="en-US" b="1" dirty="0" smtClean="0"/>
              <a:t>Oxidizing solid </a:t>
            </a:r>
            <a:r>
              <a:rPr lang="en-US" dirty="0" smtClean="0"/>
              <a:t>means a solid which, while in itself is not necessarily combustible, may, generally by yielding oxygen, cause, or contribute to, the combustion of other material.</a:t>
            </a:r>
          </a:p>
        </p:txBody>
      </p:sp>
      <p:sp>
        <p:nvSpPr>
          <p:cNvPr id="185347" name="Slide Number Placeholder 3"/>
          <p:cNvSpPr>
            <a:spLocks noGrp="1"/>
          </p:cNvSpPr>
          <p:nvPr>
            <p:ph type="sldNum" sz="quarter" idx="5"/>
          </p:nvPr>
        </p:nvSpPr>
        <p:spPr bwMode="auto">
          <a:noFill/>
          <a:ln>
            <a:miter lim="800000"/>
            <a:headEnd/>
            <a:tailEnd/>
          </a:ln>
        </p:spPr>
        <p:txBody>
          <a:bodyPr/>
          <a:lstStyle/>
          <a:p>
            <a:fld id="{D959F3BA-BC05-4C20-AB44-97823EE45F8F}" type="slidenum">
              <a:rPr lang="en-US"/>
              <a:pPr/>
              <a:t>43</a:t>
            </a:fld>
            <a:endParaRPr lang="en-US"/>
          </a:p>
        </p:txBody>
      </p:sp>
    </p:spTree>
    <p:extLst>
      <p:ext uri="{BB962C8B-B14F-4D97-AF65-F5344CB8AC3E}">
        <p14:creationId xmlns:p14="http://schemas.microsoft.com/office/powerpoint/2010/main" val="724038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637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[This is also not an obvious symbol. When noting that this means acute toxicity, it is referring to </a:t>
            </a:r>
            <a:r>
              <a:rPr lang="en-US" altLang="en-US" dirty="0" smtClean="0"/>
              <a:t>“</a:t>
            </a:r>
            <a:r>
              <a:rPr lang="en-US" dirty="0" smtClean="0"/>
              <a:t>harmful</a:t>
            </a:r>
            <a:r>
              <a:rPr lang="en-US" altLang="en-US" dirty="0" smtClean="0"/>
              <a:t>”</a:t>
            </a:r>
            <a:r>
              <a:rPr lang="en-US" dirty="0" smtClean="0"/>
              <a:t> not </a:t>
            </a:r>
            <a:r>
              <a:rPr lang="en-US" altLang="en-US" dirty="0" smtClean="0"/>
              <a:t>“</a:t>
            </a:r>
            <a:r>
              <a:rPr lang="en-US" dirty="0" smtClean="0"/>
              <a:t>severe</a:t>
            </a:r>
            <a:r>
              <a:rPr lang="en-US" altLang="en-US" dirty="0" smtClean="0"/>
              <a:t>”</a:t>
            </a:r>
            <a:r>
              <a:rPr lang="en-US" dirty="0" smtClean="0"/>
              <a:t> toxicity which is represented by the skull and crossbones. These two symbols can never be used together, just one or the other.]</a:t>
            </a:r>
          </a:p>
          <a:p>
            <a:pPr>
              <a:spcBef>
                <a:spcPct val="0"/>
              </a:spcBef>
            </a:pPr>
            <a:endParaRPr lang="en-US" dirty="0" smtClean="0"/>
          </a:p>
          <a:p>
            <a:pPr>
              <a:spcBef>
                <a:spcPct val="0"/>
              </a:spcBef>
            </a:pPr>
            <a:r>
              <a:rPr lang="en-US" dirty="0" smtClean="0"/>
              <a:t>Exclamation Mark Pictogram. What kinds</a:t>
            </a:r>
            <a:r>
              <a:rPr lang="en-US" baseline="0" dirty="0" smtClean="0"/>
              <a:t> of chemicals does this describe?</a:t>
            </a:r>
            <a:endParaRPr lang="en-US" dirty="0" smtClean="0"/>
          </a:p>
          <a:p>
            <a:pPr>
              <a:spcBef>
                <a:spcPct val="0"/>
              </a:spcBef>
            </a:pPr>
            <a:endParaRPr lang="en-US" dirty="0" smtClean="0"/>
          </a:p>
          <a:p>
            <a:pPr>
              <a:spcBef>
                <a:spcPct val="0"/>
              </a:spcBef>
            </a:pPr>
            <a:r>
              <a:rPr lang="en-US" b="1" dirty="0" smtClean="0"/>
              <a:t>Irritant</a:t>
            </a:r>
            <a:r>
              <a:rPr lang="en-US" dirty="0" smtClean="0"/>
              <a:t> - A chemical, which is not corrosive, but which causes a reversible inflammatory effect on living tissue by chemical action at the site of contact. A chemical is a skin irritant if, when tested on the intact skin of albino rabbits by the methods of 16 CFR 1500.41 for four hours exposure or by other appropriate techniques, it results in an empirical score of five or more.</a:t>
            </a:r>
            <a:br>
              <a:rPr lang="en-US" dirty="0" smtClean="0"/>
            </a:br>
            <a:r>
              <a:rPr lang="en-US" b="1" dirty="0" smtClean="0"/>
              <a:t>Dermal Sensitizer </a:t>
            </a:r>
            <a:r>
              <a:rPr lang="en-US" dirty="0" smtClean="0"/>
              <a:t>- a chemical that will lead to an allergic response following skin contact.</a:t>
            </a:r>
            <a:br>
              <a:rPr lang="en-US" dirty="0" smtClean="0"/>
            </a:br>
            <a:r>
              <a:rPr lang="en-US" b="1" dirty="0" smtClean="0"/>
              <a:t>Acute Toxicity (harmful) </a:t>
            </a:r>
            <a:r>
              <a:rPr lang="en-US" dirty="0" smtClean="0"/>
              <a:t>- refers to those adverse effects occurring following oral or dermal administration of a single dose of a substance, or multiple doses given within 24 hours, or an inhalation exposure of 4 hours.</a:t>
            </a:r>
            <a:br>
              <a:rPr lang="en-US" dirty="0" smtClean="0"/>
            </a:br>
            <a:r>
              <a:rPr lang="en-US" b="1" dirty="0" smtClean="0"/>
              <a:t>Narcotic Effects </a:t>
            </a:r>
            <a:r>
              <a:rPr lang="en-US" dirty="0" smtClean="0"/>
              <a:t>- Central nervous system depression including narcotic effects in humans such as drowsiness, narcosis, reduced alertness, loss of reflexes, lack of coordination, and vertigo are included. These effects can also be manifested as severe headache or nausea, and can lead to reduced judgment, dizziness, irritability, fatigue, impaired memory function, deficits in perception and coordination, reaction time, or sleepiness;</a:t>
            </a:r>
            <a:br>
              <a:rPr lang="en-US" dirty="0" smtClean="0"/>
            </a:br>
            <a:r>
              <a:rPr lang="en-US" b="1" dirty="0" smtClean="0"/>
              <a:t>Respiratory Tract Irritation </a:t>
            </a:r>
            <a:r>
              <a:rPr lang="en-US" dirty="0" smtClean="0"/>
              <a:t>- (characterized by localized redness, edema, </a:t>
            </a:r>
            <a:r>
              <a:rPr lang="en-US" dirty="0" err="1" smtClean="0"/>
              <a:t>pruritis</a:t>
            </a:r>
            <a:r>
              <a:rPr lang="en-US" dirty="0" smtClean="0"/>
              <a:t> and/or pain) that impair function with symptoms such as cough, pain, choking, and breathing difficulties are included.</a:t>
            </a:r>
          </a:p>
          <a:p>
            <a:pPr>
              <a:spcBef>
                <a:spcPct val="0"/>
              </a:spcBef>
            </a:pPr>
            <a:endParaRPr lang="en-US" dirty="0" smtClean="0"/>
          </a:p>
        </p:txBody>
      </p:sp>
      <p:sp>
        <p:nvSpPr>
          <p:cNvPr id="186371" name="Slide Number Placeholder 3"/>
          <p:cNvSpPr>
            <a:spLocks noGrp="1"/>
          </p:cNvSpPr>
          <p:nvPr>
            <p:ph type="sldNum" sz="quarter" idx="5"/>
          </p:nvPr>
        </p:nvSpPr>
        <p:spPr bwMode="auto">
          <a:noFill/>
          <a:ln>
            <a:miter lim="800000"/>
            <a:headEnd/>
            <a:tailEnd/>
          </a:ln>
        </p:spPr>
        <p:txBody>
          <a:bodyPr/>
          <a:lstStyle/>
          <a:p>
            <a:fld id="{28B4F15D-7933-4DA9-836D-63C11E2FA730}" type="slidenum">
              <a:rPr lang="en-US"/>
              <a:pPr/>
              <a:t>44</a:t>
            </a:fld>
            <a:endParaRPr lang="en-US"/>
          </a:p>
        </p:txBody>
      </p:sp>
    </p:spTree>
    <p:extLst>
      <p:ext uri="{BB962C8B-B14F-4D97-AF65-F5344CB8AC3E}">
        <p14:creationId xmlns:p14="http://schemas.microsoft.com/office/powerpoint/2010/main" val="1232532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739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a:spcBef>
                <a:spcPct val="0"/>
              </a:spcBef>
            </a:pPr>
            <a:r>
              <a:rPr lang="en-US" dirty="0" smtClean="0"/>
              <a:t>Exploding Bomb Pictogram. What</a:t>
            </a:r>
            <a:r>
              <a:rPr lang="en-US" baseline="0" dirty="0" smtClean="0"/>
              <a:t> kinds of chemicals does this describe?</a:t>
            </a:r>
            <a:endParaRPr lang="en-US" dirty="0" smtClean="0"/>
          </a:p>
          <a:p>
            <a:pPr>
              <a:spcBef>
                <a:spcPct val="0"/>
              </a:spcBef>
            </a:pPr>
            <a:endParaRPr lang="en-US" dirty="0" smtClean="0"/>
          </a:p>
          <a:p>
            <a:pPr>
              <a:spcBef>
                <a:spcPct val="0"/>
              </a:spcBef>
            </a:pPr>
            <a:r>
              <a:rPr lang="en-US" b="1" dirty="0" smtClean="0"/>
              <a:t>Explosives</a:t>
            </a:r>
            <a:r>
              <a:rPr lang="en-US" dirty="0" smtClean="0"/>
              <a:t> - a solid or liquid chemical which is in itself capable by chemical reaction of producing gas at such a temperature and pressure and at such a speed as to cause damage to the surroundings. Pyrotechnic chemicals are included even when they do not evolve gases.</a:t>
            </a:r>
            <a:br>
              <a:rPr lang="en-US" dirty="0" smtClean="0"/>
            </a:br>
            <a:r>
              <a:rPr lang="en-US" b="1" dirty="0" smtClean="0"/>
              <a:t>Self-</a:t>
            </a:r>
            <a:r>
              <a:rPr lang="en-US" b="1" dirty="0" err="1" smtClean="0"/>
              <a:t>Reactives</a:t>
            </a:r>
            <a:r>
              <a:rPr lang="en-US" b="1" dirty="0" smtClean="0"/>
              <a:t> </a:t>
            </a:r>
            <a:r>
              <a:rPr lang="en-US" dirty="0" smtClean="0"/>
              <a:t>- are thermally unstable liquid or solid chemicals liable to undergo a strongly exothermic decomposition even without participation of oxygen (air). This definition excludes chemicals classified under this section as explosives, organic peroxides, oxidizing liquids or oxidizing solids. A self-reactive chemical is regarded as possessing explosive properties when in laboratory testing the formulation is liable to detonate, to deflagrate rapidly or to show a violent effect when heated under confinement.</a:t>
            </a:r>
            <a:br>
              <a:rPr lang="en-US" dirty="0" smtClean="0"/>
            </a:br>
            <a:r>
              <a:rPr lang="en-US" b="1" dirty="0" smtClean="0"/>
              <a:t>Organic Peroxides </a:t>
            </a:r>
            <a:r>
              <a:rPr lang="en-US" dirty="0" smtClean="0"/>
              <a:t>- means a liquid or solid organic chemical which is considered a derivative of hydrogen peroxide.. Organic peroxides are thermally unstable chemicals, which may undergo exothermic self-accelerating decomposition.</a:t>
            </a:r>
          </a:p>
          <a:p>
            <a:pPr>
              <a:spcBef>
                <a:spcPct val="0"/>
              </a:spcBef>
            </a:pPr>
            <a:endParaRPr lang="en-US" dirty="0" smtClean="0"/>
          </a:p>
        </p:txBody>
      </p:sp>
      <p:sp>
        <p:nvSpPr>
          <p:cNvPr id="187395" name="Slide Number Placeholder 3"/>
          <p:cNvSpPr>
            <a:spLocks noGrp="1"/>
          </p:cNvSpPr>
          <p:nvPr>
            <p:ph type="sldNum" sz="quarter" idx="5"/>
          </p:nvPr>
        </p:nvSpPr>
        <p:spPr bwMode="auto">
          <a:noFill/>
          <a:ln>
            <a:miter lim="800000"/>
            <a:headEnd/>
            <a:tailEnd/>
          </a:ln>
        </p:spPr>
        <p:txBody>
          <a:bodyPr/>
          <a:lstStyle/>
          <a:p>
            <a:fld id="{E64FC97B-D573-4831-AD8D-A8C45DC67907}" type="slidenum">
              <a:rPr lang="en-US"/>
              <a:pPr/>
              <a:t>45</a:t>
            </a:fld>
            <a:endParaRPr lang="en-US"/>
          </a:p>
        </p:txBody>
      </p:sp>
    </p:spTree>
    <p:extLst>
      <p:ext uri="{BB962C8B-B14F-4D97-AF65-F5344CB8AC3E}">
        <p14:creationId xmlns:p14="http://schemas.microsoft.com/office/powerpoint/2010/main" val="585683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841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a:spcBef>
                <a:spcPct val="0"/>
              </a:spcBef>
            </a:pPr>
            <a:r>
              <a:rPr lang="en-US" dirty="0" smtClean="0"/>
              <a:t>Corrosion Pictogram. What kinds of chemicals</a:t>
            </a:r>
            <a:r>
              <a:rPr lang="en-US" baseline="0" dirty="0" smtClean="0"/>
              <a:t> does this describe?</a:t>
            </a:r>
            <a:endParaRPr lang="en-US" dirty="0" smtClean="0"/>
          </a:p>
          <a:p>
            <a:pPr>
              <a:spcBef>
                <a:spcPct val="0"/>
              </a:spcBef>
            </a:pPr>
            <a:endParaRPr lang="en-US" dirty="0" smtClean="0"/>
          </a:p>
          <a:p>
            <a:pPr>
              <a:spcBef>
                <a:spcPct val="0"/>
              </a:spcBef>
            </a:pPr>
            <a:r>
              <a:rPr lang="en-US" i="1" dirty="0" smtClean="0"/>
              <a:t>Skin corrosion</a:t>
            </a:r>
            <a:r>
              <a:rPr lang="en-US" dirty="0" smtClean="0"/>
              <a:t> is the production of irreversible damage to the skin; namely, visible necrosis through the epidermis and into the dermis, following the application of a test substance for up to 4 hours. Corrosive reactions are typified by ulcers, bleeding, bloody scabs, and, by the end of observation at 14 days, by discoloration due to blanching of the skin, complete areas of alopecia, and scars. Histopathology should be considered to evaluate questionable lesions.</a:t>
            </a:r>
          </a:p>
        </p:txBody>
      </p:sp>
      <p:sp>
        <p:nvSpPr>
          <p:cNvPr id="188419" name="Slide Number Placeholder 3"/>
          <p:cNvSpPr>
            <a:spLocks noGrp="1"/>
          </p:cNvSpPr>
          <p:nvPr>
            <p:ph type="sldNum" sz="quarter" idx="5"/>
          </p:nvPr>
        </p:nvSpPr>
        <p:spPr bwMode="auto">
          <a:noFill/>
          <a:ln>
            <a:miter lim="800000"/>
            <a:headEnd/>
            <a:tailEnd/>
          </a:ln>
        </p:spPr>
        <p:txBody>
          <a:bodyPr/>
          <a:lstStyle/>
          <a:p>
            <a:fld id="{60E0E578-B8EB-4518-93E1-DFEB82FACC9F}" type="slidenum">
              <a:rPr lang="en-US"/>
              <a:pPr/>
              <a:t>46</a:t>
            </a:fld>
            <a:endParaRPr lang="en-US"/>
          </a:p>
        </p:txBody>
      </p:sp>
    </p:spTree>
    <p:extLst>
      <p:ext uri="{BB962C8B-B14F-4D97-AF65-F5344CB8AC3E}">
        <p14:creationId xmlns:p14="http://schemas.microsoft.com/office/powerpoint/2010/main" val="40908750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a:spcBef>
                <a:spcPct val="0"/>
              </a:spcBef>
            </a:pPr>
            <a:r>
              <a:rPr lang="en-US" dirty="0" smtClean="0"/>
              <a:t>Gas cylinder pictogram. What kinds of chemicals does this describe?</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dirty="0" smtClean="0">
                <a:solidFill>
                  <a:schemeClr val="accent1">
                    <a:lumMod val="25000"/>
                  </a:schemeClr>
                </a:solidFill>
                <a:latin typeface="+mn-lt"/>
                <a:ea typeface="ＭＳ Ｐゴシック" charset="-128"/>
                <a:cs typeface="+mn-cs"/>
              </a:rPr>
              <a:t>Gases under pressure</a:t>
            </a:r>
          </a:p>
          <a:p>
            <a:pPr>
              <a:spcBef>
                <a:spcPct val="0"/>
              </a:spcBef>
            </a:pPr>
            <a:endParaRPr lang="en-US" dirty="0" smtClean="0"/>
          </a:p>
        </p:txBody>
      </p:sp>
      <p:sp>
        <p:nvSpPr>
          <p:cNvPr id="189443" name="Slide Number Placeholder 3"/>
          <p:cNvSpPr>
            <a:spLocks noGrp="1"/>
          </p:cNvSpPr>
          <p:nvPr>
            <p:ph type="sldNum" sz="quarter" idx="5"/>
          </p:nvPr>
        </p:nvSpPr>
        <p:spPr bwMode="auto">
          <a:noFill/>
          <a:ln>
            <a:miter lim="800000"/>
            <a:headEnd/>
            <a:tailEnd/>
          </a:ln>
        </p:spPr>
        <p:txBody>
          <a:bodyPr/>
          <a:lstStyle/>
          <a:p>
            <a:fld id="{A06F45DB-736A-44A6-9ADE-34CEF3EA2D24}" type="slidenum">
              <a:rPr lang="en-US"/>
              <a:pPr/>
              <a:t>47</a:t>
            </a:fld>
            <a:endParaRPr lang="en-US"/>
          </a:p>
        </p:txBody>
      </p:sp>
    </p:spTree>
    <p:extLst>
      <p:ext uri="{BB962C8B-B14F-4D97-AF65-F5344CB8AC3E}">
        <p14:creationId xmlns:p14="http://schemas.microsoft.com/office/powerpoint/2010/main" val="3261061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9046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accent1">
                    <a:lumMod val="25000"/>
                  </a:schemeClr>
                </a:solidFill>
                <a:latin typeface="+mn-lt"/>
                <a:ea typeface="ＭＳ Ｐゴシック" charset="-128"/>
                <a:cs typeface="+mn-cs"/>
              </a:rPr>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[Point out that this symbol covers a lot of health effects.]</a:t>
            </a:r>
          </a:p>
          <a:p>
            <a:pPr>
              <a:spcBef>
                <a:spcPct val="0"/>
              </a:spcBef>
            </a:pPr>
            <a:endParaRPr lang="en-US" dirty="0" smtClean="0"/>
          </a:p>
          <a:p>
            <a:pPr>
              <a:spcBef>
                <a:spcPct val="0"/>
              </a:spcBef>
            </a:pPr>
            <a:r>
              <a:rPr lang="en-US" dirty="0" smtClean="0"/>
              <a:t>Health Hazard Pictogram.</a:t>
            </a:r>
            <a:r>
              <a:rPr lang="en-US" baseline="0" dirty="0" smtClean="0"/>
              <a:t> What kinds of chemicals does this describe?</a:t>
            </a:r>
            <a:endParaRPr lang="en-US" dirty="0" smtClean="0"/>
          </a:p>
          <a:p>
            <a:pPr>
              <a:spcBef>
                <a:spcPct val="0"/>
              </a:spcBef>
            </a:pPr>
            <a:endParaRPr lang="en-US" dirty="0" smtClean="0"/>
          </a:p>
          <a:p>
            <a:r>
              <a:rPr lang="en-US" b="1" dirty="0" smtClean="0"/>
              <a:t>Carcinogen</a:t>
            </a:r>
            <a:r>
              <a:rPr lang="en-US" dirty="0" smtClean="0"/>
              <a:t> means a substance or a mixture of substances which induce cancer or increase its incidence.</a:t>
            </a:r>
            <a:r>
              <a:rPr lang="en-US" baseline="0" dirty="0" smtClean="0"/>
              <a:t> </a:t>
            </a:r>
            <a:r>
              <a:rPr lang="en-US" dirty="0" smtClean="0"/>
              <a:t>Classification of a substance or mixture as posing a carcinogenic hazard is based on its inherent properties and does not provide information on the level of the human cancer risk which the use of the substance or mixture may represent.</a:t>
            </a:r>
          </a:p>
          <a:p>
            <a:r>
              <a:rPr lang="en-US" b="1" dirty="0" smtClean="0"/>
              <a:t>Respiratory Sensitizer </a:t>
            </a:r>
            <a:r>
              <a:rPr lang="en-US" dirty="0" smtClean="0"/>
              <a:t>means a chemical that will lead to hypersensitivity of the airways following inhalation of the chemical.</a:t>
            </a:r>
            <a:br>
              <a:rPr lang="en-US" dirty="0" smtClean="0"/>
            </a:br>
            <a:r>
              <a:rPr lang="en-US" b="1" dirty="0" smtClean="0"/>
              <a:t>Reproductive Toxicity </a:t>
            </a:r>
            <a:r>
              <a:rPr lang="en-US" dirty="0" smtClean="0"/>
              <a:t>- includes </a:t>
            </a:r>
            <a:r>
              <a:rPr lang="en-US" i="0" dirty="0" smtClean="0"/>
              <a:t>adverse effects on sexual function and fertility </a:t>
            </a:r>
            <a:r>
              <a:rPr lang="en-US" dirty="0" smtClean="0"/>
              <a:t>in adult males and females, as well as </a:t>
            </a:r>
            <a:r>
              <a:rPr lang="en-US" i="0" dirty="0" smtClean="0"/>
              <a:t>adverse effects on development of the offspring. </a:t>
            </a:r>
            <a:r>
              <a:rPr lang="en-US" dirty="0" smtClean="0"/>
              <a:t/>
            </a:r>
            <a:br>
              <a:rPr lang="en-US" dirty="0" smtClean="0"/>
            </a:br>
            <a:r>
              <a:rPr lang="en-US" b="1" dirty="0" smtClean="0"/>
              <a:t>Target Organ Toxicity </a:t>
            </a:r>
            <a:r>
              <a:rPr lang="en-US" b="0" baseline="0" dirty="0" smtClean="0"/>
              <a:t> - causes harm in specific organs</a:t>
            </a:r>
            <a:r>
              <a:rPr lang="en-US" dirty="0" smtClean="0"/>
              <a:t/>
            </a:r>
            <a:br>
              <a:rPr lang="en-US" dirty="0" smtClean="0"/>
            </a:br>
            <a:r>
              <a:rPr lang="en-US" b="1" dirty="0" err="1" smtClean="0"/>
              <a:t>Mutagenicity</a:t>
            </a:r>
            <a:r>
              <a:rPr lang="en-US" dirty="0" smtClean="0"/>
              <a:t> - A </a:t>
            </a:r>
            <a:r>
              <a:rPr lang="en-US" i="0" dirty="0" smtClean="0"/>
              <a:t>mutation</a:t>
            </a:r>
            <a:r>
              <a:rPr lang="en-US" dirty="0" smtClean="0"/>
              <a:t> is defined as a permanent change in the amount or structure of the genetic material in a cell. The term </a:t>
            </a:r>
            <a:r>
              <a:rPr lang="en-US" i="0" dirty="0" smtClean="0"/>
              <a:t>mutation</a:t>
            </a:r>
            <a:r>
              <a:rPr lang="en-US" dirty="0" smtClean="0"/>
              <a:t> applies both to heritable genetic changes and to the underlying DNA modifications. The term </a:t>
            </a:r>
            <a:r>
              <a:rPr lang="en-US" i="0" dirty="0" smtClean="0"/>
              <a:t>mutagenic</a:t>
            </a:r>
            <a:r>
              <a:rPr lang="en-US" dirty="0" smtClean="0"/>
              <a:t> and </a:t>
            </a:r>
            <a:r>
              <a:rPr lang="en-US" i="0" u="none" dirty="0" smtClean="0"/>
              <a:t>mutagen </a:t>
            </a:r>
            <a:r>
              <a:rPr lang="en-US" dirty="0" smtClean="0"/>
              <a:t>will be used for agents giving rise to an increased occurrence of mutations in populations of cells and/or organisms.</a:t>
            </a:r>
            <a:r>
              <a:rPr lang="en-US" b="1" dirty="0" smtClean="0"/>
              <a:t/>
            </a:r>
            <a:br>
              <a:rPr lang="en-US" b="1" dirty="0" smtClean="0"/>
            </a:br>
            <a:r>
              <a:rPr lang="en-US" b="1" dirty="0" smtClean="0"/>
              <a:t>Aspiration Toxicity</a:t>
            </a:r>
            <a:r>
              <a:rPr lang="en-US" dirty="0" smtClean="0"/>
              <a:t>  Aspiration is a medical term referring to sucking in fluid. When you drink soda through a straw you are aspirating it into your mouth. In first aid and medical care it</a:t>
            </a:r>
            <a:r>
              <a:rPr lang="en-US" baseline="0" dirty="0" smtClean="0"/>
              <a:t> means g</a:t>
            </a:r>
            <a:r>
              <a:rPr lang="en-US" i="0" dirty="0" smtClean="0"/>
              <a:t>etting fluids (or small solid particles) into the airways (trachea or lungs). It includes</a:t>
            </a:r>
            <a:r>
              <a:rPr lang="en-US" i="0" baseline="0" dirty="0" smtClean="0"/>
              <a:t> </a:t>
            </a:r>
            <a:r>
              <a:rPr lang="en-US" dirty="0" smtClean="0"/>
              <a:t>severe acute effects such as chemical pneumonia, varying degrees of pulmonary injury or death following aspiration.</a:t>
            </a:r>
          </a:p>
          <a:p>
            <a:pPr>
              <a:spcBef>
                <a:spcPct val="0"/>
              </a:spcBef>
            </a:pPr>
            <a:endParaRPr lang="en-US" dirty="0" smtClean="0"/>
          </a:p>
        </p:txBody>
      </p:sp>
      <p:sp>
        <p:nvSpPr>
          <p:cNvPr id="190467" name="Slide Number Placeholder 3"/>
          <p:cNvSpPr>
            <a:spLocks noGrp="1"/>
          </p:cNvSpPr>
          <p:nvPr>
            <p:ph type="sldNum" sz="quarter" idx="5"/>
          </p:nvPr>
        </p:nvSpPr>
        <p:spPr bwMode="auto">
          <a:noFill/>
          <a:ln>
            <a:miter lim="800000"/>
            <a:headEnd/>
            <a:tailEnd/>
          </a:ln>
        </p:spPr>
        <p:txBody>
          <a:bodyPr/>
          <a:lstStyle/>
          <a:p>
            <a:fld id="{CBAFD3CC-5542-4B07-A778-9F9D609425F4}" type="slidenum">
              <a:rPr lang="en-US"/>
              <a:pPr/>
              <a:t>48</a:t>
            </a:fld>
            <a:endParaRPr lang="en-US"/>
          </a:p>
        </p:txBody>
      </p:sp>
    </p:spTree>
    <p:extLst>
      <p:ext uri="{BB962C8B-B14F-4D97-AF65-F5344CB8AC3E}">
        <p14:creationId xmlns:p14="http://schemas.microsoft.com/office/powerpoint/2010/main" val="24052796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9149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[Again, point out that this symbol is the severe version of the exclamation mark and if the skull and crossbones is used, the exclamation point can</a:t>
            </a:r>
            <a:r>
              <a:rPr lang="en-US" altLang="en-US" dirty="0" smtClean="0"/>
              <a:t>’</a:t>
            </a:r>
            <a:r>
              <a:rPr lang="en-US" dirty="0" smtClean="0"/>
              <a:t>t be used.]</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Skull and Crossbones.</a:t>
            </a:r>
            <a:r>
              <a:rPr lang="en-US" baseline="0" dirty="0" smtClean="0"/>
              <a:t> What kinds of chemicals does this describe?</a:t>
            </a:r>
            <a:endParaRPr lang="en-US" dirty="0" smtClean="0"/>
          </a:p>
          <a:p>
            <a:pPr>
              <a:spcBef>
                <a:spcPct val="0"/>
              </a:spcBef>
            </a:pPr>
            <a:endParaRPr lang="en-US" dirty="0" smtClean="0"/>
          </a:p>
          <a:p>
            <a:pPr>
              <a:spcBef>
                <a:spcPct val="0"/>
              </a:spcBef>
            </a:pPr>
            <a:endParaRPr lang="en-US" dirty="0" smtClean="0"/>
          </a:p>
          <a:p>
            <a:pPr>
              <a:spcBef>
                <a:spcPct val="0"/>
              </a:spcBef>
            </a:pPr>
            <a:r>
              <a:rPr lang="en-US" dirty="0" smtClean="0"/>
              <a:t>Acute Toxicity (severe)</a:t>
            </a:r>
          </a:p>
          <a:p>
            <a:pPr>
              <a:spcBef>
                <a:spcPct val="0"/>
              </a:spcBef>
            </a:pPr>
            <a:endParaRPr lang="en-US" dirty="0" smtClean="0"/>
          </a:p>
        </p:txBody>
      </p:sp>
      <p:sp>
        <p:nvSpPr>
          <p:cNvPr id="191491" name="Slide Number Placeholder 3"/>
          <p:cNvSpPr>
            <a:spLocks noGrp="1"/>
          </p:cNvSpPr>
          <p:nvPr>
            <p:ph type="sldNum" sz="quarter" idx="5"/>
          </p:nvPr>
        </p:nvSpPr>
        <p:spPr bwMode="auto">
          <a:noFill/>
          <a:ln>
            <a:miter lim="800000"/>
            <a:headEnd/>
            <a:tailEnd/>
          </a:ln>
        </p:spPr>
        <p:txBody>
          <a:bodyPr/>
          <a:lstStyle/>
          <a:p>
            <a:fld id="{E4C8649F-896B-4DAF-9E67-2A2283A5499B}" type="slidenum">
              <a:rPr lang="en-US"/>
              <a:pPr/>
              <a:t>49</a:t>
            </a:fld>
            <a:endParaRPr lang="en-US"/>
          </a:p>
        </p:txBody>
      </p:sp>
    </p:spTree>
    <p:extLst>
      <p:ext uri="{BB962C8B-B14F-4D97-AF65-F5344CB8AC3E}">
        <p14:creationId xmlns:p14="http://schemas.microsoft.com/office/powerpoint/2010/main" val="130334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ln>
            <a:miter lim="800000"/>
            <a:headEnd/>
            <a:tailEnd/>
          </a:ln>
        </p:spPr>
        <p:txBody>
          <a:bodyPr/>
          <a:lstStyle/>
          <a:p>
            <a:fld id="{F75C96A0-66E8-4278-AD03-8CE63F1C2305}" type="slidenum">
              <a:rPr lang="en-US"/>
              <a:pPr/>
              <a:t>5</a:t>
            </a:fld>
            <a:endParaRPr lang="en-US"/>
          </a:p>
        </p:txBody>
      </p:sp>
      <p:sp>
        <p:nvSpPr>
          <p:cNvPr id="14950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49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24458">
              <a:spcBef>
                <a:spcPct val="0"/>
              </a:spcBef>
              <a:defRPr/>
            </a:pPr>
            <a:r>
              <a:rPr lang="en-US" b="1" dirty="0" smtClean="0"/>
              <a:t>Trainer</a:t>
            </a:r>
            <a:r>
              <a:rPr lang="en-US" b="1" baseline="0" dirty="0" smtClean="0"/>
              <a:t> Notes:</a:t>
            </a:r>
          </a:p>
          <a:p>
            <a:pPr>
              <a:spcBef>
                <a:spcPct val="0"/>
              </a:spcBef>
            </a:pPr>
            <a:endParaRPr lang="en-US" baseline="0" dirty="0" smtClean="0"/>
          </a:p>
          <a:p>
            <a:pPr marL="462229" indent="-462229">
              <a:buFont typeface="Calibri" pitchFamily="34" charset="0"/>
              <a:buAutoNum type="arabicPeriod" startAt="5"/>
            </a:pPr>
            <a:r>
              <a:rPr lang="en-US" dirty="0" smtClean="0"/>
              <a:t>State three ways to find information about chemicals found on your jobsite.</a:t>
            </a:r>
          </a:p>
          <a:p>
            <a:pPr marL="462229" indent="-462229">
              <a:buFont typeface="Calibri" pitchFamily="34" charset="0"/>
              <a:buAutoNum type="arabicPeriod" startAt="5"/>
            </a:pPr>
            <a:r>
              <a:rPr lang="en-US" dirty="0" smtClean="0"/>
              <a:t>Describe several methods to control chemical exposures and rank them for greater worker protection. </a:t>
            </a:r>
          </a:p>
          <a:p>
            <a:pPr marL="462229" indent="-462229">
              <a:buFont typeface="Calibri" pitchFamily="34" charset="0"/>
              <a:buAutoNum type="arabicPeriod" startAt="5"/>
            </a:pPr>
            <a:r>
              <a:rPr lang="en-US" dirty="0" smtClean="0"/>
              <a:t>Using a product’s Safety Data Sheet, assess whether it is flammable, heavier than air and has an OSHA PEL. </a:t>
            </a:r>
          </a:p>
          <a:p>
            <a:pPr>
              <a:spcBef>
                <a:spcPct val="0"/>
              </a:spcBef>
            </a:pPr>
            <a:endParaRPr lang="en-US" dirty="0" smtClean="0"/>
          </a:p>
        </p:txBody>
      </p:sp>
    </p:spTree>
    <p:extLst>
      <p:ext uri="{BB962C8B-B14F-4D97-AF65-F5344CB8AC3E}">
        <p14:creationId xmlns:p14="http://schemas.microsoft.com/office/powerpoint/2010/main" val="3917802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t>Trainer Notes:</a:t>
            </a:r>
          </a:p>
          <a:p>
            <a:endParaRPr lang="en-US" dirty="0" smtClean="0">
              <a:solidFill>
                <a:srgbClr val="717171"/>
              </a:solidFill>
              <a:effectLst>
                <a:outerShdw blurRad="38100" dist="38100" dir="2700000" algn="tl">
                  <a:srgbClr val="C0C0C0"/>
                </a:outerShdw>
              </a:effectLst>
            </a:endParaRPr>
          </a:p>
          <a:p>
            <a:r>
              <a:rPr lang="en-US" dirty="0" smtClean="0"/>
              <a:t>Environmental pollutant</a:t>
            </a:r>
            <a:r>
              <a:rPr lang="en-US" dirty="0" smtClean="0">
                <a:effectLst>
                  <a:outerShdw blurRad="38100" dist="38100" dir="2700000" algn="tl">
                    <a:srgbClr val="C0C0C0"/>
                  </a:outerShdw>
                </a:effectLst>
              </a:rPr>
              <a:t/>
            </a:r>
            <a:br>
              <a:rPr lang="en-US" dirty="0" smtClean="0">
                <a:effectLst>
                  <a:outerShdw blurRad="38100" dist="38100" dir="2700000" algn="tl">
                    <a:srgbClr val="C0C0C0"/>
                  </a:outerShdw>
                </a:effectLst>
              </a:rPr>
            </a:br>
            <a:r>
              <a:rPr lang="en-US" dirty="0" smtClean="0"/>
              <a:t>OSHA doesn</a:t>
            </a:r>
            <a:r>
              <a:rPr lang="en-US" altLang="en-US" dirty="0" smtClean="0"/>
              <a:t>’</a:t>
            </a:r>
            <a:r>
              <a:rPr lang="en-US" dirty="0" smtClean="0"/>
              <a:t>t enforce environmental regulations!</a:t>
            </a:r>
          </a:p>
          <a:p>
            <a:endParaRPr lang="en-US" dirty="0" smtClean="0">
              <a:solidFill>
                <a:srgbClr val="717171"/>
              </a:solidFill>
            </a:endParaRPr>
          </a:p>
          <a:p>
            <a:pPr defTabSz="924458">
              <a:defRPr/>
            </a:pPr>
            <a:r>
              <a:rPr lang="en-US" dirty="0" smtClean="0"/>
              <a:t>This is part of GHS, but not 1910.1200</a:t>
            </a:r>
          </a:p>
          <a:p>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50</a:t>
            </a:fld>
            <a:endParaRPr lang="en-US"/>
          </a:p>
        </p:txBody>
      </p:sp>
    </p:spTree>
    <p:extLst>
      <p:ext uri="{BB962C8B-B14F-4D97-AF65-F5344CB8AC3E}">
        <p14:creationId xmlns:p14="http://schemas.microsoft.com/office/powerpoint/2010/main" val="41594132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Trainer Notes:</a:t>
            </a:r>
          </a:p>
          <a:p>
            <a:pPr fontAlgn="auto">
              <a:spcBef>
                <a:spcPts val="0"/>
              </a:spcBef>
              <a:spcAft>
                <a:spcPts val="0"/>
              </a:spcAft>
              <a:defRPr/>
            </a:pPr>
            <a:r>
              <a:rPr lang="en-US" dirty="0" smtClean="0">
                <a:ea typeface="+mn-ea"/>
              </a:rPr>
              <a:t>[This exercise is in their student manual. You can</a:t>
            </a:r>
            <a:r>
              <a:rPr lang="en-US" baseline="0" dirty="0" smtClean="0">
                <a:ea typeface="+mn-ea"/>
              </a:rPr>
              <a:t> have them do it individually or in a group.]</a:t>
            </a:r>
            <a:endParaRPr lang="en-US" dirty="0" smtClean="0">
              <a:ea typeface="+mn-ea"/>
            </a:endParaRP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Match pictograms with their meanings</a:t>
            </a:r>
          </a:p>
          <a:p>
            <a:pPr fontAlgn="auto">
              <a:spcBef>
                <a:spcPts val="0"/>
              </a:spcBef>
              <a:spcAft>
                <a:spcPts val="0"/>
              </a:spcAft>
              <a:defRPr/>
            </a:pPr>
            <a:endParaRPr lang="en-US" dirty="0" smtClean="0">
              <a:ea typeface="+mn-ea"/>
            </a:endParaRPr>
          </a:p>
          <a:p>
            <a:pPr marL="462229" indent="-462229" fontAlgn="auto">
              <a:spcBef>
                <a:spcPts val="0"/>
              </a:spcBef>
              <a:spcAft>
                <a:spcPts val="0"/>
              </a:spcAft>
              <a:buFont typeface="Arial" pitchFamily="34" charset="0"/>
              <a:buChar char="•"/>
              <a:defRPr/>
            </a:pPr>
            <a:r>
              <a:rPr lang="en-US" dirty="0" smtClean="0">
                <a:ea typeface="+mn-ea"/>
              </a:rPr>
              <a:t>Flammables</a:t>
            </a:r>
          </a:p>
          <a:p>
            <a:pPr marL="462229" indent="-462229" fontAlgn="auto">
              <a:spcBef>
                <a:spcPts val="0"/>
              </a:spcBef>
              <a:spcAft>
                <a:spcPts val="0"/>
              </a:spcAft>
              <a:buFont typeface="Arial" pitchFamily="34" charset="0"/>
              <a:buChar char="•"/>
              <a:defRPr/>
            </a:pPr>
            <a:r>
              <a:rPr lang="en-US" dirty="0" smtClean="0">
                <a:ea typeface="+mn-ea"/>
              </a:rPr>
              <a:t>Narcotic Effects</a:t>
            </a:r>
          </a:p>
          <a:p>
            <a:pPr marL="462229" indent="-462229" fontAlgn="auto">
              <a:spcBef>
                <a:spcPts val="0"/>
              </a:spcBef>
              <a:spcAft>
                <a:spcPts val="0"/>
              </a:spcAft>
              <a:buFont typeface="Arial" pitchFamily="34" charset="0"/>
              <a:buChar char="•"/>
              <a:defRPr/>
            </a:pPr>
            <a:r>
              <a:rPr lang="en-US" dirty="0" smtClean="0">
                <a:ea typeface="+mn-ea"/>
              </a:rPr>
              <a:t>Oxidizers</a:t>
            </a:r>
          </a:p>
          <a:p>
            <a:pPr marL="462229" indent="-462229" fontAlgn="auto">
              <a:spcBef>
                <a:spcPts val="0"/>
              </a:spcBef>
              <a:spcAft>
                <a:spcPts val="0"/>
              </a:spcAft>
              <a:buFont typeface="Arial" pitchFamily="34" charset="0"/>
              <a:buChar char="•"/>
              <a:defRPr/>
            </a:pPr>
            <a:r>
              <a:rPr lang="en-US" dirty="0" smtClean="0">
                <a:ea typeface="+mn-ea"/>
              </a:rPr>
              <a:t>Self-heating</a:t>
            </a:r>
          </a:p>
          <a:p>
            <a:pPr marL="462229" indent="-462229" fontAlgn="auto">
              <a:spcBef>
                <a:spcPts val="0"/>
              </a:spcBef>
              <a:spcAft>
                <a:spcPts val="0"/>
              </a:spcAft>
              <a:buFont typeface="Arial" pitchFamily="34" charset="0"/>
              <a:buChar char="•"/>
              <a:defRPr/>
            </a:pPr>
            <a:r>
              <a:rPr lang="en-US" dirty="0" smtClean="0">
                <a:ea typeface="+mn-ea"/>
              </a:rPr>
              <a:t>Irritant</a:t>
            </a:r>
          </a:p>
          <a:p>
            <a:pPr marL="462229" indent="-462229" fontAlgn="auto">
              <a:spcBef>
                <a:spcPts val="0"/>
              </a:spcBef>
              <a:spcAft>
                <a:spcPts val="0"/>
              </a:spcAft>
              <a:buFont typeface="Arial" pitchFamily="34" charset="0"/>
              <a:buChar char="•"/>
              <a:defRPr/>
            </a:pPr>
            <a:r>
              <a:rPr lang="en-US" dirty="0" smtClean="0">
                <a:ea typeface="+mn-ea"/>
              </a:rPr>
              <a:t>Organic Peroxides</a:t>
            </a:r>
          </a:p>
          <a:p>
            <a:pPr marL="462229" indent="-462229" fontAlgn="auto">
              <a:spcBef>
                <a:spcPts val="0"/>
              </a:spcBef>
              <a:spcAft>
                <a:spcPts val="0"/>
              </a:spcAft>
              <a:buFont typeface="Arial" pitchFamily="34" charset="0"/>
              <a:buChar char="•"/>
              <a:defRPr/>
            </a:pPr>
            <a:r>
              <a:rPr lang="en-US" dirty="0" smtClean="0">
                <a:ea typeface="+mn-ea"/>
              </a:rPr>
              <a:t>Explosives</a:t>
            </a:r>
          </a:p>
          <a:p>
            <a:pPr marL="462229" indent="-462229" fontAlgn="auto">
              <a:spcBef>
                <a:spcPts val="0"/>
              </a:spcBef>
              <a:spcAft>
                <a:spcPts val="0"/>
              </a:spcAft>
              <a:buFont typeface="Arial" pitchFamily="34" charset="0"/>
              <a:buChar char="•"/>
              <a:defRPr/>
            </a:pPr>
            <a:r>
              <a:rPr lang="en-US" dirty="0" smtClean="0">
                <a:ea typeface="+mn-ea"/>
              </a:rPr>
              <a:t>Gases Under Pressure</a:t>
            </a:r>
          </a:p>
          <a:p>
            <a:pPr marL="462229" indent="-462229" fontAlgn="auto">
              <a:spcBef>
                <a:spcPts val="0"/>
              </a:spcBef>
              <a:spcAft>
                <a:spcPts val="0"/>
              </a:spcAft>
              <a:buFont typeface="Arial" pitchFamily="34" charset="0"/>
              <a:buChar char="•"/>
              <a:defRPr/>
            </a:pPr>
            <a:r>
              <a:rPr lang="en-US" dirty="0" smtClean="0">
                <a:ea typeface="+mn-ea"/>
              </a:rPr>
              <a:t>Carcinogen</a:t>
            </a:r>
          </a:p>
          <a:p>
            <a:pPr marL="462229" indent="-462229" fontAlgn="auto">
              <a:spcBef>
                <a:spcPts val="0"/>
              </a:spcBef>
              <a:spcAft>
                <a:spcPts val="0"/>
              </a:spcAft>
              <a:buFont typeface="Arial" pitchFamily="34" charset="0"/>
              <a:buChar char="•"/>
              <a:defRPr/>
            </a:pPr>
            <a:r>
              <a:rPr lang="en-US" dirty="0" smtClean="0">
                <a:ea typeface="+mn-ea"/>
              </a:rPr>
              <a:t>Dermal Sensitizer</a:t>
            </a:r>
          </a:p>
          <a:p>
            <a:pPr marL="462229" indent="-462229" fontAlgn="auto">
              <a:spcBef>
                <a:spcPts val="0"/>
              </a:spcBef>
              <a:spcAft>
                <a:spcPts val="0"/>
              </a:spcAft>
              <a:buFont typeface="Arial" pitchFamily="34" charset="0"/>
              <a:buChar char="•"/>
              <a:defRPr/>
            </a:pPr>
            <a:r>
              <a:rPr lang="en-US" dirty="0" smtClean="0">
                <a:ea typeface="+mn-ea"/>
              </a:rPr>
              <a:t>Acute Toxicity (harmful)</a:t>
            </a:r>
          </a:p>
          <a:p>
            <a:pPr marL="462229" indent="-462229" fontAlgn="auto">
              <a:spcBef>
                <a:spcPts val="0"/>
              </a:spcBef>
              <a:spcAft>
                <a:spcPts val="0"/>
              </a:spcAft>
              <a:buFont typeface="Arial" pitchFamily="34" charset="0"/>
              <a:buChar char="•"/>
              <a:defRPr/>
            </a:pPr>
            <a:r>
              <a:rPr lang="en-US" dirty="0" smtClean="0">
                <a:ea typeface="+mn-ea"/>
              </a:rPr>
              <a:t>Respiratory Tract Irritation</a:t>
            </a:r>
          </a:p>
          <a:p>
            <a:pPr marL="462229" indent="-462229" fontAlgn="auto">
              <a:spcBef>
                <a:spcPts val="0"/>
              </a:spcBef>
              <a:spcAft>
                <a:spcPts val="0"/>
              </a:spcAft>
              <a:buFont typeface="Arial" pitchFamily="34" charset="0"/>
              <a:buChar char="•"/>
              <a:defRPr/>
            </a:pPr>
            <a:r>
              <a:rPr lang="en-US" dirty="0" smtClean="0">
                <a:ea typeface="+mn-ea"/>
              </a:rPr>
              <a:t>Self-</a:t>
            </a:r>
            <a:r>
              <a:rPr lang="en-US" dirty="0" err="1" smtClean="0">
                <a:ea typeface="+mn-ea"/>
              </a:rPr>
              <a:t>Reactives</a:t>
            </a:r>
            <a:endParaRPr lang="en-US" dirty="0" smtClean="0">
              <a:ea typeface="+mn-ea"/>
            </a:endParaRPr>
          </a:p>
          <a:p>
            <a:pPr marL="462229" indent="-462229" fontAlgn="auto">
              <a:spcBef>
                <a:spcPts val="0"/>
              </a:spcBef>
              <a:spcAft>
                <a:spcPts val="0"/>
              </a:spcAft>
              <a:buFont typeface="Arial" pitchFamily="34" charset="0"/>
              <a:buChar char="•"/>
              <a:defRPr/>
            </a:pPr>
            <a:r>
              <a:rPr lang="en-US" dirty="0" smtClean="0">
                <a:ea typeface="+mn-ea"/>
              </a:rPr>
              <a:t>Corrosives</a:t>
            </a:r>
          </a:p>
          <a:p>
            <a:pPr marL="462229" indent="-462229" fontAlgn="auto">
              <a:spcBef>
                <a:spcPts val="0"/>
              </a:spcBef>
              <a:spcAft>
                <a:spcPts val="0"/>
              </a:spcAft>
              <a:buFont typeface="Arial" pitchFamily="34" charset="0"/>
              <a:buChar char="•"/>
              <a:defRPr/>
            </a:pPr>
            <a:r>
              <a:rPr lang="en-US" dirty="0" smtClean="0">
                <a:ea typeface="+mn-ea"/>
              </a:rPr>
              <a:t>Respiratory Sensitizer</a:t>
            </a:r>
          </a:p>
          <a:p>
            <a:pPr marL="462229" indent="-462229" fontAlgn="auto">
              <a:spcBef>
                <a:spcPts val="0"/>
              </a:spcBef>
              <a:spcAft>
                <a:spcPts val="0"/>
              </a:spcAft>
              <a:buFont typeface="Arial" pitchFamily="34" charset="0"/>
              <a:buChar char="•"/>
              <a:defRPr/>
            </a:pPr>
            <a:r>
              <a:rPr lang="en-US" dirty="0" smtClean="0">
                <a:ea typeface="+mn-ea"/>
              </a:rPr>
              <a:t>Reproductive Toxicity</a:t>
            </a:r>
          </a:p>
          <a:p>
            <a:pPr marL="462229" indent="-462229" fontAlgn="auto">
              <a:spcBef>
                <a:spcPts val="0"/>
              </a:spcBef>
              <a:spcAft>
                <a:spcPts val="0"/>
              </a:spcAft>
              <a:buFont typeface="Arial" pitchFamily="34" charset="0"/>
              <a:buChar char="•"/>
              <a:defRPr/>
            </a:pPr>
            <a:r>
              <a:rPr lang="en-US" dirty="0" smtClean="0">
                <a:ea typeface="+mn-ea"/>
              </a:rPr>
              <a:t>Target Organ Toxicity</a:t>
            </a:r>
          </a:p>
          <a:p>
            <a:pPr marL="462229" indent="-462229" fontAlgn="auto">
              <a:spcBef>
                <a:spcPts val="0"/>
              </a:spcBef>
              <a:spcAft>
                <a:spcPts val="0"/>
              </a:spcAft>
              <a:buFont typeface="Arial" pitchFamily="34" charset="0"/>
              <a:buChar char="•"/>
              <a:defRPr/>
            </a:pPr>
            <a:r>
              <a:rPr lang="en-US" dirty="0" err="1" smtClean="0">
                <a:ea typeface="+mn-ea"/>
              </a:rPr>
              <a:t>Mutagenicity</a:t>
            </a:r>
            <a:endParaRPr lang="en-US" dirty="0" smtClean="0">
              <a:ea typeface="+mn-ea"/>
            </a:endParaRPr>
          </a:p>
          <a:p>
            <a:pPr fontAlgn="auto">
              <a:spcBef>
                <a:spcPts val="0"/>
              </a:spcBef>
              <a:spcAft>
                <a:spcPts val="0"/>
              </a:spcAft>
              <a:defRPr/>
            </a:pPr>
            <a:endParaRPr lang="en-US" dirty="0">
              <a:ea typeface="+mn-ea"/>
            </a:endParaRPr>
          </a:p>
        </p:txBody>
      </p:sp>
      <p:sp>
        <p:nvSpPr>
          <p:cNvPr id="192515" name="Slide Number Placeholder 3"/>
          <p:cNvSpPr>
            <a:spLocks noGrp="1"/>
          </p:cNvSpPr>
          <p:nvPr>
            <p:ph type="sldNum" sz="quarter" idx="5"/>
          </p:nvPr>
        </p:nvSpPr>
        <p:spPr bwMode="auto">
          <a:noFill/>
          <a:ln>
            <a:miter lim="800000"/>
            <a:headEnd/>
            <a:tailEnd/>
          </a:ln>
        </p:spPr>
        <p:txBody>
          <a:bodyPr/>
          <a:lstStyle/>
          <a:p>
            <a:fld id="{59C0873A-E684-4369-814B-8005A7F62497}" type="slidenum">
              <a:rPr lang="en-US"/>
              <a:pPr/>
              <a:t>51</a:t>
            </a:fld>
            <a:endParaRPr lang="en-US"/>
          </a:p>
        </p:txBody>
      </p:sp>
    </p:spTree>
    <p:extLst>
      <p:ext uri="{BB962C8B-B14F-4D97-AF65-F5344CB8AC3E}">
        <p14:creationId xmlns:p14="http://schemas.microsoft.com/office/powerpoint/2010/main" val="32133847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spcBef>
                <a:spcPct val="0"/>
              </a:spcBef>
            </a:pPr>
            <a:r>
              <a:rPr lang="en-US" sz="1100" b="1" dirty="0" smtClean="0"/>
              <a:t>Trainer Notes:</a:t>
            </a:r>
          </a:p>
          <a:p>
            <a:pPr>
              <a:lnSpc>
                <a:spcPct val="80000"/>
              </a:lnSpc>
              <a:spcBef>
                <a:spcPct val="0"/>
              </a:spcBef>
            </a:pPr>
            <a:endParaRPr lang="en-US" sz="1100" dirty="0" smtClean="0"/>
          </a:p>
          <a:p>
            <a:pPr marL="0" marR="0" indent="0" algn="l" defTabSz="914400" rtl="0" eaLnBrk="1" fontAlgn="base" latinLnBrk="0" hangingPunct="1">
              <a:lnSpc>
                <a:spcPct val="80000"/>
              </a:lnSpc>
              <a:spcBef>
                <a:spcPct val="0"/>
              </a:spcBef>
              <a:spcAft>
                <a:spcPct val="0"/>
              </a:spcAft>
              <a:buClrTx/>
              <a:buSzTx/>
              <a:buFontTx/>
              <a:buNone/>
              <a:tabLst/>
              <a:defRPr/>
            </a:pPr>
            <a:r>
              <a:rPr lang="en-US" sz="1100" dirty="0" smtClean="0"/>
              <a:t>[Ask if the label is working. What you are really asking is whether the users of this product are protecting their skin and eyes. This is an important lesson you can draw about the effectiveness of administrative controls which are towards the bottom of the hierarchy of controls, as we will see in Section 7.]</a:t>
            </a:r>
          </a:p>
          <a:p>
            <a:pPr>
              <a:lnSpc>
                <a:spcPct val="80000"/>
              </a:lnSpc>
              <a:spcBef>
                <a:spcPct val="0"/>
              </a:spcBef>
            </a:pPr>
            <a:endParaRPr lang="en-US" sz="1100" dirty="0" smtClean="0"/>
          </a:p>
          <a:p>
            <a:pPr>
              <a:lnSpc>
                <a:spcPct val="80000"/>
              </a:lnSpc>
              <a:spcBef>
                <a:spcPct val="0"/>
              </a:spcBef>
            </a:pPr>
            <a:r>
              <a:rPr lang="en-US" sz="1100" dirty="0" smtClean="0"/>
              <a:t>This is an example of a signal word, precautionary statement and pictograms on a label.</a:t>
            </a:r>
          </a:p>
          <a:p>
            <a:pPr>
              <a:lnSpc>
                <a:spcPct val="80000"/>
              </a:lnSpc>
              <a:spcBef>
                <a:spcPct val="0"/>
              </a:spcBef>
            </a:pPr>
            <a:endParaRPr lang="en-US" sz="1100" dirty="0" smtClean="0"/>
          </a:p>
        </p:txBody>
      </p:sp>
      <p:sp>
        <p:nvSpPr>
          <p:cNvPr id="193539" name="Slide Number Placeholder 3"/>
          <p:cNvSpPr>
            <a:spLocks noGrp="1"/>
          </p:cNvSpPr>
          <p:nvPr>
            <p:ph type="sldNum" sz="quarter" idx="5"/>
          </p:nvPr>
        </p:nvSpPr>
        <p:spPr bwMode="auto">
          <a:noFill/>
          <a:ln>
            <a:miter lim="800000"/>
            <a:headEnd/>
            <a:tailEnd/>
          </a:ln>
        </p:spPr>
        <p:txBody>
          <a:bodyPr/>
          <a:lstStyle/>
          <a:p>
            <a:fld id="{DF59C63A-6D41-45F2-98A8-3FFCBA92A09E}" type="slidenum">
              <a:rPr lang="en-US"/>
              <a:pPr/>
              <a:t>52</a:t>
            </a:fld>
            <a:endParaRPr lang="en-US"/>
          </a:p>
        </p:txBody>
      </p:sp>
    </p:spTree>
    <p:extLst>
      <p:ext uri="{BB962C8B-B14F-4D97-AF65-F5344CB8AC3E}">
        <p14:creationId xmlns:p14="http://schemas.microsoft.com/office/powerpoint/2010/main" val="42185624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bwMode="auto">
          <a:noFill/>
          <a:ln>
            <a:miter lim="800000"/>
            <a:headEnd/>
            <a:tailEnd/>
          </a:ln>
        </p:spPr>
        <p:txBody>
          <a:bodyPr/>
          <a:lstStyle/>
          <a:p>
            <a:fld id="{ACD529CB-314D-4C9A-B200-69C6D1644344}" type="slidenum">
              <a:rPr lang="en-US"/>
              <a:pPr/>
              <a:t>53</a:t>
            </a:fld>
            <a:endParaRPr lang="en-US"/>
          </a:p>
        </p:txBody>
      </p:sp>
      <p:sp>
        <p:nvSpPr>
          <p:cNvPr id="19456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945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a:t>
            </a:r>
            <a:r>
              <a:rPr lang="en-US" b="1" baseline="0" dirty="0" smtClean="0"/>
              <a:t> </a:t>
            </a:r>
            <a:r>
              <a:rPr lang="en-US" b="1" dirty="0" smtClean="0"/>
              <a:t>Notes:</a:t>
            </a:r>
          </a:p>
          <a:p>
            <a:pPr>
              <a:spcBef>
                <a:spcPct val="0"/>
              </a:spcBef>
            </a:pPr>
            <a:endParaRPr lang="en-US" dirty="0" smtClean="0"/>
          </a:p>
          <a:p>
            <a:pPr>
              <a:spcBef>
                <a:spcPct val="0"/>
              </a:spcBef>
            </a:pPr>
            <a:r>
              <a:rPr lang="en-US" dirty="0" smtClean="0"/>
              <a:t>If you pour anything into a container it must be labeled unless you are going to use it within the work shift and control it.</a:t>
            </a:r>
          </a:p>
          <a:p>
            <a:pPr>
              <a:spcBef>
                <a:spcPct val="0"/>
              </a:spcBef>
            </a:pPr>
            <a:endParaRPr lang="en-US" baseline="0" dirty="0" smtClean="0"/>
          </a:p>
          <a:p>
            <a:pPr>
              <a:spcBef>
                <a:spcPct val="0"/>
              </a:spcBef>
            </a:pPr>
            <a:r>
              <a:rPr lang="en-US" dirty="0" smtClean="0"/>
              <a:t>Employers can go beyond the minimum standard and require labeling for all containers.</a:t>
            </a:r>
            <a:r>
              <a:rPr lang="en-US" dirty="0" smtClean="0">
                <a:effectLst/>
              </a:rPr>
              <a:t> </a:t>
            </a:r>
            <a:endParaRPr lang="en-US" dirty="0" smtClean="0"/>
          </a:p>
        </p:txBody>
      </p:sp>
    </p:spTree>
    <p:extLst>
      <p:ext uri="{BB962C8B-B14F-4D97-AF65-F5344CB8AC3E}">
        <p14:creationId xmlns:p14="http://schemas.microsoft.com/office/powerpoint/2010/main" val="167209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a:t>
            </a:r>
            <a:r>
              <a:rPr lang="en-US" b="1" baseline="0" dirty="0" smtClean="0"/>
              <a:t> </a:t>
            </a:r>
            <a:r>
              <a:rPr lang="en-US" b="1" dirty="0" smtClean="0"/>
              <a:t>Notes:</a:t>
            </a:r>
          </a:p>
          <a:p>
            <a:pPr>
              <a:spcBef>
                <a:spcPct val="0"/>
              </a:spcBef>
            </a:pPr>
            <a:endParaRPr lang="en-US" dirty="0" smtClean="0"/>
          </a:p>
          <a:p>
            <a:pPr>
              <a:spcBef>
                <a:spcPct val="0"/>
              </a:spcBef>
            </a:pPr>
            <a:r>
              <a:rPr lang="en-US" dirty="0" smtClean="0"/>
              <a:t>Safety Data Sheets are  the third</a:t>
            </a:r>
            <a:r>
              <a:rPr lang="en-US" baseline="0" dirty="0" smtClean="0"/>
              <a:t> </a:t>
            </a:r>
            <a:r>
              <a:rPr lang="en-US" dirty="0" smtClean="0"/>
              <a:t>major requirement under the OSHA </a:t>
            </a:r>
            <a:r>
              <a:rPr lang="en-US" dirty="0" err="1" smtClean="0"/>
              <a:t>HazCom</a:t>
            </a:r>
            <a:r>
              <a:rPr lang="en-US" dirty="0" smtClean="0"/>
              <a:t> standard. They can look it up at 1910.1200(g).</a:t>
            </a:r>
          </a:p>
        </p:txBody>
      </p:sp>
      <p:sp>
        <p:nvSpPr>
          <p:cNvPr id="177155" name="Slide Number Placeholder 3"/>
          <p:cNvSpPr>
            <a:spLocks noGrp="1"/>
          </p:cNvSpPr>
          <p:nvPr>
            <p:ph type="sldNum" sz="quarter" idx="5"/>
          </p:nvPr>
        </p:nvSpPr>
        <p:spPr bwMode="auto">
          <a:noFill/>
          <a:ln>
            <a:miter lim="800000"/>
            <a:headEnd/>
            <a:tailEnd/>
          </a:ln>
        </p:spPr>
        <p:txBody>
          <a:bodyPr/>
          <a:lstStyle/>
          <a:p>
            <a:fld id="{831E266D-D5D8-4F3A-B9F8-740C57E35459}" type="slidenum">
              <a:rPr lang="en-US"/>
              <a:pPr/>
              <a:t>54</a:t>
            </a:fld>
            <a:endParaRPr lang="en-US"/>
          </a:p>
        </p:txBody>
      </p:sp>
    </p:spTree>
    <p:extLst>
      <p:ext uri="{BB962C8B-B14F-4D97-AF65-F5344CB8AC3E}">
        <p14:creationId xmlns:p14="http://schemas.microsoft.com/office/powerpoint/2010/main" val="4658962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97634"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Safety Data Sheets must use a format with 16 sections, based on ANSI Z400.1.</a:t>
            </a:r>
          </a:p>
          <a:p>
            <a:pPr>
              <a:spcBef>
                <a:spcPct val="0"/>
              </a:spcBef>
            </a:pPr>
            <a:endParaRPr lang="en-US" dirty="0" smtClean="0"/>
          </a:p>
          <a:p>
            <a:pPr>
              <a:spcBef>
                <a:spcPct val="0"/>
              </a:spcBef>
            </a:pPr>
            <a:r>
              <a:rPr lang="en-US" dirty="0" smtClean="0"/>
              <a:t>They are:</a:t>
            </a:r>
          </a:p>
          <a:p>
            <a:pPr>
              <a:spcBef>
                <a:spcPct val="0"/>
              </a:spcBef>
            </a:pPr>
            <a:r>
              <a:rPr lang="en-US" dirty="0" smtClean="0"/>
              <a:t>Section 1: Identification includes the product identifier, the name of the manufacturer or distributor along with the phone number and an emergency number.  It also lists the recommended use of the of the product as well as restrictions.</a:t>
            </a:r>
          </a:p>
          <a:p>
            <a:pPr>
              <a:spcBef>
                <a:spcPct val="0"/>
              </a:spcBef>
            </a:pPr>
            <a:r>
              <a:rPr lang="en-US" dirty="0" smtClean="0"/>
              <a:t>Section 2: Hazard(s) identification includes all the dangers about the chemical.</a:t>
            </a:r>
          </a:p>
          <a:p>
            <a:pPr>
              <a:spcBef>
                <a:spcPct val="0"/>
              </a:spcBef>
            </a:pPr>
            <a:r>
              <a:rPr lang="en-US" dirty="0" smtClean="0"/>
              <a:t>Section 3: Composition/information on ingredients lists the different chemicals in the product and any trade secret claims.</a:t>
            </a:r>
          </a:p>
          <a:p>
            <a:pPr>
              <a:spcBef>
                <a:spcPct val="0"/>
              </a:spcBef>
            </a:pPr>
            <a:r>
              <a:rPr lang="en-US" dirty="0" smtClean="0"/>
              <a:t>Section 4: First-aid measures describes the important symptoms, immediate or delayed health effects, and required treatment.</a:t>
            </a:r>
          </a:p>
          <a:p>
            <a:pPr>
              <a:spcBef>
                <a:spcPct val="0"/>
              </a:spcBef>
            </a:pPr>
            <a:r>
              <a:rPr lang="en-US" dirty="0" smtClean="0"/>
              <a:t>Section 5: Fire-fighting measures list the proper ways to extinguish fires, the equipment, and chemical hazards from fire.</a:t>
            </a:r>
          </a:p>
          <a:p>
            <a:pPr>
              <a:spcBef>
                <a:spcPct val="0"/>
              </a:spcBef>
            </a:pPr>
            <a:r>
              <a:rPr lang="en-US" dirty="0" smtClean="0"/>
              <a:t>Section 6: Accidental release measures explain the emergency procedures, protective equipments and proper methods of containment and cleanup.</a:t>
            </a:r>
          </a:p>
          <a:p>
            <a:pPr>
              <a:spcBef>
                <a:spcPct val="0"/>
              </a:spcBef>
            </a:pPr>
            <a:r>
              <a:rPr lang="en-US" dirty="0" smtClean="0"/>
              <a:t>Section 7: Handling and storage describe precautions for safe handling and storage, including other chemicals that are not compatible with the product.</a:t>
            </a:r>
          </a:p>
          <a:p>
            <a:pPr>
              <a:spcBef>
                <a:spcPct val="0"/>
              </a:spcBef>
            </a:pPr>
            <a:r>
              <a:rPr lang="en-US" dirty="0" smtClean="0"/>
              <a:t>Section 8: Exposure controls/personal protection lists OSHA</a:t>
            </a:r>
            <a:r>
              <a:rPr lang="en-US" altLang="en-US" dirty="0" smtClean="0"/>
              <a:t>’</a:t>
            </a:r>
            <a:r>
              <a:rPr lang="en-US" dirty="0" smtClean="0"/>
              <a:t>s Permissible Exposure Limits, Threshold Limit Values along with appropriate engineering controls and personal protective equipment</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[Take</a:t>
            </a:r>
            <a:r>
              <a:rPr lang="en-US" baseline="0" dirty="0" smtClean="0"/>
              <a:t> time to explain the ANSI (American National Standards Institute) Z440.1 standard before going through the explanation of the sections. This standard was developed by the Chemical Manufacturers Association, but adopted by ANSI in 1993. It has become adopted internationally under the GHS.]</a:t>
            </a:r>
          </a:p>
          <a:p>
            <a:pPr>
              <a:spcBef>
                <a:spcPct val="0"/>
              </a:spcBef>
            </a:pPr>
            <a:endParaRPr lang="en-US" dirty="0" smtClean="0"/>
          </a:p>
        </p:txBody>
      </p:sp>
      <p:sp>
        <p:nvSpPr>
          <p:cNvPr id="197635" name="Slide Number Placeholder 3"/>
          <p:cNvSpPr>
            <a:spLocks noGrp="1"/>
          </p:cNvSpPr>
          <p:nvPr>
            <p:ph type="sldNum" sz="quarter" idx="5"/>
          </p:nvPr>
        </p:nvSpPr>
        <p:spPr bwMode="auto">
          <a:noFill/>
          <a:ln>
            <a:miter lim="800000"/>
            <a:headEnd/>
            <a:tailEnd/>
          </a:ln>
        </p:spPr>
        <p:txBody>
          <a:bodyPr/>
          <a:lstStyle/>
          <a:p>
            <a:fld id="{0D55A146-F2BE-41EE-876B-CC07EFBD4FCC}" type="slidenum">
              <a:rPr lang="en-US"/>
              <a:pPr/>
              <a:t>55</a:t>
            </a:fld>
            <a:endParaRPr lang="en-US"/>
          </a:p>
        </p:txBody>
      </p:sp>
    </p:spTree>
    <p:extLst>
      <p:ext uri="{BB962C8B-B14F-4D97-AF65-F5344CB8AC3E}">
        <p14:creationId xmlns:p14="http://schemas.microsoft.com/office/powerpoint/2010/main" val="28979083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98658"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sz="1200" dirty="0" smtClean="0">
                <a:solidFill>
                  <a:schemeClr val="tx1"/>
                </a:solidFill>
              </a:rPr>
              <a:t>The sections are in order of importance and 12 -15 aren</a:t>
            </a:r>
            <a:r>
              <a:rPr lang="en-US" altLang="en-US" sz="1200" dirty="0" smtClean="0">
                <a:solidFill>
                  <a:schemeClr val="tx1"/>
                </a:solidFill>
              </a:rPr>
              <a:t>’</a:t>
            </a:r>
            <a:r>
              <a:rPr lang="en-US" sz="1200" dirty="0" smtClean="0">
                <a:solidFill>
                  <a:schemeClr val="tx1"/>
                </a:solidFill>
              </a:rPr>
              <a:t>t mandatory.</a:t>
            </a:r>
            <a:endParaRPr lang="en-US" dirty="0" smtClean="0">
              <a:solidFill>
                <a:schemeClr val="tx1"/>
              </a:solidFill>
            </a:endParaRPr>
          </a:p>
          <a:p>
            <a:pPr>
              <a:spcBef>
                <a:spcPct val="0"/>
              </a:spcBef>
            </a:pPr>
            <a:endParaRPr lang="en-US" dirty="0" smtClean="0"/>
          </a:p>
          <a:p>
            <a:pPr>
              <a:spcBef>
                <a:spcPct val="0"/>
              </a:spcBef>
            </a:pPr>
            <a:r>
              <a:rPr lang="en-US" dirty="0" smtClean="0"/>
              <a:t>Section 9: Physical and chemical properties list the product</a:t>
            </a:r>
            <a:r>
              <a:rPr lang="en-US" altLang="en-US" dirty="0" smtClean="0"/>
              <a:t>’</a:t>
            </a:r>
            <a:r>
              <a:rPr lang="en-US" dirty="0" smtClean="0"/>
              <a:t>s characteristics such as vapor density, flash point or explosive limits. </a:t>
            </a:r>
          </a:p>
          <a:p>
            <a:pPr>
              <a:spcBef>
                <a:spcPct val="0"/>
              </a:spcBef>
            </a:pPr>
            <a:endParaRPr lang="en-US" dirty="0" smtClean="0"/>
          </a:p>
          <a:p>
            <a:pPr>
              <a:spcBef>
                <a:spcPct val="0"/>
              </a:spcBef>
            </a:pPr>
            <a:r>
              <a:rPr lang="en-US" dirty="0" smtClean="0"/>
              <a:t>Section 10: Stability and reactivity refer to the chemical</a:t>
            </a:r>
            <a:r>
              <a:rPr lang="en-US" altLang="en-US" dirty="0" smtClean="0"/>
              <a:t>’</a:t>
            </a:r>
            <a:r>
              <a:rPr lang="en-US" dirty="0" smtClean="0"/>
              <a:t>s stability and the possibility of hazardous reactions.</a:t>
            </a:r>
          </a:p>
          <a:p>
            <a:pPr>
              <a:spcBef>
                <a:spcPct val="0"/>
              </a:spcBef>
            </a:pPr>
            <a:endParaRPr lang="en-US" dirty="0" smtClean="0"/>
          </a:p>
          <a:p>
            <a:pPr>
              <a:spcBef>
                <a:spcPct val="0"/>
              </a:spcBef>
            </a:pPr>
            <a:r>
              <a:rPr lang="en-US" dirty="0" smtClean="0"/>
              <a:t>Section 11: Toxicological information includes the ways the chemical can enter the body the various health effects it can cause.</a:t>
            </a:r>
          </a:p>
          <a:p>
            <a:pPr>
              <a:spcBef>
                <a:spcPct val="0"/>
              </a:spcBef>
            </a:pPr>
            <a:endParaRPr lang="en-US" dirty="0" smtClean="0"/>
          </a:p>
          <a:p>
            <a:pPr>
              <a:spcBef>
                <a:spcPct val="0"/>
              </a:spcBef>
            </a:pPr>
            <a:r>
              <a:rPr lang="en-US" dirty="0" smtClean="0"/>
              <a:t>(</a:t>
            </a:r>
            <a:r>
              <a:rPr lang="en-US" dirty="0" err="1" smtClean="0"/>
              <a:t>Nonmandatory</a:t>
            </a:r>
            <a:r>
              <a:rPr lang="en-US" dirty="0" smtClean="0"/>
              <a:t>)</a:t>
            </a:r>
          </a:p>
          <a:p>
            <a:pPr>
              <a:spcBef>
                <a:spcPct val="0"/>
              </a:spcBef>
            </a:pPr>
            <a:r>
              <a:rPr lang="en-US" dirty="0" smtClean="0"/>
              <a:t>Section 12: Ecological information refers to damage the chemical can cause to the environment but is not enforced by OSHA.</a:t>
            </a:r>
          </a:p>
          <a:p>
            <a:pPr>
              <a:spcBef>
                <a:spcPct val="0"/>
              </a:spcBef>
            </a:pPr>
            <a:endParaRPr lang="en-US" dirty="0" smtClean="0"/>
          </a:p>
          <a:p>
            <a:pPr>
              <a:spcBef>
                <a:spcPct val="0"/>
              </a:spcBef>
            </a:pPr>
            <a:r>
              <a:rPr lang="en-US" dirty="0" smtClean="0"/>
              <a:t>Section 13: Disposal considerations cover possible dangers when disposing the chemical but is not enforced by OSHA. </a:t>
            </a:r>
          </a:p>
          <a:p>
            <a:pPr>
              <a:spcBef>
                <a:spcPct val="0"/>
              </a:spcBef>
            </a:pPr>
            <a:endParaRPr lang="en-US" dirty="0" smtClean="0"/>
          </a:p>
          <a:p>
            <a:pPr>
              <a:spcBef>
                <a:spcPct val="0"/>
              </a:spcBef>
            </a:pPr>
            <a:r>
              <a:rPr lang="en-US" dirty="0" smtClean="0"/>
              <a:t>Section 14: Transport information concerns potential hazards when transporting the chemical but is not enforced by OSHA. </a:t>
            </a:r>
          </a:p>
          <a:p>
            <a:pPr>
              <a:spcBef>
                <a:spcPct val="0"/>
              </a:spcBef>
            </a:pPr>
            <a:endParaRPr lang="en-US" dirty="0" smtClean="0"/>
          </a:p>
          <a:p>
            <a:pPr>
              <a:spcBef>
                <a:spcPct val="0"/>
              </a:spcBef>
            </a:pPr>
            <a:r>
              <a:rPr lang="en-US" dirty="0" smtClean="0"/>
              <a:t>Section 15: Regulatory information is not enforced by OSHA. </a:t>
            </a:r>
          </a:p>
          <a:p>
            <a:pPr>
              <a:spcBef>
                <a:spcPct val="0"/>
              </a:spcBef>
            </a:pPr>
            <a:endParaRPr lang="en-US" dirty="0" smtClean="0"/>
          </a:p>
          <a:p>
            <a:pPr>
              <a:spcBef>
                <a:spcPct val="0"/>
              </a:spcBef>
            </a:pPr>
            <a:r>
              <a:rPr lang="en-US" dirty="0" smtClean="0"/>
              <a:t>Section 16: Other information includes the date the SDS was prepared or the last revision.</a:t>
            </a:r>
          </a:p>
          <a:p>
            <a:pPr>
              <a:spcBef>
                <a:spcPct val="0"/>
              </a:spcBef>
            </a:pPr>
            <a:endParaRPr lang="en-US" dirty="0" smtClean="0"/>
          </a:p>
        </p:txBody>
      </p:sp>
      <p:sp>
        <p:nvSpPr>
          <p:cNvPr id="198659" name="Slide Number Placeholder 3"/>
          <p:cNvSpPr>
            <a:spLocks noGrp="1"/>
          </p:cNvSpPr>
          <p:nvPr>
            <p:ph type="sldNum" sz="quarter" idx="5"/>
          </p:nvPr>
        </p:nvSpPr>
        <p:spPr bwMode="auto">
          <a:noFill/>
          <a:ln>
            <a:miter lim="800000"/>
            <a:headEnd/>
            <a:tailEnd/>
          </a:ln>
        </p:spPr>
        <p:txBody>
          <a:bodyPr/>
          <a:lstStyle/>
          <a:p>
            <a:fld id="{269C3A96-8EC3-4BAE-9592-0F8C243B8299}" type="slidenum">
              <a:rPr lang="en-US"/>
              <a:pPr/>
              <a:t>56</a:t>
            </a:fld>
            <a:endParaRPr lang="en-US"/>
          </a:p>
        </p:txBody>
      </p:sp>
    </p:spTree>
    <p:extLst>
      <p:ext uri="{BB962C8B-B14F-4D97-AF65-F5344CB8AC3E}">
        <p14:creationId xmlns:p14="http://schemas.microsoft.com/office/powerpoint/2010/main" val="35319113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bwMode="auto">
          <a:noFill/>
          <a:ln>
            <a:miter lim="800000"/>
            <a:headEnd/>
            <a:tailEnd/>
          </a:ln>
        </p:spPr>
        <p:txBody>
          <a:bodyPr/>
          <a:lstStyle/>
          <a:p>
            <a:fld id="{9C7BF025-FB0B-48E5-9334-BBAFDCFABEDF}" type="slidenum">
              <a:rPr lang="en-US"/>
              <a:pPr/>
              <a:t>57</a:t>
            </a:fld>
            <a:endParaRPr lang="en-US"/>
          </a:p>
        </p:txBody>
      </p:sp>
      <p:sp>
        <p:nvSpPr>
          <p:cNvPr id="19968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53603"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Whenever the employer receives a new or revised SDS that could impact your health, you must be informed within 30 days after receipt.</a:t>
            </a:r>
          </a:p>
          <a:p>
            <a:pPr>
              <a:spcBef>
                <a:spcPct val="0"/>
              </a:spcBef>
            </a:pPr>
            <a:endParaRPr lang="en-US" dirty="0" smtClean="0"/>
          </a:p>
          <a:p>
            <a:pPr>
              <a:spcBef>
                <a:spcPct val="0"/>
              </a:spcBef>
            </a:pPr>
            <a:r>
              <a:rPr lang="en-US" dirty="0" smtClean="0"/>
              <a:t>From the OSHA standard:</a:t>
            </a:r>
          </a:p>
          <a:p>
            <a:pPr>
              <a:spcBef>
                <a:spcPct val="0"/>
              </a:spcBef>
            </a:pPr>
            <a:endParaRPr lang="en-US" dirty="0" smtClean="0"/>
          </a:p>
          <a:p>
            <a:pPr>
              <a:spcBef>
                <a:spcPct val="0"/>
              </a:spcBef>
            </a:pPr>
            <a:r>
              <a:rPr lang="en-US" altLang="en-US" b="0" dirty="0" smtClean="0">
                <a:latin typeface="+mn-lt"/>
                <a:cs typeface="Arial" pitchFamily="34" charset="0"/>
              </a:rPr>
              <a:t>“</a:t>
            </a:r>
            <a:r>
              <a:rPr lang="en-US" b="0" dirty="0" smtClean="0">
                <a:latin typeface="+mn-lt"/>
                <a:cs typeface="Arial" pitchFamily="34" charset="0"/>
              </a:rPr>
              <a:t>…such information shall be provided to employees on a</a:t>
            </a:r>
            <a:r>
              <a:rPr lang="en-US" sz="1400" b="0" dirty="0" smtClean="0">
                <a:effectLst>
                  <a:outerShdw blurRad="38100" dist="38100" dir="2700000" algn="tl">
                    <a:srgbClr val="C0C0C0"/>
                  </a:outerShdw>
                </a:effectLst>
                <a:latin typeface="+mn-lt"/>
                <a:cs typeface="Arial" pitchFamily="34" charset="0"/>
              </a:rPr>
              <a:t> </a:t>
            </a:r>
            <a:r>
              <a:rPr lang="en-US" b="0" dirty="0" smtClean="0">
                <a:latin typeface="+mn-lt"/>
                <a:cs typeface="Arial" pitchFamily="34" charset="0"/>
              </a:rPr>
              <a:t>timely basis not to exceed 30 days after receipt, if the new information indicates significantly increased risks to, or measures necessary to protect, employee health as compared to those stated on a material safety data sheet previously provided.</a:t>
            </a:r>
            <a:r>
              <a:rPr lang="en-US" altLang="en-US" b="0" dirty="0" smtClean="0">
                <a:latin typeface="+mn-lt"/>
                <a:cs typeface="Arial" pitchFamily="34" charset="0"/>
              </a:rPr>
              <a:t>”</a:t>
            </a:r>
            <a:endParaRPr lang="en-US" b="0" dirty="0" smtClean="0">
              <a:latin typeface="+mn-lt"/>
              <a:cs typeface="Arial" pitchFamily="34" charset="0"/>
            </a:endParaRPr>
          </a:p>
          <a:p>
            <a:pPr>
              <a:spcBef>
                <a:spcPct val="0"/>
              </a:spcBef>
            </a:pPr>
            <a:endParaRPr lang="en-US" dirty="0" smtClean="0">
              <a:latin typeface="+mn-lt"/>
            </a:endParaRPr>
          </a:p>
        </p:txBody>
      </p:sp>
    </p:spTree>
    <p:extLst>
      <p:ext uri="{BB962C8B-B14F-4D97-AF65-F5344CB8AC3E}">
        <p14:creationId xmlns:p14="http://schemas.microsoft.com/office/powerpoint/2010/main" val="25874323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0070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 [Ask for a volunteer to answer and explain their answer.]</a:t>
            </a:r>
          </a:p>
          <a:p>
            <a:pPr>
              <a:spcBef>
                <a:spcPct val="0"/>
              </a:spcBef>
            </a:pPr>
            <a:endParaRPr lang="en-US" dirty="0" smtClean="0"/>
          </a:p>
          <a:p>
            <a:pPr>
              <a:spcBef>
                <a:spcPct val="0"/>
              </a:spcBef>
            </a:pPr>
            <a:r>
              <a:rPr lang="en-US" dirty="0" smtClean="0"/>
              <a:t>Where are SDSs located at your site?</a:t>
            </a:r>
          </a:p>
          <a:p>
            <a:pPr>
              <a:spcBef>
                <a:spcPct val="0"/>
              </a:spcBef>
            </a:pPr>
            <a:endParaRPr lang="en-US" dirty="0" smtClean="0"/>
          </a:p>
          <a:p>
            <a:pPr>
              <a:spcBef>
                <a:spcPct val="0"/>
              </a:spcBef>
            </a:pPr>
            <a:r>
              <a:rPr lang="en-US" dirty="0" smtClean="0"/>
              <a:t>[Recommend</a:t>
            </a:r>
            <a:r>
              <a:rPr lang="en-US" baseline="0" dirty="0" smtClean="0"/>
              <a:t> that if a worker doesn’t know where to start they should go to the general contractor’s trailer. If that isn’t possible, they can go to the subcontractor trailers to find the appropriate SDS.]</a:t>
            </a:r>
            <a:endParaRPr lang="en-US" dirty="0" smtClean="0"/>
          </a:p>
        </p:txBody>
      </p:sp>
      <p:sp>
        <p:nvSpPr>
          <p:cNvPr id="200707" name="Slide Number Placeholder 3"/>
          <p:cNvSpPr>
            <a:spLocks noGrp="1"/>
          </p:cNvSpPr>
          <p:nvPr>
            <p:ph type="sldNum" sz="quarter" idx="5"/>
          </p:nvPr>
        </p:nvSpPr>
        <p:spPr bwMode="auto">
          <a:noFill/>
          <a:ln>
            <a:miter lim="800000"/>
            <a:headEnd/>
            <a:tailEnd/>
          </a:ln>
        </p:spPr>
        <p:txBody>
          <a:bodyPr/>
          <a:lstStyle/>
          <a:p>
            <a:fld id="{A36151A8-EF1B-4E46-883C-988D538D682C}" type="slidenum">
              <a:rPr lang="en-US"/>
              <a:pPr/>
              <a:t>58</a:t>
            </a:fld>
            <a:endParaRPr lang="en-US"/>
          </a:p>
        </p:txBody>
      </p:sp>
    </p:spTree>
    <p:extLst>
      <p:ext uri="{BB962C8B-B14F-4D97-AF65-F5344CB8AC3E}">
        <p14:creationId xmlns:p14="http://schemas.microsoft.com/office/powerpoint/2010/main" val="10257853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Activity: Reviewing a Safety Data Sheet</a:t>
            </a:r>
          </a:p>
          <a:p>
            <a:pPr>
              <a:spcBef>
                <a:spcPct val="0"/>
              </a:spcBef>
            </a:pPr>
            <a:endParaRPr lang="en-US" dirty="0" smtClean="0"/>
          </a:p>
          <a:p>
            <a:pPr>
              <a:spcBef>
                <a:spcPct val="0"/>
              </a:spcBef>
            </a:pPr>
            <a:r>
              <a:rPr lang="en-US" dirty="0" smtClean="0"/>
              <a:t>[In this activity, </a:t>
            </a:r>
            <a:r>
              <a:rPr lang="en-US" dirty="0" smtClean="0"/>
              <a:t>there are SDSs for all of the chemicals in Appendix B </a:t>
            </a:r>
            <a:r>
              <a:rPr lang="en-US" dirty="0" smtClean="0"/>
              <a:t>that the class can </a:t>
            </a:r>
            <a:r>
              <a:rPr lang="en-US" dirty="0" smtClean="0"/>
              <a:t>use.</a:t>
            </a:r>
            <a:r>
              <a:rPr lang="en-US" baseline="0" dirty="0" smtClean="0"/>
              <a:t> </a:t>
            </a:r>
            <a:r>
              <a:rPr lang="en-US" dirty="0" smtClean="0"/>
              <a:t>There </a:t>
            </a:r>
            <a:r>
              <a:rPr lang="en-US" dirty="0" smtClean="0"/>
              <a:t>are also exposure data that can be referenced.]</a:t>
            </a:r>
          </a:p>
        </p:txBody>
      </p:sp>
      <p:sp>
        <p:nvSpPr>
          <p:cNvPr id="201731" name="Slide Number Placeholder 3"/>
          <p:cNvSpPr>
            <a:spLocks noGrp="1"/>
          </p:cNvSpPr>
          <p:nvPr>
            <p:ph type="sldNum" sz="quarter" idx="5"/>
          </p:nvPr>
        </p:nvSpPr>
        <p:spPr bwMode="auto">
          <a:noFill/>
          <a:ln>
            <a:miter lim="800000"/>
            <a:headEnd/>
            <a:tailEnd/>
          </a:ln>
        </p:spPr>
        <p:txBody>
          <a:bodyPr/>
          <a:lstStyle/>
          <a:p>
            <a:fld id="{469DBCE0-2F3A-4075-9B57-142F793E0F7E}" type="slidenum">
              <a:rPr lang="en-US"/>
              <a:pPr/>
              <a:t>59</a:t>
            </a:fld>
            <a:endParaRPr lang="en-US"/>
          </a:p>
        </p:txBody>
      </p:sp>
    </p:spTree>
    <p:extLst>
      <p:ext uri="{BB962C8B-B14F-4D97-AF65-F5344CB8AC3E}">
        <p14:creationId xmlns:p14="http://schemas.microsoft.com/office/powerpoint/2010/main" val="3141057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150530" name="Notes Placeholder 2"/>
          <p:cNvSpPr>
            <a:spLocks noGrp="1"/>
          </p:cNvSpPr>
          <p:nvPr>
            <p:ph type="body" idx="1"/>
          </p:nvPr>
        </p:nvSpPr>
        <p:spPr bwMode="auto">
          <a:noFill/>
        </p:spPr>
        <p:txBody>
          <a:bodyPr wrap="square" numCol="1" anchor="t" anchorCtr="0" compatLnSpc="1">
            <a:prstTxWarp prst="textNoShape">
              <a:avLst/>
            </a:prstTxWarp>
          </a:bodyPr>
          <a:lstStyle/>
          <a:p>
            <a:pPr defTabSz="924458">
              <a:spcBef>
                <a:spcPct val="0"/>
              </a:spcBef>
            </a:pPr>
            <a:r>
              <a:rPr lang="en-US" b="1" dirty="0" smtClean="0"/>
              <a:t>Trainer</a:t>
            </a:r>
            <a:r>
              <a:rPr lang="en-US" b="1" baseline="0" dirty="0" smtClean="0"/>
              <a:t> Notes:</a:t>
            </a:r>
          </a:p>
          <a:p>
            <a:pPr>
              <a:spcBef>
                <a:spcPct val="0"/>
              </a:spcBef>
            </a:pPr>
            <a:endParaRPr lang="en-US" dirty="0" smtClean="0"/>
          </a:p>
          <a:p>
            <a:pPr>
              <a:spcBef>
                <a:spcPct val="0"/>
              </a:spcBef>
            </a:pPr>
            <a:r>
              <a:rPr lang="en-US" dirty="0" smtClean="0"/>
              <a:t>Section 1</a:t>
            </a:r>
          </a:p>
          <a:p>
            <a:pPr>
              <a:spcBef>
                <a:spcPct val="0"/>
              </a:spcBef>
            </a:pPr>
            <a:r>
              <a:rPr lang="en-US" dirty="0" smtClean="0"/>
              <a:t>Course Introduction</a:t>
            </a:r>
          </a:p>
        </p:txBody>
      </p:sp>
      <p:sp>
        <p:nvSpPr>
          <p:cNvPr id="150531" name="Slide Number Placeholder 3"/>
          <p:cNvSpPr>
            <a:spLocks noGrp="1"/>
          </p:cNvSpPr>
          <p:nvPr>
            <p:ph type="sldNum" sz="quarter" idx="5"/>
          </p:nvPr>
        </p:nvSpPr>
        <p:spPr bwMode="auto">
          <a:noFill/>
          <a:ln>
            <a:miter lim="800000"/>
            <a:headEnd/>
            <a:tailEnd/>
          </a:ln>
        </p:spPr>
        <p:txBody>
          <a:bodyPr/>
          <a:lstStyle/>
          <a:p>
            <a:fld id="{2CAFF0FC-1D21-42BB-8564-57834688A019}" type="slidenum">
              <a:rPr lang="en-US"/>
              <a:pPr/>
              <a:t>6</a:t>
            </a:fld>
            <a:endParaRPr lang="en-US"/>
          </a:p>
        </p:txBody>
      </p:sp>
    </p:spTree>
    <p:extLst>
      <p:ext uri="{BB962C8B-B14F-4D97-AF65-F5344CB8AC3E}">
        <p14:creationId xmlns:p14="http://schemas.microsoft.com/office/powerpoint/2010/main" val="19747039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r>
              <a:rPr lang="en-US" b="1" dirty="0" smtClean="0"/>
              <a:t>Trainer Notes:</a:t>
            </a:r>
          </a:p>
          <a:p>
            <a:endParaRPr lang="en-US" dirty="0" smtClean="0"/>
          </a:p>
          <a:p>
            <a:r>
              <a:rPr lang="en-US" dirty="0" smtClean="0"/>
              <a:t>[The students have </a:t>
            </a:r>
            <a:r>
              <a:rPr lang="en-US" baseline="0" dirty="0" smtClean="0"/>
              <a:t>these </a:t>
            </a:r>
            <a:r>
              <a:rPr lang="en-US" baseline="0" dirty="0" smtClean="0"/>
              <a:t>SDSs in </a:t>
            </a:r>
            <a:r>
              <a:rPr lang="en-US" baseline="0" dirty="0" smtClean="0"/>
              <a:t>Appendix B. </a:t>
            </a:r>
            <a:r>
              <a:rPr lang="en-US" baseline="0" dirty="0" smtClean="0"/>
              <a:t>Feel free to use them however you see fit. You </a:t>
            </a:r>
            <a:r>
              <a:rPr lang="en-US" baseline="0" dirty="0" smtClean="0"/>
              <a:t>can have them use just </a:t>
            </a:r>
            <a:r>
              <a:rPr lang="en-US" baseline="0" dirty="0" smtClean="0"/>
              <a:t>one SDS for the specific trade you are teaching or several to allow the class to see the chemicals other trades are exposed to.]</a:t>
            </a:r>
            <a:endParaRPr lang="en-US" dirty="0"/>
          </a:p>
        </p:txBody>
      </p:sp>
      <p:sp>
        <p:nvSpPr>
          <p:cNvPr id="4" name="Slide Number Placeholder 3"/>
          <p:cNvSpPr>
            <a:spLocks noGrp="1"/>
          </p:cNvSpPr>
          <p:nvPr>
            <p:ph type="sldNum" sz="quarter" idx="10"/>
          </p:nvPr>
        </p:nvSpPr>
        <p:spPr/>
        <p:txBody>
          <a:bodyPr/>
          <a:lstStyle/>
          <a:p>
            <a:fld id="{798EC7A2-1AD0-4D15-ADD1-F00FAC1CEB5A}" type="slidenum">
              <a:rPr lang="en-US" smtClean="0"/>
              <a:pPr/>
              <a:t>60</a:t>
            </a:fld>
            <a:endParaRPr lang="en-US"/>
          </a:p>
        </p:txBody>
      </p:sp>
    </p:spTree>
    <p:extLst>
      <p:ext uri="{BB962C8B-B14F-4D97-AF65-F5344CB8AC3E}">
        <p14:creationId xmlns:p14="http://schemas.microsoft.com/office/powerpoint/2010/main" val="5464716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r>
              <a:rPr lang="en-US" b="1" dirty="0" smtClean="0"/>
              <a:t>Trainer Notes:</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[Explain to the class that OELs stands</a:t>
            </a:r>
            <a:r>
              <a:rPr lang="en-US" baseline="0" dirty="0" smtClean="0"/>
              <a:t> for Occupational Exposure Limits and includes Threshold Limit Values by the American Conference of Governmental Industrial Hygienists and the Recommended Exposure Limits of NIOSH. PELs are the OSHA Permissible Exposure Limits and are the only occupational exposure limits that are regulations the employers must follow.]</a:t>
            </a:r>
            <a:endParaRPr lang="en-US" dirty="0" smtClean="0"/>
          </a:p>
          <a:p>
            <a:endParaRPr lang="en-US" dirty="0" smtClean="0"/>
          </a:p>
          <a:p>
            <a:r>
              <a:rPr lang="en-US" dirty="0" smtClean="0"/>
              <a:t>Review a SDS for product used for a specific task and consider the chemical of concern and exposure data provided</a:t>
            </a:r>
          </a:p>
          <a:p>
            <a:endParaRPr lang="en-US" dirty="0" smtClean="0"/>
          </a:p>
          <a:p>
            <a:pPr marL="514350" indent="-514350" fontAlgn="auto">
              <a:spcAft>
                <a:spcPts val="0"/>
              </a:spcAft>
              <a:buFont typeface="+mj-lt"/>
              <a:buAutoNum type="arabicPeriod"/>
              <a:defRPr/>
            </a:pPr>
            <a:r>
              <a:rPr lang="en-US" kern="1200" dirty="0" smtClean="0">
                <a:solidFill>
                  <a:schemeClr val="tx1">
                    <a:lumMod val="85000"/>
                    <a:lumOff val="15000"/>
                  </a:schemeClr>
                </a:solidFill>
                <a:latin typeface="+mn-lt"/>
                <a:ea typeface="ＭＳ Ｐゴシック" charset="-128"/>
                <a:cs typeface="+mn-cs"/>
              </a:rPr>
              <a:t>What health effects may be experienced when using this product?</a:t>
            </a:r>
          </a:p>
          <a:p>
            <a:pPr marL="514350" indent="-514350" fontAlgn="auto">
              <a:spcAft>
                <a:spcPts val="0"/>
              </a:spcAft>
              <a:buFont typeface="+mj-lt"/>
              <a:buAutoNum type="arabicPeriod"/>
              <a:defRPr/>
            </a:pPr>
            <a:r>
              <a:rPr lang="en-US" kern="1200" dirty="0" smtClean="0">
                <a:solidFill>
                  <a:schemeClr val="tx1">
                    <a:lumMod val="85000"/>
                    <a:lumOff val="15000"/>
                  </a:schemeClr>
                </a:solidFill>
                <a:latin typeface="+mn-lt"/>
                <a:ea typeface="ＭＳ Ｐゴシック" charset="-128"/>
                <a:cs typeface="+mn-cs"/>
              </a:rPr>
              <a:t>Are exposures likely to be over the OELs? The PELs?</a:t>
            </a:r>
          </a:p>
          <a:p>
            <a:pPr marL="514350" marR="0" indent="-514350" algn="l" defTabSz="914400" rtl="0" eaLnBrk="1" fontAlgn="auto" latinLnBrk="0" hangingPunct="1">
              <a:lnSpc>
                <a:spcPct val="100000"/>
              </a:lnSpc>
              <a:spcBef>
                <a:spcPct val="30000"/>
              </a:spcBef>
              <a:spcAft>
                <a:spcPts val="0"/>
              </a:spcAft>
              <a:buClrTx/>
              <a:buSzTx/>
              <a:buFont typeface="+mj-lt"/>
              <a:buAutoNum type="arabicPeriod"/>
              <a:tabLst/>
              <a:defRPr/>
            </a:pPr>
            <a:r>
              <a:rPr lang="en-US" sz="1200" kern="1200" dirty="0" smtClean="0">
                <a:solidFill>
                  <a:schemeClr val="tx1"/>
                </a:solidFill>
                <a:latin typeface="+mn-lt"/>
                <a:ea typeface="ＭＳ Ｐゴシック" charset="-128"/>
                <a:cs typeface="+mn-cs"/>
              </a:rPr>
              <a:t>Is your product combustible? Flammable</a:t>
            </a:r>
            <a:r>
              <a:rPr lang="en-US" kern="1200" dirty="0" smtClean="0">
                <a:solidFill>
                  <a:schemeClr val="tx1">
                    <a:lumMod val="85000"/>
                    <a:lumOff val="15000"/>
                  </a:schemeClr>
                </a:solidFill>
                <a:latin typeface="+mn-lt"/>
                <a:ea typeface="ＭＳ Ｐゴシック" charset="-128"/>
                <a:cs typeface="+mn-cs"/>
              </a:rPr>
              <a:t>?</a:t>
            </a:r>
          </a:p>
          <a:p>
            <a:pPr marL="514350" indent="-514350" fontAlgn="auto">
              <a:spcAft>
                <a:spcPts val="0"/>
              </a:spcAft>
              <a:buFont typeface="+mj-lt"/>
              <a:buAutoNum type="arabicPeriod"/>
              <a:defRPr/>
            </a:pPr>
            <a:r>
              <a:rPr lang="en-US" kern="1200" dirty="0" smtClean="0">
                <a:solidFill>
                  <a:schemeClr val="tx1">
                    <a:lumMod val="85000"/>
                    <a:lumOff val="15000"/>
                  </a:schemeClr>
                </a:solidFill>
                <a:latin typeface="+mn-lt"/>
                <a:ea typeface="ＭＳ Ｐゴシック" charset="-128"/>
                <a:cs typeface="+mn-cs"/>
              </a:rPr>
              <a:t>Are there additional chemicals that you are concerned about?</a:t>
            </a:r>
          </a:p>
          <a:p>
            <a:endParaRPr lang="en-US" dirty="0" smtClean="0"/>
          </a:p>
        </p:txBody>
      </p:sp>
      <p:sp>
        <p:nvSpPr>
          <p:cNvPr id="4" name="Slide Number Placeholder 3"/>
          <p:cNvSpPr>
            <a:spLocks noGrp="1"/>
          </p:cNvSpPr>
          <p:nvPr>
            <p:ph type="sldNum" sz="quarter" idx="10"/>
          </p:nvPr>
        </p:nvSpPr>
        <p:spPr/>
        <p:txBody>
          <a:bodyPr/>
          <a:lstStyle/>
          <a:p>
            <a:fld id="{798EC7A2-1AD0-4D15-ADD1-F00FAC1CEB5A}" type="slidenum">
              <a:rPr lang="en-US" smtClean="0"/>
              <a:pPr/>
              <a:t>61</a:t>
            </a:fld>
            <a:endParaRPr lang="en-US"/>
          </a:p>
        </p:txBody>
      </p:sp>
    </p:spTree>
    <p:extLst>
      <p:ext uri="{BB962C8B-B14F-4D97-AF65-F5344CB8AC3E}">
        <p14:creationId xmlns:p14="http://schemas.microsoft.com/office/powerpoint/2010/main" val="24036113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0275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Employee Information and Training, This is the fourth major requirement of OSHA </a:t>
            </a:r>
            <a:r>
              <a:rPr lang="en-US" dirty="0" err="1" smtClean="0"/>
              <a:t>HazCom</a:t>
            </a:r>
            <a:r>
              <a:rPr lang="en-US" dirty="0" smtClean="0"/>
              <a:t> Standard. </a:t>
            </a:r>
            <a:r>
              <a:rPr lang="en-US" sz="1200" kern="1200" dirty="0" smtClean="0">
                <a:solidFill>
                  <a:schemeClr val="tx1"/>
                </a:solidFill>
                <a:latin typeface="+mn-lt"/>
                <a:ea typeface="ＭＳ Ｐゴシック" charset="-128"/>
                <a:cs typeface="+mn-cs"/>
              </a:rPr>
              <a:t>1910.1200 (h)</a:t>
            </a:r>
          </a:p>
          <a:p>
            <a:pPr>
              <a:spcBef>
                <a:spcPct val="0"/>
              </a:spcBef>
            </a:pPr>
            <a:endParaRPr lang="en-US" dirty="0" smtClean="0"/>
          </a:p>
        </p:txBody>
      </p:sp>
      <p:sp>
        <p:nvSpPr>
          <p:cNvPr id="202755" name="Slide Number Placeholder 3"/>
          <p:cNvSpPr>
            <a:spLocks noGrp="1"/>
          </p:cNvSpPr>
          <p:nvPr>
            <p:ph type="sldNum" sz="quarter" idx="5"/>
          </p:nvPr>
        </p:nvSpPr>
        <p:spPr bwMode="auto">
          <a:noFill/>
          <a:ln>
            <a:miter lim="800000"/>
            <a:headEnd/>
            <a:tailEnd/>
          </a:ln>
        </p:spPr>
        <p:txBody>
          <a:bodyPr/>
          <a:lstStyle/>
          <a:p>
            <a:fld id="{5E27CFAC-E357-4B67-AF07-20592FE1AA18}" type="slidenum">
              <a:rPr lang="en-US"/>
              <a:pPr/>
              <a:t>62</a:t>
            </a:fld>
            <a:endParaRPr lang="en-US"/>
          </a:p>
        </p:txBody>
      </p:sp>
    </p:spTree>
    <p:extLst>
      <p:ext uri="{BB962C8B-B14F-4D97-AF65-F5344CB8AC3E}">
        <p14:creationId xmlns:p14="http://schemas.microsoft.com/office/powerpoint/2010/main" val="39892445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bwMode="auto">
          <a:noFill/>
          <a:ln>
            <a:miter lim="800000"/>
            <a:headEnd/>
            <a:tailEnd/>
          </a:ln>
        </p:spPr>
        <p:txBody>
          <a:bodyPr/>
          <a:lstStyle/>
          <a:p>
            <a:fld id="{70136139-93EF-4F10-8E45-30F679EFABA8}" type="slidenum">
              <a:rPr lang="en-US"/>
              <a:pPr/>
              <a:t>63</a:t>
            </a:fld>
            <a:endParaRPr lang="en-US"/>
          </a:p>
        </p:txBody>
      </p:sp>
      <p:sp>
        <p:nvSpPr>
          <p:cNvPr id="20377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4950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Workers must be trained on:</a:t>
            </a:r>
          </a:p>
          <a:p>
            <a:pPr fontAlgn="auto">
              <a:spcBef>
                <a:spcPts val="0"/>
              </a:spcBef>
              <a:spcAft>
                <a:spcPts val="0"/>
              </a:spcAft>
              <a:defRPr/>
            </a:pPr>
            <a:endParaRPr lang="en-US" dirty="0" smtClean="0">
              <a:ea typeface="+mn-ea"/>
            </a:endParaRPr>
          </a:p>
          <a:p>
            <a:pPr marL="92446" indent="-184892" fontAlgn="auto">
              <a:lnSpc>
                <a:spcPct val="80000"/>
              </a:lnSpc>
              <a:spcBef>
                <a:spcPts val="607"/>
              </a:spcBef>
              <a:spcAft>
                <a:spcPts val="607"/>
              </a:spcAft>
              <a:buFont typeface="Arial" pitchFamily="34" charset="0"/>
              <a:buChar char="•"/>
              <a:defRPr/>
            </a:pPr>
            <a:r>
              <a:rPr lang="en-US" dirty="0" smtClean="0">
                <a:ea typeface="+mn-ea"/>
              </a:rPr>
              <a:t>Requirements of the </a:t>
            </a:r>
            <a:r>
              <a:rPr lang="en-US" dirty="0" err="1" smtClean="0">
                <a:ea typeface="+mn-ea"/>
              </a:rPr>
              <a:t>HazCom</a:t>
            </a:r>
            <a:r>
              <a:rPr lang="en-US" dirty="0" smtClean="0">
                <a:ea typeface="+mn-ea"/>
              </a:rPr>
              <a:t> standard</a:t>
            </a:r>
          </a:p>
          <a:p>
            <a:pPr marL="92446" indent="-184892" fontAlgn="auto">
              <a:lnSpc>
                <a:spcPct val="80000"/>
              </a:lnSpc>
              <a:spcBef>
                <a:spcPts val="607"/>
              </a:spcBef>
              <a:spcAft>
                <a:spcPts val="607"/>
              </a:spcAft>
              <a:buFont typeface="Arial" pitchFamily="34" charset="0"/>
              <a:buChar char="•"/>
              <a:defRPr/>
            </a:pPr>
            <a:r>
              <a:rPr lang="en-US" dirty="0" smtClean="0">
                <a:ea typeface="+mn-ea"/>
              </a:rPr>
              <a:t>Operations in their work area where hazardous substances are present</a:t>
            </a:r>
          </a:p>
          <a:p>
            <a:pPr marL="92446" indent="-184892" fontAlgn="auto">
              <a:lnSpc>
                <a:spcPct val="80000"/>
              </a:lnSpc>
              <a:spcBef>
                <a:spcPts val="607"/>
              </a:spcBef>
              <a:spcAft>
                <a:spcPts val="607"/>
              </a:spcAft>
              <a:buFont typeface="Arial" pitchFamily="34" charset="0"/>
              <a:buChar char="•"/>
              <a:defRPr/>
            </a:pPr>
            <a:r>
              <a:rPr lang="en-US" dirty="0" smtClean="0">
                <a:ea typeface="+mn-ea"/>
              </a:rPr>
              <a:t>The physical and chemical nature of those hazards </a:t>
            </a:r>
          </a:p>
          <a:p>
            <a:pPr fontAlgn="auto">
              <a:spcBef>
                <a:spcPts val="0"/>
              </a:spcBef>
              <a:spcAft>
                <a:spcPts val="0"/>
              </a:spcAft>
              <a:defRPr/>
            </a:pPr>
            <a:endParaRPr lang="en-US" dirty="0">
              <a:ea typeface="+mn-ea"/>
            </a:endParaRPr>
          </a:p>
        </p:txBody>
      </p:sp>
    </p:spTree>
    <p:extLst>
      <p:ext uri="{BB962C8B-B14F-4D97-AF65-F5344CB8AC3E}">
        <p14:creationId xmlns:p14="http://schemas.microsoft.com/office/powerpoint/2010/main" val="40568680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bwMode="auto">
          <a:noFill/>
          <a:ln>
            <a:miter lim="800000"/>
            <a:headEnd/>
            <a:tailEnd/>
          </a:ln>
        </p:spPr>
        <p:txBody>
          <a:bodyPr/>
          <a:lstStyle/>
          <a:p>
            <a:fld id="{FEAD1CF7-AA26-472E-85E5-26B12849C256}" type="slidenum">
              <a:rPr lang="en-US"/>
              <a:pPr/>
              <a:t>64</a:t>
            </a:fld>
            <a:endParaRPr lang="en-US"/>
          </a:p>
        </p:txBody>
      </p:sp>
      <p:sp>
        <p:nvSpPr>
          <p:cNvPr id="20480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56675"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a:t>
            </a:r>
            <a:r>
              <a:rPr lang="en-US" b="1" baseline="0" dirty="0" smtClean="0"/>
              <a:t> </a:t>
            </a:r>
            <a:r>
              <a:rPr lang="en-US" b="1" dirty="0" smtClean="0"/>
              <a:t>Notes:</a:t>
            </a:r>
          </a:p>
          <a:p>
            <a:pPr>
              <a:spcBef>
                <a:spcPct val="0"/>
              </a:spcBef>
            </a:pPr>
            <a:endParaRPr lang="en-US" dirty="0" smtClean="0"/>
          </a:p>
          <a:p>
            <a:pPr>
              <a:spcBef>
                <a:spcPct val="0"/>
              </a:spcBef>
            </a:pPr>
            <a:r>
              <a:rPr lang="en-US" dirty="0" smtClean="0"/>
              <a:t>Workers must also be trained on:</a:t>
            </a:r>
          </a:p>
          <a:p>
            <a:pPr>
              <a:spcBef>
                <a:spcPct val="0"/>
              </a:spcBef>
              <a:buFontTx/>
              <a:buChar char="•"/>
            </a:pPr>
            <a:r>
              <a:rPr lang="en-US" dirty="0" smtClean="0"/>
              <a:t> Methods to detect the presence or release of a hazardous substance</a:t>
            </a:r>
          </a:p>
          <a:p>
            <a:pPr>
              <a:spcBef>
                <a:spcPct val="0"/>
              </a:spcBef>
              <a:buFontTx/>
              <a:buChar char="•"/>
            </a:pPr>
            <a:r>
              <a:rPr lang="en-US" dirty="0" smtClean="0"/>
              <a:t> Protective measures to take</a:t>
            </a:r>
          </a:p>
          <a:p>
            <a:pPr>
              <a:spcBef>
                <a:spcPct val="0"/>
              </a:spcBef>
              <a:buFontTx/>
              <a:buChar char="•"/>
            </a:pPr>
            <a:r>
              <a:rPr lang="en-US" dirty="0" smtClean="0"/>
              <a:t> Location and details of their employer</a:t>
            </a:r>
            <a:r>
              <a:rPr lang="en-US" altLang="en-US" dirty="0" smtClean="0"/>
              <a:t>’</a:t>
            </a:r>
            <a:r>
              <a:rPr lang="en-US" dirty="0" smtClean="0"/>
              <a:t>s written </a:t>
            </a:r>
            <a:r>
              <a:rPr lang="en-US" dirty="0" err="1" smtClean="0"/>
              <a:t>Hazcom</a:t>
            </a:r>
            <a:r>
              <a:rPr lang="en-US" dirty="0" smtClean="0"/>
              <a:t> program</a:t>
            </a:r>
          </a:p>
          <a:p>
            <a:pPr>
              <a:spcBef>
                <a:spcPct val="0"/>
              </a:spcBef>
              <a:buFontTx/>
              <a:buChar char="•"/>
            </a:pPr>
            <a:r>
              <a:rPr lang="en-US" dirty="0" smtClean="0"/>
              <a:t> Location and availability of SDSs</a:t>
            </a:r>
          </a:p>
          <a:p>
            <a:pPr>
              <a:spcBef>
                <a:spcPct val="0"/>
              </a:spcBef>
              <a:buFontTx/>
              <a:buChar char="•"/>
            </a:pPr>
            <a:r>
              <a:rPr lang="en-US" dirty="0" smtClean="0"/>
              <a:t> Special employee rights under </a:t>
            </a:r>
            <a:r>
              <a:rPr lang="en-US" dirty="0" err="1" smtClean="0"/>
              <a:t>Hazcom</a:t>
            </a:r>
            <a:endParaRPr lang="en-US" dirty="0" smtClean="0"/>
          </a:p>
          <a:p>
            <a:pPr>
              <a:spcBef>
                <a:spcPct val="0"/>
              </a:spcBef>
              <a:buFontTx/>
              <a:buChar char="•"/>
            </a:pPr>
            <a:r>
              <a:rPr lang="en-US" dirty="0" smtClean="0"/>
              <a:t> Labeling systems</a:t>
            </a:r>
          </a:p>
          <a:p>
            <a:pPr>
              <a:spcBef>
                <a:spcPct val="0"/>
              </a:spcBef>
              <a:buFontTx/>
              <a:buNone/>
            </a:pPr>
            <a:endParaRPr lang="en-US" dirty="0" smtClean="0"/>
          </a:p>
          <a:p>
            <a:pPr>
              <a:spcBef>
                <a:spcPct val="0"/>
              </a:spcBef>
            </a:pPr>
            <a:r>
              <a:rPr lang="en-US" dirty="0" smtClean="0"/>
              <a:t>Special employee rights may include additional training if a new chemical (with new hazards) is introduced into the work area, that employer has ensured each worker has an efficient level of knowledge with regard to the hazards in the workplace, their familiarity with the requirements of the standard, and the employer's hazard communication program, etc.   This special rights may also be work site, or chemical specific.</a:t>
            </a:r>
          </a:p>
        </p:txBody>
      </p:sp>
    </p:spTree>
    <p:extLst>
      <p:ext uri="{BB962C8B-B14F-4D97-AF65-F5344CB8AC3E}">
        <p14:creationId xmlns:p14="http://schemas.microsoft.com/office/powerpoint/2010/main" val="26971216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bwMode="auto">
          <a:noFill/>
          <a:ln>
            <a:miter lim="800000"/>
            <a:headEnd/>
            <a:tailEnd/>
          </a:ln>
        </p:spPr>
        <p:txBody>
          <a:bodyPr/>
          <a:lstStyle/>
          <a:p>
            <a:fld id="{90063858-5A70-404B-ADDE-E7B21AC3D325}" type="slidenum">
              <a:rPr lang="en-US"/>
              <a:pPr/>
              <a:t>65</a:t>
            </a:fld>
            <a:endParaRPr lang="en-US"/>
          </a:p>
        </p:txBody>
      </p:sp>
      <p:sp>
        <p:nvSpPr>
          <p:cNvPr id="205826" name="Rectangle 2"/>
          <p:cNvSpPr>
            <a:spLocks noGrp="1" noRot="1" noChangeAspect="1" noChangeArrowheads="1" noTextEdit="1"/>
          </p:cNvSpPr>
          <p:nvPr>
            <p:ph type="sldImg"/>
          </p:nvPr>
        </p:nvSpPr>
        <p:spPr bwMode="auto">
          <a:xfrm>
            <a:off x="1458913" y="685800"/>
            <a:ext cx="3810000" cy="2857500"/>
          </a:xfrm>
          <a:solidFill>
            <a:srgbClr val="FFFFFF"/>
          </a:solidFill>
          <a:ln>
            <a:solidFill>
              <a:srgbClr val="000000"/>
            </a:solidFill>
            <a:miter lim="800000"/>
            <a:headEnd/>
            <a:tailEnd/>
          </a:ln>
        </p:spPr>
      </p:sp>
      <p:sp>
        <p:nvSpPr>
          <p:cNvPr id="137219" name="Rectangle 3"/>
          <p:cNvSpPr>
            <a:spLocks noGrp="1" noChangeArrowheads="1"/>
          </p:cNvSpPr>
          <p:nvPr>
            <p:ph type="body" idx="1"/>
          </p:nvPr>
        </p:nvSpPr>
        <p:spPr bwMode="auto">
          <a:noFill/>
          <a:ln>
            <a:noFill/>
            <a:miter lim="800000"/>
            <a:headEnd/>
            <a:tailEnd/>
          </a:ln>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[This</a:t>
            </a:r>
            <a:r>
              <a:rPr lang="en-US" baseline="0" dirty="0" smtClean="0"/>
              <a:t> is one of the major misunderstandings about the standard.  Ask this question before clicking to the answer.]</a:t>
            </a:r>
            <a:endParaRPr lang="en-US" dirty="0" smtClean="0"/>
          </a:p>
          <a:p>
            <a:pPr>
              <a:spcBef>
                <a:spcPct val="0"/>
              </a:spcBef>
            </a:pPr>
            <a:endParaRPr lang="en-US" dirty="0" smtClean="0"/>
          </a:p>
          <a:p>
            <a:pPr>
              <a:spcBef>
                <a:spcPct val="0"/>
              </a:spcBef>
            </a:pPr>
            <a:r>
              <a:rPr lang="en-US" dirty="0" smtClean="0"/>
              <a:t>Is there an annual </a:t>
            </a:r>
            <a:r>
              <a:rPr lang="en-US" dirty="0" err="1" smtClean="0"/>
              <a:t>HazCom</a:t>
            </a:r>
            <a:r>
              <a:rPr lang="en-US" dirty="0" smtClean="0"/>
              <a:t> training requirement? NO.</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kern="1200" dirty="0" smtClean="0">
                <a:latin typeface="+mn-lt"/>
                <a:ea typeface="ＭＳ Ｐゴシック" charset="-128"/>
                <a:cs typeface="+mn-cs"/>
              </a:rPr>
              <a:t>OSHA requires training at time of initial assignment and whenever a new chemical hazard is introduced into the work area</a:t>
            </a:r>
          </a:p>
          <a:p>
            <a:pPr>
              <a:spcBef>
                <a:spcPct val="0"/>
              </a:spcBef>
            </a:pPr>
            <a:endParaRPr lang="en-US" dirty="0" smtClean="0"/>
          </a:p>
          <a:p>
            <a:pPr>
              <a:spcBef>
                <a:spcPct val="0"/>
              </a:spcBef>
            </a:pPr>
            <a:r>
              <a:rPr lang="en-US" dirty="0" smtClean="0"/>
              <a:t>From </a:t>
            </a:r>
            <a:r>
              <a:rPr lang="en-US" dirty="0" smtClean="0"/>
              <a:t>the standard:</a:t>
            </a:r>
          </a:p>
          <a:p>
            <a:pPr>
              <a:spcBef>
                <a:spcPct val="0"/>
              </a:spcBef>
            </a:pPr>
            <a:endParaRPr lang="en-US" dirty="0" smtClean="0"/>
          </a:p>
          <a:p>
            <a:pPr>
              <a:spcBef>
                <a:spcPct val="0"/>
              </a:spcBef>
            </a:pPr>
            <a:r>
              <a:rPr lang="en-US" dirty="0" smtClean="0">
                <a:cs typeface="Arial" pitchFamily="34" charset="0"/>
              </a:rPr>
              <a:t>Employers shall provide workers with effective information and training on hazardous substances in their work area at the time of their initial assignment and whenever a new hazard is introduced into their work area.</a:t>
            </a:r>
          </a:p>
          <a:p>
            <a:pPr>
              <a:spcBef>
                <a:spcPct val="0"/>
              </a:spcBef>
            </a:pPr>
            <a:endParaRPr lang="en-US" dirty="0" smtClean="0"/>
          </a:p>
          <a:p>
            <a:pPr>
              <a:spcBef>
                <a:spcPct val="0"/>
              </a:spcBef>
            </a:pPr>
            <a:r>
              <a:rPr lang="en-US" dirty="0" smtClean="0"/>
              <a:t>Photo shows a mason</a:t>
            </a:r>
            <a:r>
              <a:rPr lang="en-US" baseline="0" dirty="0" smtClean="0"/>
              <a:t> pouring a red colorant for grout.</a:t>
            </a:r>
            <a:endParaRPr lang="en-US" dirty="0" smtClean="0"/>
          </a:p>
        </p:txBody>
      </p:sp>
    </p:spTree>
    <p:extLst>
      <p:ext uri="{BB962C8B-B14F-4D97-AF65-F5344CB8AC3E}">
        <p14:creationId xmlns:p14="http://schemas.microsoft.com/office/powerpoint/2010/main" val="13176678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0275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A list of the hazardous chemicals known to be present must be available for your review. </a:t>
            </a:r>
          </a:p>
          <a:p>
            <a:pPr>
              <a:spcBef>
                <a:spcPct val="0"/>
              </a:spcBef>
            </a:pPr>
            <a:endParaRPr lang="en-US" dirty="0" smtClean="0"/>
          </a:p>
          <a:p>
            <a:pPr>
              <a:spcBef>
                <a:spcPct val="0"/>
              </a:spcBef>
            </a:pPr>
            <a:r>
              <a:rPr lang="en-US" dirty="0" smtClean="0"/>
              <a:t>The list must use a product identifier that is referenced on the appropriate safety data sheet (the list may be compiled for the workplace as a whole or for individual work areas).</a:t>
            </a:r>
          </a:p>
        </p:txBody>
      </p:sp>
      <p:sp>
        <p:nvSpPr>
          <p:cNvPr id="202755" name="Slide Number Placeholder 3"/>
          <p:cNvSpPr>
            <a:spLocks noGrp="1"/>
          </p:cNvSpPr>
          <p:nvPr>
            <p:ph type="sldNum" sz="quarter" idx="5"/>
          </p:nvPr>
        </p:nvSpPr>
        <p:spPr bwMode="auto">
          <a:noFill/>
          <a:ln>
            <a:miter lim="800000"/>
            <a:headEnd/>
            <a:tailEnd/>
          </a:ln>
        </p:spPr>
        <p:txBody>
          <a:bodyPr/>
          <a:lstStyle/>
          <a:p>
            <a:fld id="{5E27CFAC-E357-4B67-AF07-20592FE1AA18}" type="slidenum">
              <a:rPr lang="en-US"/>
              <a:pPr/>
              <a:t>66</a:t>
            </a:fld>
            <a:endParaRPr lang="en-US"/>
          </a:p>
        </p:txBody>
      </p:sp>
    </p:spTree>
    <p:extLst>
      <p:ext uri="{BB962C8B-B14F-4D97-AF65-F5344CB8AC3E}">
        <p14:creationId xmlns:p14="http://schemas.microsoft.com/office/powerpoint/2010/main" val="5253889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0685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Review of common health effects</a:t>
            </a:r>
          </a:p>
        </p:txBody>
      </p:sp>
      <p:sp>
        <p:nvSpPr>
          <p:cNvPr id="206851" name="Slide Number Placeholder 3"/>
          <p:cNvSpPr>
            <a:spLocks noGrp="1"/>
          </p:cNvSpPr>
          <p:nvPr>
            <p:ph type="sldNum" sz="quarter" idx="5"/>
          </p:nvPr>
        </p:nvSpPr>
        <p:spPr bwMode="auto">
          <a:noFill/>
          <a:ln>
            <a:miter lim="800000"/>
            <a:headEnd/>
            <a:tailEnd/>
          </a:ln>
        </p:spPr>
        <p:txBody>
          <a:bodyPr/>
          <a:lstStyle/>
          <a:p>
            <a:fld id="{56908CEE-05EE-461E-98CA-84096B46BE0D}" type="slidenum">
              <a:rPr lang="en-US"/>
              <a:pPr/>
              <a:t>67</a:t>
            </a:fld>
            <a:endParaRPr lang="en-US"/>
          </a:p>
        </p:txBody>
      </p:sp>
    </p:spTree>
    <p:extLst>
      <p:ext uri="{BB962C8B-B14F-4D97-AF65-F5344CB8AC3E}">
        <p14:creationId xmlns:p14="http://schemas.microsoft.com/office/powerpoint/2010/main" val="11821684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bwMode="auto">
          <a:noFill/>
          <a:ln>
            <a:miter lim="800000"/>
            <a:headEnd/>
            <a:tailEnd/>
          </a:ln>
        </p:spPr>
        <p:txBody>
          <a:bodyPr/>
          <a:lstStyle/>
          <a:p>
            <a:fld id="{83C57147-CE48-48DF-B873-189F27EDB16C}" type="slidenum">
              <a:rPr lang="en-US"/>
              <a:pPr/>
              <a:t>68</a:t>
            </a:fld>
            <a:endParaRPr lang="en-US"/>
          </a:p>
        </p:txBody>
      </p:sp>
      <p:sp>
        <p:nvSpPr>
          <p:cNvPr id="20787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078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There is a range of health effects caused by chemicals.</a:t>
            </a:r>
          </a:p>
        </p:txBody>
      </p:sp>
    </p:spTree>
    <p:extLst>
      <p:ext uri="{BB962C8B-B14F-4D97-AF65-F5344CB8AC3E}">
        <p14:creationId xmlns:p14="http://schemas.microsoft.com/office/powerpoint/2010/main" val="33052293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[Point out that 2 workers died in this particular confined space in 2006. The case study by the Chemical Safety Board summarized below. There is a video of the incident at the CSB site.]</a:t>
            </a:r>
          </a:p>
          <a:p>
            <a:pPr>
              <a:spcBef>
                <a:spcPct val="0"/>
              </a:spcBef>
            </a:pPr>
            <a:endParaRPr lang="en-US" dirty="0" smtClean="0"/>
          </a:p>
          <a:p>
            <a:pPr>
              <a:spcBef>
                <a:spcPct val="0"/>
              </a:spcBef>
            </a:pPr>
            <a:r>
              <a:rPr lang="en-US" dirty="0" smtClean="0"/>
              <a:t>If a chemical replaces too much air there isn</a:t>
            </a:r>
            <a:r>
              <a:rPr lang="en-US" altLang="en-US" dirty="0" smtClean="0"/>
              <a:t>’</a:t>
            </a:r>
            <a:r>
              <a:rPr lang="en-US" dirty="0" smtClean="0"/>
              <a:t>t enough oxygen to breathe causing simple asphyxiation. </a:t>
            </a:r>
          </a:p>
          <a:p>
            <a:pPr>
              <a:spcBef>
                <a:spcPct val="0"/>
              </a:spcBef>
            </a:pPr>
            <a:endParaRPr lang="en-US" sz="1400" dirty="0" smtClean="0">
              <a:solidFill>
                <a:srgbClr val="2818F4"/>
              </a:solidFill>
              <a:effectLst>
                <a:outerShdw blurRad="38100" dist="38100" dir="2700000" algn="tl">
                  <a:srgbClr val="C0C0C0"/>
                </a:outerShdw>
              </a:effectLst>
            </a:endParaRPr>
          </a:p>
          <a:p>
            <a:pPr>
              <a:spcBef>
                <a:spcPct val="0"/>
              </a:spcBef>
            </a:pPr>
            <a:r>
              <a:rPr lang="en-US" dirty="0" smtClean="0"/>
              <a:t>This Case Study describes the Valero Delaware City refinery asphyxiation death of two contractor employees who were preparing to reassemble a pipe on a pressure vessel while it was being purged with nitrogen. The first worker, in an attempt to retrieve a roll of duct tape from inside the vessel, was overcome by nitrogen, collapsed in the vessel, and died. His co-worker, the crew foreman, was asphyxiated while attempting to rescue him.</a:t>
            </a:r>
          </a:p>
          <a:p>
            <a:pPr>
              <a:spcBef>
                <a:spcPct val="0"/>
              </a:spcBef>
            </a:pPr>
            <a:endParaRPr lang="en-US" dirty="0" smtClean="0"/>
          </a:p>
          <a:p>
            <a:pPr>
              <a:spcBef>
                <a:spcPct val="0"/>
              </a:spcBef>
            </a:pPr>
            <a:r>
              <a:rPr lang="en-US" dirty="0" smtClean="0"/>
              <a:t>Link to the case study: http://www.csb.gov/assets/document/Valero_Case_Study.pdf</a:t>
            </a:r>
          </a:p>
          <a:p>
            <a:pPr>
              <a:spcBef>
                <a:spcPct val="0"/>
              </a:spcBef>
            </a:pPr>
            <a:endParaRPr lang="en-US" dirty="0" smtClean="0"/>
          </a:p>
          <a:p>
            <a:pPr>
              <a:spcBef>
                <a:spcPct val="0"/>
              </a:spcBef>
            </a:pPr>
            <a:r>
              <a:rPr lang="en-US" dirty="0" smtClean="0"/>
              <a:t>Link to the video and more: http://www.csb.gov/investigations/detail.aspx?SID=25&amp;Type=2&amp;pg=1&amp;F_All=y</a:t>
            </a:r>
          </a:p>
          <a:p>
            <a:pPr>
              <a:spcBef>
                <a:spcPct val="0"/>
              </a:spcBef>
            </a:pPr>
            <a:r>
              <a:rPr lang="en-US" dirty="0" smtClean="0"/>
              <a:t> </a:t>
            </a:r>
          </a:p>
        </p:txBody>
      </p:sp>
      <p:sp>
        <p:nvSpPr>
          <p:cNvPr id="208899" name="Slide Number Placeholder 3"/>
          <p:cNvSpPr>
            <a:spLocks noGrp="1"/>
          </p:cNvSpPr>
          <p:nvPr>
            <p:ph type="sldNum" sz="quarter" idx="5"/>
          </p:nvPr>
        </p:nvSpPr>
        <p:spPr bwMode="auto">
          <a:noFill/>
          <a:ln>
            <a:miter lim="800000"/>
            <a:headEnd/>
            <a:tailEnd/>
          </a:ln>
        </p:spPr>
        <p:txBody>
          <a:bodyPr/>
          <a:lstStyle/>
          <a:p>
            <a:fld id="{045F7416-5A3E-4FF1-B528-F01647BD3B8F}" type="slidenum">
              <a:rPr lang="en-US"/>
              <a:pPr/>
              <a:t>69</a:t>
            </a:fld>
            <a:endParaRPr lang="en-US"/>
          </a:p>
        </p:txBody>
      </p:sp>
    </p:spTree>
    <p:extLst>
      <p:ext uri="{BB962C8B-B14F-4D97-AF65-F5344CB8AC3E}">
        <p14:creationId xmlns:p14="http://schemas.microsoft.com/office/powerpoint/2010/main" val="796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ln>
            <a:miter lim="800000"/>
            <a:headEnd/>
            <a:tailEnd/>
          </a:ln>
        </p:spPr>
        <p:txBody>
          <a:bodyPr/>
          <a:lstStyle/>
          <a:p>
            <a:fld id="{10ED2441-F4D7-42B6-B44D-50D54589A47B}" type="slidenum">
              <a:rPr lang="en-US"/>
              <a:pPr/>
              <a:t>7</a:t>
            </a:fld>
            <a:endParaRPr lang="en-US"/>
          </a:p>
        </p:txBody>
      </p:sp>
      <p:sp>
        <p:nvSpPr>
          <p:cNvPr id="15155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23907" name="Rectangle 3"/>
          <p:cNvSpPr>
            <a:spLocks noGrp="1" noChangeArrowheads="1"/>
          </p:cNvSpPr>
          <p:nvPr>
            <p:ph type="body" idx="1"/>
          </p:nvPr>
        </p:nvSpPr>
        <p:spPr/>
        <p:txBody>
          <a:bodyPr/>
          <a:lstStyle/>
          <a:p>
            <a:pPr defTabSz="924458" fontAlgn="auto">
              <a:spcBef>
                <a:spcPts val="0"/>
              </a:spcBef>
              <a:spcAft>
                <a:spcPts val="0"/>
              </a:spcAft>
              <a:defRPr/>
            </a:pPr>
            <a:r>
              <a:rPr lang="en-US" b="1" dirty="0" smtClean="0"/>
              <a:t>Trainer</a:t>
            </a:r>
            <a:r>
              <a:rPr lang="en-US" b="1" baseline="0" dirty="0" smtClean="0"/>
              <a:t>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The OSHA Hazard Communication Standard gives you the </a:t>
            </a:r>
            <a:r>
              <a:rPr lang="en-US" dirty="0" smtClean="0">
                <a:effectLst>
                  <a:glow rad="101600">
                    <a:srgbClr val="FF6600">
                      <a:alpha val="40000"/>
                    </a:srgbClr>
                  </a:glow>
                </a:effectLst>
                <a:ea typeface="+mn-ea"/>
              </a:rPr>
              <a:t>right to understand</a:t>
            </a:r>
            <a:r>
              <a:rPr lang="en-US" baseline="0" dirty="0" smtClean="0">
                <a:effectLst>
                  <a:glow rad="101600">
                    <a:srgbClr val="FF6600">
                      <a:alpha val="40000"/>
                    </a:srgbClr>
                  </a:glow>
                </a:effectLst>
                <a:ea typeface="+mn-ea"/>
              </a:rPr>
              <a:t> </a:t>
            </a:r>
            <a:r>
              <a:rPr lang="en-US" dirty="0" smtClean="0">
                <a:ea typeface="+mn-ea"/>
              </a:rPr>
              <a:t>the chemical hazards on your job and ways to protect yourself. </a:t>
            </a:r>
            <a:endParaRPr lang="en-US" dirty="0">
              <a:ea typeface="+mn-ea"/>
            </a:endParaRPr>
          </a:p>
        </p:txBody>
      </p:sp>
    </p:spTree>
    <p:extLst>
      <p:ext uri="{BB962C8B-B14F-4D97-AF65-F5344CB8AC3E}">
        <p14:creationId xmlns:p14="http://schemas.microsoft.com/office/powerpoint/2010/main" val="34152946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[Ask the class, which of these gases could be found on a construction job.]</a:t>
            </a:r>
          </a:p>
          <a:p>
            <a:pPr>
              <a:spcBef>
                <a:spcPct val="0"/>
              </a:spcBef>
            </a:pPr>
            <a:endParaRPr lang="en-US" dirty="0" smtClean="0"/>
          </a:p>
          <a:p>
            <a:pPr>
              <a:spcBef>
                <a:spcPct val="0"/>
              </a:spcBef>
            </a:pPr>
            <a:r>
              <a:rPr lang="en-US" dirty="0" smtClean="0"/>
              <a:t>There are many simple </a:t>
            </a:r>
            <a:r>
              <a:rPr lang="en-US" dirty="0" err="1" smtClean="0"/>
              <a:t>asphyxiants</a:t>
            </a:r>
            <a:r>
              <a:rPr lang="en-US" dirty="0" smtClean="0"/>
              <a:t>.</a:t>
            </a:r>
          </a:p>
          <a:p>
            <a:pPr>
              <a:spcBef>
                <a:spcPct val="0"/>
              </a:spcBef>
            </a:pPr>
            <a:endParaRPr lang="en-US" dirty="0" smtClean="0"/>
          </a:p>
        </p:txBody>
      </p:sp>
      <p:sp>
        <p:nvSpPr>
          <p:cNvPr id="209923" name="Slide Number Placeholder 3"/>
          <p:cNvSpPr>
            <a:spLocks noGrp="1"/>
          </p:cNvSpPr>
          <p:nvPr>
            <p:ph type="sldNum" sz="quarter" idx="5"/>
          </p:nvPr>
        </p:nvSpPr>
        <p:spPr bwMode="auto">
          <a:noFill/>
          <a:ln>
            <a:miter lim="800000"/>
            <a:headEnd/>
            <a:tailEnd/>
          </a:ln>
        </p:spPr>
        <p:txBody>
          <a:bodyPr/>
          <a:lstStyle/>
          <a:p>
            <a:fld id="{5A15EA48-9204-47A0-8FBD-673B469A641C}" type="slidenum">
              <a:rPr lang="en-US"/>
              <a:pPr/>
              <a:t>70</a:t>
            </a:fld>
            <a:endParaRPr lang="en-US"/>
          </a:p>
        </p:txBody>
      </p:sp>
    </p:spTree>
    <p:extLst>
      <p:ext uri="{BB962C8B-B14F-4D97-AF65-F5344CB8AC3E}">
        <p14:creationId xmlns:p14="http://schemas.microsoft.com/office/powerpoint/2010/main" val="13301487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1094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r>
              <a:rPr lang="en-US" dirty="0" smtClean="0"/>
              <a:t>Chemical </a:t>
            </a:r>
            <a:r>
              <a:rPr lang="en-US" dirty="0" err="1" smtClean="0"/>
              <a:t>asphyxiants</a:t>
            </a:r>
            <a:r>
              <a:rPr lang="en-US" dirty="0" smtClean="0"/>
              <a:t> reduce the blood's ability to carry oxygen which can lead to suffocation.</a:t>
            </a:r>
          </a:p>
          <a:p>
            <a:pPr>
              <a:spcBef>
                <a:spcPct val="0"/>
              </a:spcBef>
            </a:pPr>
            <a:endParaRPr lang="en-US" dirty="0" smtClean="0"/>
          </a:p>
          <a:p>
            <a:pPr>
              <a:spcBef>
                <a:spcPct val="0"/>
              </a:spcBef>
            </a:pPr>
            <a:r>
              <a:rPr lang="en-US" dirty="0" smtClean="0"/>
              <a:t>Examples:</a:t>
            </a:r>
          </a:p>
          <a:p>
            <a:pPr>
              <a:spcBef>
                <a:spcPct val="0"/>
              </a:spcBef>
            </a:pPr>
            <a:endParaRPr lang="en-US" dirty="0" smtClean="0"/>
          </a:p>
          <a:p>
            <a:pPr>
              <a:spcBef>
                <a:spcPct val="0"/>
              </a:spcBef>
              <a:buFontTx/>
              <a:buChar char="•"/>
            </a:pPr>
            <a:r>
              <a:rPr lang="en-US" dirty="0" smtClean="0"/>
              <a:t> Hydrogen sulfide</a:t>
            </a:r>
          </a:p>
          <a:p>
            <a:pPr>
              <a:spcBef>
                <a:spcPct val="0"/>
              </a:spcBef>
              <a:buFontTx/>
              <a:buChar char="•"/>
            </a:pPr>
            <a:r>
              <a:rPr lang="en-US" dirty="0" smtClean="0"/>
              <a:t> Carbon monoxide </a:t>
            </a:r>
          </a:p>
          <a:p>
            <a:pPr>
              <a:spcBef>
                <a:spcPct val="0"/>
              </a:spcBef>
              <a:buFontTx/>
              <a:buChar char="•"/>
            </a:pPr>
            <a:r>
              <a:rPr lang="en-US" dirty="0" smtClean="0"/>
              <a:t> Hydrogen cyanide</a:t>
            </a:r>
          </a:p>
          <a:p>
            <a:pPr>
              <a:spcBef>
                <a:spcPct val="0"/>
              </a:spcBef>
            </a:pPr>
            <a:endParaRPr lang="en-US" dirty="0" smtClean="0"/>
          </a:p>
        </p:txBody>
      </p:sp>
      <p:sp>
        <p:nvSpPr>
          <p:cNvPr id="210947" name="Slide Number Placeholder 3"/>
          <p:cNvSpPr>
            <a:spLocks noGrp="1"/>
          </p:cNvSpPr>
          <p:nvPr>
            <p:ph type="sldNum" sz="quarter" idx="5"/>
          </p:nvPr>
        </p:nvSpPr>
        <p:spPr bwMode="auto">
          <a:noFill/>
          <a:ln>
            <a:miter lim="800000"/>
            <a:headEnd/>
            <a:tailEnd/>
          </a:ln>
        </p:spPr>
        <p:txBody>
          <a:bodyPr/>
          <a:lstStyle/>
          <a:p>
            <a:fld id="{09C9CE23-B074-4442-A47B-997F978CF15F}" type="slidenum">
              <a:rPr lang="en-US"/>
              <a:pPr/>
              <a:t>71</a:t>
            </a:fld>
            <a:endParaRPr lang="en-US"/>
          </a:p>
        </p:txBody>
      </p:sp>
    </p:spTree>
    <p:extLst>
      <p:ext uri="{BB962C8B-B14F-4D97-AF65-F5344CB8AC3E}">
        <p14:creationId xmlns:p14="http://schemas.microsoft.com/office/powerpoint/2010/main" val="10131649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bwMode="auto">
          <a:noFill/>
          <a:ln>
            <a:miter lim="800000"/>
            <a:headEnd/>
            <a:tailEnd/>
          </a:ln>
        </p:spPr>
        <p:txBody>
          <a:bodyPr/>
          <a:lstStyle/>
          <a:p>
            <a:fld id="{DF17A1F7-DBF4-4551-A552-09B9EBA662C8}" type="slidenum">
              <a:rPr lang="en-US"/>
              <a:pPr/>
              <a:t>72</a:t>
            </a:fld>
            <a:endParaRPr lang="en-US"/>
          </a:p>
        </p:txBody>
      </p:sp>
      <p:sp>
        <p:nvSpPr>
          <p:cNvPr id="21197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119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[Ask for an example and guide them towards poison ivy and oak as something everyone is familiar. Ask about the photo, which is a  photo of sprayed foam insulation which contains </a:t>
            </a:r>
            <a:r>
              <a:rPr lang="en-US" dirty="0" err="1" smtClean="0"/>
              <a:t>isocyanates</a:t>
            </a:r>
            <a:r>
              <a:rPr lang="en-US" dirty="0" smtClean="0"/>
              <a:t>, very potent sensitizers that we saw in the SDS exercise for </a:t>
            </a:r>
            <a:r>
              <a:rPr lang="en-US" dirty="0" err="1" smtClean="0"/>
              <a:t>Sikaflex</a:t>
            </a:r>
            <a:r>
              <a:rPr lang="en-US" dirty="0" smtClean="0"/>
              <a:t> Sealant.]</a:t>
            </a:r>
          </a:p>
          <a:p>
            <a:pPr>
              <a:spcBef>
                <a:spcPct val="0"/>
              </a:spcBef>
            </a:pPr>
            <a:endParaRPr lang="en-US" dirty="0" smtClean="0"/>
          </a:p>
          <a:p>
            <a:pPr>
              <a:spcBef>
                <a:spcPct val="0"/>
              </a:spcBef>
            </a:pPr>
            <a:r>
              <a:rPr lang="en-US" dirty="0" smtClean="0"/>
              <a:t>Sensitizers and allergens set up a reaction in the body so that even minor exposures can cause a reaction so that once sensitized or allergic, smaller and smaller exposures can cause a reaction, and the reaction can become more severe.</a:t>
            </a:r>
          </a:p>
          <a:p>
            <a:pPr>
              <a:spcBef>
                <a:spcPct val="0"/>
              </a:spcBef>
            </a:pPr>
            <a:endParaRPr lang="en-US" dirty="0" smtClean="0"/>
          </a:p>
          <a:p>
            <a:pPr>
              <a:spcBef>
                <a:spcPct val="0"/>
              </a:spcBef>
            </a:pPr>
            <a:r>
              <a:rPr lang="en-US" dirty="0" smtClean="0"/>
              <a:t>Examples:</a:t>
            </a:r>
          </a:p>
          <a:p>
            <a:pPr>
              <a:spcBef>
                <a:spcPct val="0"/>
              </a:spcBef>
            </a:pPr>
            <a:r>
              <a:rPr lang="en-US" dirty="0" smtClean="0">
                <a:cs typeface="Arial" pitchFamily="34" charset="0"/>
              </a:rPr>
              <a:t>Sprayed foam insulation with </a:t>
            </a:r>
            <a:r>
              <a:rPr lang="en-US" dirty="0" err="1" smtClean="0">
                <a:cs typeface="Arial" pitchFamily="34" charset="0"/>
              </a:rPr>
              <a:t>isocyanates</a:t>
            </a:r>
            <a:r>
              <a:rPr lang="en-US" dirty="0" smtClean="0">
                <a:cs typeface="Arial" pitchFamily="34" charset="0"/>
              </a:rPr>
              <a:t>, oil-based paints, wood dust, poison oak and ivy (</a:t>
            </a:r>
            <a:r>
              <a:rPr lang="en-US" dirty="0" err="1" smtClean="0">
                <a:cs typeface="Arial" pitchFamily="34" charset="0"/>
              </a:rPr>
              <a:t>Rhus</a:t>
            </a:r>
            <a:r>
              <a:rPr lang="en-US" dirty="0" smtClean="0">
                <a:cs typeface="Arial" pitchFamily="34" charset="0"/>
              </a:rPr>
              <a:t> family plants)</a:t>
            </a:r>
            <a:endParaRPr lang="en-US" dirty="0" smtClean="0"/>
          </a:p>
        </p:txBody>
      </p:sp>
    </p:spTree>
    <p:extLst>
      <p:ext uri="{BB962C8B-B14F-4D97-AF65-F5344CB8AC3E}">
        <p14:creationId xmlns:p14="http://schemas.microsoft.com/office/powerpoint/2010/main" val="17699038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bwMode="auto">
          <a:noFill/>
          <a:ln>
            <a:miter lim="800000"/>
            <a:headEnd/>
            <a:tailEnd/>
          </a:ln>
        </p:spPr>
        <p:txBody>
          <a:bodyPr/>
          <a:lstStyle/>
          <a:p>
            <a:fld id="{29B13431-DAA9-4294-9118-C9017089F756}" type="slidenum">
              <a:rPr lang="en-US"/>
              <a:pPr/>
              <a:t>73</a:t>
            </a:fld>
            <a:endParaRPr lang="en-US"/>
          </a:p>
        </p:txBody>
      </p:sp>
      <p:sp>
        <p:nvSpPr>
          <p:cNvPr id="21299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129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smtClean="0"/>
              <a:t>Trainer Notes:</a:t>
            </a:r>
          </a:p>
          <a:p>
            <a:pPr>
              <a:spcBef>
                <a:spcPct val="0"/>
              </a:spcBef>
            </a:pPr>
            <a:endParaRPr lang="en-US" dirty="0" smtClean="0"/>
          </a:p>
          <a:p>
            <a:pPr>
              <a:spcBef>
                <a:spcPct val="0"/>
              </a:spcBef>
            </a:pPr>
            <a:endParaRPr lang="en-US" dirty="0" smtClean="0"/>
          </a:p>
          <a:p>
            <a:pPr>
              <a:spcBef>
                <a:spcPct val="0"/>
              </a:spcBef>
            </a:pPr>
            <a:r>
              <a:rPr lang="en-US" dirty="0" smtClean="0"/>
              <a:t>Corrosives can severely damage the body</a:t>
            </a:r>
          </a:p>
          <a:p>
            <a:pPr>
              <a:spcBef>
                <a:spcPct val="0"/>
              </a:spcBef>
            </a:pPr>
            <a:endParaRPr lang="en-US" dirty="0" smtClean="0"/>
          </a:p>
          <a:p>
            <a:pPr marL="290713" lvl="0">
              <a:lnSpc>
                <a:spcPct val="80000"/>
              </a:lnSpc>
              <a:spcAft>
                <a:spcPts val="607"/>
              </a:spcAft>
              <a:buFontTx/>
              <a:buChar char="•"/>
            </a:pPr>
            <a:r>
              <a:rPr lang="en-US" dirty="0" smtClean="0"/>
              <a:t>Acids and bases are corrosive chemicals</a:t>
            </a:r>
          </a:p>
          <a:p>
            <a:pPr marL="290713" lvl="0">
              <a:lnSpc>
                <a:spcPct val="80000"/>
              </a:lnSpc>
              <a:spcAft>
                <a:spcPts val="607"/>
              </a:spcAft>
              <a:buFontTx/>
              <a:buChar char="•"/>
            </a:pPr>
            <a:r>
              <a:rPr lang="en-US" dirty="0" smtClean="0"/>
              <a:t>Damaging to the skin, eyes and lungs</a:t>
            </a:r>
          </a:p>
          <a:p>
            <a:pPr marL="290713" lvl="0">
              <a:lnSpc>
                <a:spcPct val="80000"/>
              </a:lnSpc>
              <a:spcAft>
                <a:spcPts val="607"/>
              </a:spcAft>
              <a:buFontTx/>
              <a:buChar char="•"/>
            </a:pPr>
            <a:r>
              <a:rPr lang="en-US" dirty="0" smtClean="0"/>
              <a:t>Extent of damage depends on how long the corrosive is on the skin and the strength of the corrosive</a:t>
            </a:r>
          </a:p>
        </p:txBody>
      </p:sp>
    </p:spTree>
    <p:extLst>
      <p:ext uri="{BB962C8B-B14F-4D97-AF65-F5344CB8AC3E}">
        <p14:creationId xmlns:p14="http://schemas.microsoft.com/office/powerpoint/2010/main" val="42195594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bwMode="auto">
          <a:noFill/>
          <a:ln>
            <a:miter lim="800000"/>
            <a:headEnd/>
            <a:tailEnd/>
          </a:ln>
        </p:spPr>
        <p:txBody>
          <a:bodyPr/>
          <a:lstStyle/>
          <a:p>
            <a:fld id="{B5E62AAB-9842-453C-B880-AC5062A47776}" type="slidenum">
              <a:rPr lang="en-US"/>
              <a:pPr/>
              <a:t>74</a:t>
            </a:fld>
            <a:endParaRPr lang="en-US"/>
          </a:p>
        </p:txBody>
      </p:sp>
      <p:sp>
        <p:nvSpPr>
          <p:cNvPr id="21401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14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Mutagens cause genetic changes and can lead to birth defects or other problems in following generations.</a:t>
            </a:r>
          </a:p>
          <a:p>
            <a:pPr>
              <a:spcBef>
                <a:spcPct val="0"/>
              </a:spcBef>
            </a:pPr>
            <a:endParaRPr lang="en-US" dirty="0" smtClean="0"/>
          </a:p>
          <a:p>
            <a:pPr>
              <a:spcBef>
                <a:spcPct val="0"/>
              </a:spcBef>
            </a:pPr>
            <a:r>
              <a:rPr lang="en-US" dirty="0" smtClean="0"/>
              <a:t>Examples? </a:t>
            </a:r>
          </a:p>
          <a:p>
            <a:pPr>
              <a:spcBef>
                <a:spcPct val="0"/>
              </a:spcBef>
            </a:pPr>
            <a:endParaRPr lang="en-US" dirty="0" smtClean="0">
              <a:cs typeface="Arial" pitchFamily="34" charset="0"/>
            </a:endParaRPr>
          </a:p>
          <a:p>
            <a:pPr>
              <a:spcBef>
                <a:spcPct val="0"/>
              </a:spcBef>
            </a:pPr>
            <a:r>
              <a:rPr lang="en-US" dirty="0" smtClean="0">
                <a:cs typeface="Arial" pitchFamily="34" charset="0"/>
              </a:rPr>
              <a:t>Ionizing radiation, hydrogen peroxide, bromine</a:t>
            </a:r>
          </a:p>
          <a:p>
            <a:pPr>
              <a:spcBef>
                <a:spcPct val="0"/>
              </a:spcBef>
            </a:pPr>
            <a:endParaRPr lang="en-US" dirty="0" smtClean="0">
              <a:cs typeface="Arial" pitchFamily="34" charset="0"/>
            </a:endParaRPr>
          </a:p>
          <a:p>
            <a:pPr>
              <a:spcBef>
                <a:spcPct val="0"/>
              </a:spcBef>
            </a:pPr>
            <a:endParaRPr lang="en-US" dirty="0" smtClean="0"/>
          </a:p>
        </p:txBody>
      </p:sp>
    </p:spTree>
    <p:extLst>
      <p:ext uri="{BB962C8B-B14F-4D97-AF65-F5344CB8AC3E}">
        <p14:creationId xmlns:p14="http://schemas.microsoft.com/office/powerpoint/2010/main" val="38462241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bwMode="auto">
          <a:noFill/>
          <a:ln>
            <a:miter lim="800000"/>
            <a:headEnd/>
            <a:tailEnd/>
          </a:ln>
        </p:spPr>
        <p:txBody>
          <a:bodyPr/>
          <a:lstStyle/>
          <a:p>
            <a:fld id="{B7C6D5BF-FB36-4D3A-A83A-B4113D964871}" type="slidenum">
              <a:rPr lang="en-US"/>
              <a:pPr/>
              <a:t>75</a:t>
            </a:fld>
            <a:endParaRPr lang="en-US"/>
          </a:p>
        </p:txBody>
      </p:sp>
      <p:sp>
        <p:nvSpPr>
          <p:cNvPr id="21504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150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r>
              <a:rPr lang="en-US" sz="1200" dirty="0" smtClean="0"/>
              <a:t>What are </a:t>
            </a:r>
            <a:r>
              <a:rPr lang="en-US" sz="1200" dirty="0" err="1" smtClean="0"/>
              <a:t>teratogens</a:t>
            </a:r>
            <a:r>
              <a:rPr lang="en-US" sz="1200" dirty="0" smtClean="0"/>
              <a:t>?</a:t>
            </a:r>
            <a:r>
              <a:rPr lang="en-US" sz="1200" baseline="0" dirty="0" smtClean="0"/>
              <a:t> Answer: </a:t>
            </a:r>
            <a:r>
              <a:rPr lang="en-US" sz="3200" dirty="0" smtClean="0">
                <a:solidFill>
                  <a:schemeClr val="accent1">
                    <a:lumMod val="25000"/>
                  </a:schemeClr>
                </a:solidFill>
              </a:rPr>
              <a:t>Compounds that can harm the developing fetus, causing birth defects or death</a:t>
            </a:r>
          </a:p>
          <a:p>
            <a:pPr marL="342900" lvl="1" indent="-342900">
              <a:buNone/>
            </a:pPr>
            <a:endParaRPr lang="en-US" sz="3200" dirty="0" smtClean="0">
              <a:solidFill>
                <a:srgbClr val="002060"/>
              </a:solidFill>
            </a:endParaRPr>
          </a:p>
          <a:p>
            <a:pPr marL="342900" lvl="1" indent="-342900">
              <a:buNone/>
            </a:pPr>
            <a:r>
              <a:rPr lang="en-US" sz="3200" dirty="0" smtClean="0">
                <a:solidFill>
                  <a:srgbClr val="002060"/>
                </a:solidFill>
              </a:rPr>
              <a:t>Examples on construction </a:t>
            </a:r>
            <a:r>
              <a:rPr lang="en-US" sz="3200" dirty="0" smtClean="0">
                <a:solidFill>
                  <a:srgbClr val="002060"/>
                </a:solidFill>
              </a:rPr>
              <a:t>jobs?</a:t>
            </a:r>
            <a:r>
              <a:rPr lang="en-US" sz="3200" baseline="0" dirty="0" smtClean="0">
                <a:solidFill>
                  <a:srgbClr val="002060"/>
                </a:solidFill>
              </a:rPr>
              <a:t> </a:t>
            </a:r>
            <a:r>
              <a:rPr lang="en-US" sz="3200" baseline="0" dirty="0" smtClean="0">
                <a:solidFill>
                  <a:srgbClr val="002060"/>
                </a:solidFill>
              </a:rPr>
              <a:t>Answer: </a:t>
            </a:r>
            <a:r>
              <a:rPr lang="en-US" sz="3200" dirty="0" smtClean="0">
                <a:solidFill>
                  <a:srgbClr val="002060"/>
                </a:solidFill>
              </a:rPr>
              <a:t>Heavy metals, particularly lead and mercury</a:t>
            </a:r>
          </a:p>
          <a:p>
            <a:pPr>
              <a:spcBef>
                <a:spcPct val="0"/>
              </a:spcBef>
            </a:pPr>
            <a:endParaRPr lang="en-US" dirty="0" smtClean="0"/>
          </a:p>
          <a:p>
            <a:pPr>
              <a:spcBef>
                <a:spcPct val="0"/>
              </a:spcBef>
            </a:pPr>
            <a:r>
              <a:rPr lang="en-US" dirty="0" smtClean="0"/>
              <a:t>[Ask the questions</a:t>
            </a:r>
            <a:r>
              <a:rPr lang="en-US" baseline="0" dirty="0" smtClean="0"/>
              <a:t> before clicking the answers.]</a:t>
            </a:r>
          </a:p>
          <a:p>
            <a:pPr>
              <a:spcBef>
                <a:spcPct val="0"/>
              </a:spcBef>
            </a:pPr>
            <a:endParaRPr lang="en-US" dirty="0" smtClean="0"/>
          </a:p>
          <a:p>
            <a:pPr>
              <a:spcBef>
                <a:spcPct val="0"/>
              </a:spcBef>
            </a:pPr>
            <a:r>
              <a:rPr lang="en-US" dirty="0" smtClean="0"/>
              <a:t>Background:</a:t>
            </a:r>
          </a:p>
          <a:p>
            <a:pPr>
              <a:spcBef>
                <a:spcPct val="0"/>
              </a:spcBef>
            </a:pPr>
            <a:r>
              <a:rPr lang="en-US" dirty="0" smtClean="0"/>
              <a:t>The worst case of a teratogen exposure to a population was the </a:t>
            </a:r>
            <a:r>
              <a:rPr lang="en-US" dirty="0" err="1" smtClean="0"/>
              <a:t>Minamata</a:t>
            </a:r>
            <a:r>
              <a:rPr lang="en-US" dirty="0" smtClean="0"/>
              <a:t> Bay, Japan incident which was discovered in 1956.  In this case, Methyl Mercury was used as a catalyst in a chemical process at </a:t>
            </a:r>
            <a:r>
              <a:rPr lang="en-US" dirty="0" err="1" smtClean="0"/>
              <a:t>Chisso</a:t>
            </a:r>
            <a:r>
              <a:rPr lang="en-US" dirty="0" smtClean="0"/>
              <a:t> Corporation</a:t>
            </a:r>
            <a:r>
              <a:rPr lang="en-US" altLang="en-US" dirty="0" smtClean="0"/>
              <a:t>’</a:t>
            </a:r>
            <a:r>
              <a:rPr lang="en-US" dirty="0" smtClean="0"/>
              <a:t>s chemical factory, which continued to dump the product from 1932 to 1968 into </a:t>
            </a:r>
            <a:r>
              <a:rPr lang="en-US" dirty="0" err="1" smtClean="0"/>
              <a:t>Minamata</a:t>
            </a:r>
            <a:r>
              <a:rPr lang="en-US" dirty="0" smtClean="0"/>
              <a:t> Bay.</a:t>
            </a:r>
          </a:p>
          <a:p>
            <a:pPr>
              <a:spcBef>
                <a:spcPct val="0"/>
              </a:spcBef>
            </a:pPr>
            <a:endParaRPr lang="en-US" dirty="0" smtClean="0"/>
          </a:p>
          <a:p>
            <a:pPr>
              <a:spcBef>
                <a:spcPct val="0"/>
              </a:spcBef>
            </a:pPr>
            <a:r>
              <a:rPr lang="en-US" dirty="0" smtClean="0"/>
              <a:t>Lead has been shown to a powerful teratogen, causing learning disabilities and other problems in children whose mothers are exposed to lead dust while pregnant.  Even children who suffer no damage from lead in the womb, can have lots of problems caused by lead from  living in houses with lead-based paint. Dr. Herbert Needleman conducted an innovative study using the baby teeth of children to identify high lead levels and followed them for years showing higher rates of dropping out of school, behavioral problems and trouble with the law. Here is a link to a Wikipedia account of his work:</a:t>
            </a:r>
          </a:p>
          <a:p>
            <a:pPr>
              <a:spcBef>
                <a:spcPct val="0"/>
              </a:spcBef>
            </a:pPr>
            <a:endParaRPr lang="en-US" dirty="0" smtClean="0"/>
          </a:p>
          <a:p>
            <a:pPr>
              <a:spcBef>
                <a:spcPct val="0"/>
              </a:spcBef>
            </a:pPr>
            <a:r>
              <a:rPr lang="en-US" dirty="0" smtClean="0"/>
              <a:t>http://en.wikipedia.org/wiki/Herbert_Needleman</a:t>
            </a:r>
          </a:p>
          <a:p>
            <a:pPr>
              <a:spcBef>
                <a:spcPct val="0"/>
              </a:spcBef>
            </a:pPr>
            <a:endParaRPr lang="en-US" dirty="0" smtClean="0"/>
          </a:p>
          <a:p>
            <a:pPr>
              <a:spcBef>
                <a:spcPct val="0"/>
              </a:spcBef>
            </a:pPr>
            <a:r>
              <a:rPr lang="en-US" dirty="0" smtClean="0"/>
              <a:t> </a:t>
            </a:r>
          </a:p>
          <a:p>
            <a:pPr>
              <a:spcBef>
                <a:spcPct val="0"/>
              </a:spcBef>
            </a:pPr>
            <a:endParaRPr lang="en-US" dirty="0" smtClean="0"/>
          </a:p>
          <a:p>
            <a:pPr>
              <a:spcBef>
                <a:spcPct val="0"/>
              </a:spcBef>
            </a:pPr>
            <a:endParaRPr lang="en-US" dirty="0" smtClean="0"/>
          </a:p>
        </p:txBody>
      </p:sp>
    </p:spTree>
    <p:extLst>
      <p:ext uri="{BB962C8B-B14F-4D97-AF65-F5344CB8AC3E}">
        <p14:creationId xmlns:p14="http://schemas.microsoft.com/office/powerpoint/2010/main" val="40586785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bwMode="auto">
          <a:noFill/>
          <a:ln>
            <a:miter lim="800000"/>
            <a:headEnd/>
            <a:tailEnd/>
          </a:ln>
        </p:spPr>
        <p:txBody>
          <a:bodyPr/>
          <a:lstStyle/>
          <a:p>
            <a:fld id="{1EAE4A78-BDA6-4F10-9CF0-BD3E5914774A}" type="slidenum">
              <a:rPr lang="en-US"/>
              <a:pPr/>
              <a:t>76</a:t>
            </a:fld>
            <a:endParaRPr lang="en-US"/>
          </a:p>
        </p:txBody>
      </p:sp>
      <p:sp>
        <p:nvSpPr>
          <p:cNvPr id="21606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16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a:t>
            </a:r>
            <a:r>
              <a:rPr lang="en-US" altLang="en-US" b="1" dirty="0" smtClean="0"/>
              <a:t>’</a:t>
            </a:r>
            <a:r>
              <a:rPr lang="en-US" b="1" dirty="0" smtClean="0"/>
              <a:t>s Notes:</a:t>
            </a:r>
          </a:p>
          <a:p>
            <a:pPr>
              <a:spcBef>
                <a:spcPct val="0"/>
              </a:spcBef>
            </a:pPr>
            <a:endParaRPr lang="en-US" dirty="0" smtClean="0"/>
          </a:p>
          <a:p>
            <a:pPr>
              <a:spcBef>
                <a:spcPct val="0"/>
              </a:spcBef>
            </a:pPr>
            <a:r>
              <a:rPr lang="en-US" dirty="0" smtClean="0"/>
              <a:t>Cancer-causing chemicals must be listed on an SDS even if the amount is only 0.1 percent of the product. Other chemicals</a:t>
            </a:r>
            <a:r>
              <a:rPr lang="en-US" baseline="0" dirty="0" smtClean="0"/>
              <a:t> must be listed on an SDS if the amount is 1.0 percent of the product.</a:t>
            </a:r>
            <a:endParaRPr lang="en-US" dirty="0" smtClean="0"/>
          </a:p>
        </p:txBody>
      </p:sp>
    </p:spTree>
    <p:extLst>
      <p:ext uri="{BB962C8B-B14F-4D97-AF65-F5344CB8AC3E}">
        <p14:creationId xmlns:p14="http://schemas.microsoft.com/office/powerpoint/2010/main" val="29566849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bwMode="auto">
          <a:noFill/>
          <a:ln>
            <a:miter lim="800000"/>
            <a:headEnd/>
            <a:tailEnd/>
          </a:ln>
        </p:spPr>
        <p:txBody>
          <a:bodyPr/>
          <a:lstStyle/>
          <a:p>
            <a:fld id="{089A8EAE-7426-4F3B-8AAF-6412630E0C3F}" type="slidenum">
              <a:rPr lang="en-US"/>
              <a:pPr/>
              <a:t>77</a:t>
            </a:fld>
            <a:endParaRPr lang="en-US"/>
          </a:p>
        </p:txBody>
      </p:sp>
      <p:sp>
        <p:nvSpPr>
          <p:cNvPr id="21811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181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[NIOSH states that there is no know safe exposure level for carcinogens. Ask what that means for working with carcinogens.]</a:t>
            </a:r>
          </a:p>
          <a:p>
            <a:pPr>
              <a:spcBef>
                <a:spcPct val="0"/>
              </a:spcBef>
            </a:pPr>
            <a:endParaRPr lang="en-US" dirty="0" smtClean="0"/>
          </a:p>
          <a:p>
            <a:pPr>
              <a:spcBef>
                <a:spcPct val="0"/>
              </a:spcBef>
            </a:pPr>
            <a:r>
              <a:rPr lang="en-US" dirty="0" smtClean="0"/>
              <a:t>Here are a few known and suspected human carcinogens.</a:t>
            </a:r>
          </a:p>
          <a:p>
            <a:pPr>
              <a:spcBef>
                <a:spcPct val="0"/>
              </a:spcBef>
            </a:pPr>
            <a:endParaRPr lang="en-US" dirty="0" smtClean="0"/>
          </a:p>
          <a:p>
            <a:pPr>
              <a:spcBef>
                <a:spcPct val="0"/>
              </a:spcBef>
              <a:buFontTx/>
              <a:buChar char="•"/>
            </a:pPr>
            <a:r>
              <a:rPr lang="en-US" dirty="0" smtClean="0"/>
              <a:t>Asbestos</a:t>
            </a:r>
          </a:p>
          <a:p>
            <a:pPr>
              <a:spcBef>
                <a:spcPct val="0"/>
              </a:spcBef>
              <a:buFontTx/>
              <a:buChar char="•"/>
            </a:pPr>
            <a:r>
              <a:rPr lang="en-US" dirty="0" smtClean="0"/>
              <a:t>Benzene</a:t>
            </a:r>
          </a:p>
          <a:p>
            <a:pPr>
              <a:spcBef>
                <a:spcPct val="0"/>
              </a:spcBef>
              <a:buFontTx/>
              <a:buChar char="•"/>
            </a:pPr>
            <a:r>
              <a:rPr lang="en-US" dirty="0" smtClean="0"/>
              <a:t>Beryllium</a:t>
            </a:r>
          </a:p>
          <a:p>
            <a:pPr>
              <a:spcBef>
                <a:spcPct val="0"/>
              </a:spcBef>
              <a:buFontTx/>
              <a:buChar char="•"/>
            </a:pPr>
            <a:r>
              <a:rPr lang="en-US" dirty="0" smtClean="0"/>
              <a:t>Cadmium</a:t>
            </a:r>
          </a:p>
          <a:p>
            <a:pPr>
              <a:spcBef>
                <a:spcPct val="0"/>
              </a:spcBef>
              <a:buFontTx/>
              <a:buChar char="•"/>
            </a:pPr>
            <a:r>
              <a:rPr lang="en-US" dirty="0" smtClean="0"/>
              <a:t>Asphalt fume</a:t>
            </a:r>
          </a:p>
          <a:p>
            <a:pPr>
              <a:spcBef>
                <a:spcPct val="0"/>
              </a:spcBef>
              <a:buFontTx/>
              <a:buChar char="•"/>
            </a:pPr>
            <a:r>
              <a:rPr lang="en-US" dirty="0" smtClean="0"/>
              <a:t>Silica</a:t>
            </a:r>
          </a:p>
          <a:p>
            <a:pPr>
              <a:spcBef>
                <a:spcPct val="0"/>
              </a:spcBef>
            </a:pPr>
            <a:endParaRPr lang="en-US" dirty="0" smtClean="0"/>
          </a:p>
          <a:p>
            <a:pPr>
              <a:spcBef>
                <a:spcPct val="0"/>
              </a:spcBef>
            </a:pPr>
            <a:r>
              <a:rPr lang="en-US" dirty="0" smtClean="0"/>
              <a:t>[NIOSH states that there is no know safe exposure level for carcinogens. Ask what that means for working with carcinogens.]</a:t>
            </a:r>
          </a:p>
          <a:p>
            <a:pPr>
              <a:spcBef>
                <a:spcPct val="0"/>
              </a:spcBef>
            </a:pPr>
            <a:endParaRPr lang="en-US" dirty="0" smtClean="0"/>
          </a:p>
        </p:txBody>
      </p:sp>
    </p:spTree>
    <p:extLst>
      <p:ext uri="{BB962C8B-B14F-4D97-AF65-F5344CB8AC3E}">
        <p14:creationId xmlns:p14="http://schemas.microsoft.com/office/powerpoint/2010/main" val="12785741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bwMode="auto">
          <a:noFill/>
          <a:ln>
            <a:miter lim="800000"/>
            <a:headEnd/>
            <a:tailEnd/>
          </a:ln>
        </p:spPr>
        <p:txBody>
          <a:bodyPr/>
          <a:lstStyle/>
          <a:p>
            <a:fld id="{ED2BE3B2-F15E-4DB7-9BF5-8CA0FCE99ECA}" type="slidenum">
              <a:rPr lang="en-US"/>
              <a:pPr/>
              <a:t>78</a:t>
            </a:fld>
            <a:endParaRPr lang="en-US"/>
          </a:p>
        </p:txBody>
      </p:sp>
      <p:sp>
        <p:nvSpPr>
          <p:cNvPr id="21913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0483"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[This slide is a summary slide for the overview of chemicals and their effects on the body.]</a:t>
            </a:r>
          </a:p>
          <a:p>
            <a:pPr>
              <a:spcBef>
                <a:spcPct val="0"/>
              </a:spcBef>
            </a:pPr>
            <a:endParaRPr lang="en-US" dirty="0" smtClean="0"/>
          </a:p>
          <a:p>
            <a:pPr>
              <a:spcBef>
                <a:spcPct val="0"/>
              </a:spcBef>
            </a:pPr>
            <a:r>
              <a:rPr lang="en-US" dirty="0" smtClean="0"/>
              <a:t>Chemical effects on the body depend on the:</a:t>
            </a:r>
          </a:p>
          <a:p>
            <a:pPr>
              <a:lnSpc>
                <a:spcPct val="90000"/>
              </a:lnSpc>
              <a:spcBef>
                <a:spcPct val="0"/>
              </a:spcBef>
              <a:buFontTx/>
              <a:buChar char="•"/>
            </a:pPr>
            <a:r>
              <a:rPr lang="en-US" dirty="0" smtClean="0"/>
              <a:t>Physical form of the chemical</a:t>
            </a:r>
          </a:p>
          <a:p>
            <a:pPr>
              <a:lnSpc>
                <a:spcPct val="90000"/>
              </a:lnSpc>
              <a:spcBef>
                <a:spcPct val="0"/>
              </a:spcBef>
              <a:buFontTx/>
              <a:buChar char="•"/>
            </a:pPr>
            <a:r>
              <a:rPr lang="en-US" dirty="0" smtClean="0"/>
              <a:t>How chemicals get into the body (route of entry)</a:t>
            </a:r>
          </a:p>
          <a:p>
            <a:pPr>
              <a:lnSpc>
                <a:spcPct val="90000"/>
              </a:lnSpc>
              <a:spcBef>
                <a:spcPct val="0"/>
              </a:spcBef>
              <a:buFontTx/>
              <a:buChar char="•"/>
            </a:pPr>
            <a:r>
              <a:rPr lang="en-US" dirty="0" smtClean="0"/>
              <a:t>Dose</a:t>
            </a:r>
          </a:p>
          <a:p>
            <a:pPr>
              <a:lnSpc>
                <a:spcPct val="90000"/>
              </a:lnSpc>
              <a:spcBef>
                <a:spcPct val="0"/>
              </a:spcBef>
              <a:buFontTx/>
              <a:buChar char="•"/>
            </a:pPr>
            <a:r>
              <a:rPr lang="en-US" dirty="0" smtClean="0"/>
              <a:t>Toxicity</a:t>
            </a:r>
          </a:p>
          <a:p>
            <a:pPr>
              <a:lnSpc>
                <a:spcPct val="90000"/>
              </a:lnSpc>
              <a:spcBef>
                <a:spcPct val="0"/>
              </a:spcBef>
              <a:buFontTx/>
              <a:buChar char="•"/>
            </a:pPr>
            <a:r>
              <a:rPr lang="en-US" dirty="0" smtClean="0"/>
              <a:t>Individual</a:t>
            </a:r>
            <a:r>
              <a:rPr lang="en-US" altLang="en-US" dirty="0" smtClean="0"/>
              <a:t>’</a:t>
            </a:r>
            <a:r>
              <a:rPr lang="en-US" dirty="0" smtClean="0"/>
              <a:t>s reaction to the chemical</a:t>
            </a:r>
          </a:p>
          <a:p>
            <a:pPr>
              <a:spcBef>
                <a:spcPct val="0"/>
              </a:spcBef>
            </a:pPr>
            <a:endParaRPr lang="en-US" dirty="0" smtClean="0"/>
          </a:p>
        </p:txBody>
      </p:sp>
    </p:spTree>
    <p:extLst>
      <p:ext uri="{BB962C8B-B14F-4D97-AF65-F5344CB8AC3E}">
        <p14:creationId xmlns:p14="http://schemas.microsoft.com/office/powerpoint/2010/main" val="14330767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bwMode="auto">
          <a:noFill/>
          <a:ln>
            <a:miter lim="800000"/>
            <a:headEnd/>
            <a:tailEnd/>
          </a:ln>
        </p:spPr>
        <p:txBody>
          <a:bodyPr/>
          <a:lstStyle/>
          <a:p>
            <a:fld id="{6EB2874E-AB6C-45DF-B561-64802B47E1E0}" type="slidenum">
              <a:rPr lang="en-US"/>
              <a:pPr/>
              <a:t>79</a:t>
            </a:fld>
            <a:endParaRPr lang="en-US"/>
          </a:p>
        </p:txBody>
      </p:sp>
      <p:sp>
        <p:nvSpPr>
          <p:cNvPr id="23142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31427"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n-US" b="1" dirty="0" smtClean="0"/>
              <a:t>Trainer Notes:</a:t>
            </a:r>
          </a:p>
          <a:p>
            <a:pPr>
              <a:spcBef>
                <a:spcPct val="0"/>
              </a:spcBef>
            </a:pPr>
            <a:endParaRPr lang="en-US" sz="1800" dirty="0" smtClean="0"/>
          </a:p>
          <a:p>
            <a:pPr>
              <a:spcBef>
                <a:spcPct val="0"/>
              </a:spcBef>
            </a:pPr>
            <a:r>
              <a:rPr lang="en-US" dirty="0" smtClean="0"/>
              <a:t>A sixteenth-century Swiss chemist named Paracelsus gave us the most basic rule of toxicology: "The dose makes the poison." Practically every substance on earth (including water and Vitamin C) can kill you if it's concentrated enough in your stomach or your bloodstream. </a:t>
            </a:r>
          </a:p>
          <a:p>
            <a:pPr>
              <a:spcBef>
                <a:spcPct val="0"/>
              </a:spcBef>
            </a:pPr>
            <a:endParaRPr lang="en-US" dirty="0" smtClean="0"/>
          </a:p>
          <a:p>
            <a:pPr>
              <a:spcBef>
                <a:spcPct val="0"/>
              </a:spcBef>
            </a:pPr>
            <a:r>
              <a:rPr lang="en-US" dirty="0" smtClean="0"/>
              <a:t>For instance, let</a:t>
            </a:r>
            <a:r>
              <a:rPr lang="en-US" altLang="en-US" dirty="0" smtClean="0"/>
              <a:t>’</a:t>
            </a:r>
            <a:r>
              <a:rPr lang="en-US" dirty="0" smtClean="0"/>
              <a:t>s take a very common substance, caffeine.  If a person consumes 10 grams of caffeine at one time, that amount would be fatal.  However, caffeine is a common substance which is found in our food and beverages.  </a:t>
            </a:r>
          </a:p>
        </p:txBody>
      </p:sp>
    </p:spTree>
    <p:extLst>
      <p:ext uri="{BB962C8B-B14F-4D97-AF65-F5344CB8AC3E}">
        <p14:creationId xmlns:p14="http://schemas.microsoft.com/office/powerpoint/2010/main" val="3233992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ln>
            <a:miter lim="800000"/>
            <a:headEnd/>
            <a:tailEnd/>
          </a:ln>
        </p:spPr>
        <p:txBody>
          <a:bodyPr/>
          <a:lstStyle/>
          <a:p>
            <a:fld id="{0280E920-A84C-446B-AEFC-B22F48EEC39A}" type="slidenum">
              <a:rPr lang="en-US"/>
              <a:pPr/>
              <a:t>8</a:t>
            </a:fld>
            <a:endParaRPr lang="en-US"/>
          </a:p>
        </p:txBody>
      </p:sp>
      <p:sp>
        <p:nvSpPr>
          <p:cNvPr id="15257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525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24458">
              <a:spcBef>
                <a:spcPct val="0"/>
              </a:spcBef>
            </a:pPr>
            <a:r>
              <a:rPr lang="en-US" b="1" dirty="0" smtClean="0"/>
              <a:t>Trainer</a:t>
            </a:r>
            <a:r>
              <a:rPr lang="en-US" b="1" baseline="0" dirty="0" smtClean="0"/>
              <a:t> Notes:</a:t>
            </a:r>
          </a:p>
          <a:p>
            <a:pPr>
              <a:spcBef>
                <a:spcPct val="0"/>
              </a:spcBef>
            </a:pPr>
            <a:endParaRPr lang="en-US" dirty="0" smtClean="0"/>
          </a:p>
          <a:p>
            <a:pPr>
              <a:spcBef>
                <a:spcPct val="0"/>
              </a:spcBef>
            </a:pPr>
            <a:r>
              <a:rPr lang="en-US" dirty="0" smtClean="0"/>
              <a:t>This course will </a:t>
            </a:r>
            <a:r>
              <a:rPr lang="en-US" b="1" dirty="0" smtClean="0"/>
              <a:t>not</a:t>
            </a:r>
            <a:r>
              <a:rPr lang="en-US" dirty="0" smtClean="0"/>
              <a:t> train you to clean up spills and releases.</a:t>
            </a:r>
          </a:p>
        </p:txBody>
      </p:sp>
    </p:spTree>
    <p:extLst>
      <p:ext uri="{BB962C8B-B14F-4D97-AF65-F5344CB8AC3E}">
        <p14:creationId xmlns:p14="http://schemas.microsoft.com/office/powerpoint/2010/main" val="13081791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bwMode="auto">
          <a:noFill/>
          <a:ln>
            <a:miter lim="800000"/>
            <a:headEnd/>
            <a:tailEnd/>
          </a:ln>
        </p:spPr>
        <p:txBody>
          <a:bodyPr/>
          <a:lstStyle/>
          <a:p>
            <a:fld id="{6006F0C4-454A-4D04-9729-F645075B9619}" type="slidenum">
              <a:rPr lang="en-US"/>
              <a:pPr/>
              <a:t>80</a:t>
            </a:fld>
            <a:endParaRPr lang="en-US"/>
          </a:p>
        </p:txBody>
      </p:sp>
      <p:sp>
        <p:nvSpPr>
          <p:cNvPr id="23245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32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[You should point out that as the dose increases along the horizontal axis, there is no response at first. But as the dose increases, the most sensitive people in the population start to respond and then a higher and higher percentage is affected until all of the population is affected and the curve levels off. No more people left who aren</a:t>
            </a:r>
            <a:r>
              <a:rPr lang="en-US" altLang="en-US" dirty="0" smtClean="0"/>
              <a:t>’</a:t>
            </a:r>
            <a:r>
              <a:rPr lang="en-US" dirty="0" smtClean="0"/>
              <a:t>t affected by the chemical. </a:t>
            </a:r>
          </a:p>
          <a:p>
            <a:pPr>
              <a:spcBef>
                <a:spcPct val="0"/>
              </a:spcBef>
            </a:pPr>
            <a:endParaRPr lang="en-US" dirty="0" smtClean="0"/>
          </a:p>
          <a:p>
            <a:pPr>
              <a:spcBef>
                <a:spcPct val="0"/>
              </a:spcBef>
            </a:pPr>
            <a:r>
              <a:rPr lang="en-US" dirty="0" smtClean="0"/>
              <a:t>The dose response curve shows us how people respond to toxic chemicals.</a:t>
            </a:r>
          </a:p>
          <a:p>
            <a:pPr>
              <a:spcBef>
                <a:spcPct val="0"/>
              </a:spcBef>
            </a:pPr>
            <a:endParaRPr lang="en-US" dirty="0" smtClean="0"/>
          </a:p>
          <a:p>
            <a:pPr>
              <a:spcBef>
                <a:spcPct val="0"/>
              </a:spcBef>
            </a:pPr>
            <a:endParaRPr lang="en-US" dirty="0" smtClean="0"/>
          </a:p>
          <a:p>
            <a:pPr>
              <a:spcBef>
                <a:spcPct val="0"/>
              </a:spcBef>
            </a:pPr>
            <a:endParaRPr lang="en-US" dirty="0" smtClean="0"/>
          </a:p>
        </p:txBody>
      </p:sp>
    </p:spTree>
    <p:extLst>
      <p:ext uri="{BB962C8B-B14F-4D97-AF65-F5344CB8AC3E}">
        <p14:creationId xmlns:p14="http://schemas.microsoft.com/office/powerpoint/2010/main" val="12635579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334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Let</a:t>
            </a:r>
            <a:r>
              <a:rPr lang="en-US" altLang="en-US" dirty="0" smtClean="0"/>
              <a:t>’</a:t>
            </a:r>
            <a:r>
              <a:rPr lang="en-US" dirty="0" smtClean="0"/>
              <a:t>s look at the dose response curve for alcohol consumption</a:t>
            </a:r>
          </a:p>
          <a:p>
            <a:pPr>
              <a:spcBef>
                <a:spcPct val="0"/>
              </a:spcBef>
            </a:pPr>
            <a:endParaRPr lang="en-US" dirty="0" smtClean="0"/>
          </a:p>
          <a:p>
            <a:pPr>
              <a:spcBef>
                <a:spcPct val="0"/>
              </a:spcBef>
            </a:pPr>
            <a:r>
              <a:rPr lang="en-US" dirty="0" smtClean="0"/>
              <a:t>[The amount of a chemical, just like drinks, can have a cumulative effect. We don</a:t>
            </a:r>
            <a:r>
              <a:rPr lang="en-US" altLang="en-US" dirty="0" smtClean="0"/>
              <a:t>’</a:t>
            </a:r>
            <a:r>
              <a:rPr lang="en-US" dirty="0" smtClean="0"/>
              <a:t>t show any effect with just one drink, but as we continue showing effects until the amount is so great everyone would have an effect. You can ask, “Why do some people react differently to chemical exposures?” Continuing with the alcohol example, this is really asking what factors may impact different levels of impairment beside number of drinks. Your class may answer: weight, metabolism, pre-existing medical conditions. This is also true for exposure to chemicals."</a:t>
            </a:r>
            <a:r>
              <a:rPr lang="en-US" dirty="0" smtClean="0">
                <a:effectLst/>
              </a:rPr>
              <a:t> </a:t>
            </a:r>
            <a:r>
              <a:rPr lang="en-US" dirty="0" smtClean="0"/>
              <a:t>]</a:t>
            </a:r>
          </a:p>
        </p:txBody>
      </p:sp>
      <p:sp>
        <p:nvSpPr>
          <p:cNvPr id="233475" name="Slide Number Placeholder 3"/>
          <p:cNvSpPr>
            <a:spLocks noGrp="1"/>
          </p:cNvSpPr>
          <p:nvPr>
            <p:ph type="sldNum" sz="quarter" idx="5"/>
          </p:nvPr>
        </p:nvSpPr>
        <p:spPr bwMode="auto">
          <a:noFill/>
          <a:ln>
            <a:miter lim="800000"/>
            <a:headEnd/>
            <a:tailEnd/>
          </a:ln>
        </p:spPr>
        <p:txBody>
          <a:bodyPr/>
          <a:lstStyle/>
          <a:p>
            <a:fld id="{533ADF58-780B-4C62-9C3E-A186DBBE5195}" type="slidenum">
              <a:rPr lang="en-US"/>
              <a:pPr/>
              <a:t>81</a:t>
            </a:fld>
            <a:endParaRPr lang="en-US"/>
          </a:p>
        </p:txBody>
      </p:sp>
    </p:spTree>
    <p:extLst>
      <p:ext uri="{BB962C8B-B14F-4D97-AF65-F5344CB8AC3E}">
        <p14:creationId xmlns:p14="http://schemas.microsoft.com/office/powerpoint/2010/main" val="19168238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bwMode="auto">
          <a:noFill/>
          <a:ln>
            <a:miter lim="800000"/>
            <a:headEnd/>
            <a:tailEnd/>
          </a:ln>
        </p:spPr>
        <p:txBody>
          <a:bodyPr/>
          <a:lstStyle/>
          <a:p>
            <a:fld id="{19BE3CD4-525E-42E9-B163-FEF172439A17}" type="slidenum">
              <a:rPr lang="en-US"/>
              <a:pPr/>
              <a:t>82</a:t>
            </a:fld>
            <a:endParaRPr lang="en-US"/>
          </a:p>
        </p:txBody>
      </p:sp>
      <p:sp>
        <p:nvSpPr>
          <p:cNvPr id="23449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34499" name="Rectangle 3"/>
          <p:cNvSpPr>
            <a:spLocks noGrp="1" noChangeArrowheads="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n-US" b="1" dirty="0" smtClean="0"/>
              <a:t>Trainer Notes:</a:t>
            </a:r>
          </a:p>
          <a:p>
            <a:pPr>
              <a:lnSpc>
                <a:spcPct val="90000"/>
              </a:lnSpc>
              <a:spcBef>
                <a:spcPct val="0"/>
              </a:spcBef>
            </a:pPr>
            <a:endParaRPr lang="en-US" b="1" u="sng" dirty="0" smtClean="0"/>
          </a:p>
          <a:p>
            <a:pPr>
              <a:lnSpc>
                <a:spcPct val="90000"/>
              </a:lnSpc>
              <a:spcBef>
                <a:spcPct val="0"/>
              </a:spcBef>
            </a:pPr>
            <a:r>
              <a:rPr lang="en-US" dirty="0" smtClean="0"/>
              <a:t>Chemicals are only a hazard when you have been exposed to them. There are four major routes in which chemicals can enter your body.  The most common type of exposure is through inhalation.  You inhale the chemical, which would then enter your lungs, where it would be absorbed into your bloodstream.  The majority of our exposure to chemicals is through inhalation.  We breathe approximately 20-to-25 thousand breaths in one day, which averages a total volume of 10,000 –14,000 liters of air in a day. </a:t>
            </a:r>
          </a:p>
          <a:p>
            <a:pPr>
              <a:lnSpc>
                <a:spcPct val="90000"/>
              </a:lnSpc>
              <a:spcBef>
                <a:spcPct val="0"/>
              </a:spcBef>
            </a:pPr>
            <a:endParaRPr lang="en-US" dirty="0" smtClean="0"/>
          </a:p>
          <a:p>
            <a:pPr>
              <a:lnSpc>
                <a:spcPct val="90000"/>
              </a:lnSpc>
              <a:spcBef>
                <a:spcPct val="0"/>
              </a:spcBef>
            </a:pPr>
            <a:r>
              <a:rPr lang="en-US" dirty="0" smtClean="0"/>
              <a:t>The second most common type of workplace chemical exposure is absorption through the skin.  For certain chemicals, once it is absorbed through the skin, it goes into the bloodstream.  </a:t>
            </a:r>
          </a:p>
          <a:p>
            <a:pPr>
              <a:lnSpc>
                <a:spcPct val="90000"/>
              </a:lnSpc>
              <a:spcBef>
                <a:spcPct val="0"/>
              </a:spcBef>
            </a:pPr>
            <a:endParaRPr lang="en-US" dirty="0" smtClean="0"/>
          </a:p>
          <a:p>
            <a:pPr>
              <a:lnSpc>
                <a:spcPct val="90000"/>
              </a:lnSpc>
              <a:spcBef>
                <a:spcPct val="0"/>
              </a:spcBef>
            </a:pPr>
            <a:r>
              <a:rPr lang="en-US" dirty="0" smtClean="0"/>
              <a:t>The third most common type of chemical exposure is through ingestion, where the chemical enters the body through your mouth and is absorbed through the digestive tract.  To minimize the ingestion route, good hygiene practices need to be observed–wash your face and hands prior to eating and drinking.  </a:t>
            </a:r>
          </a:p>
          <a:p>
            <a:pPr>
              <a:lnSpc>
                <a:spcPct val="90000"/>
              </a:lnSpc>
              <a:spcBef>
                <a:spcPct val="0"/>
              </a:spcBef>
            </a:pPr>
            <a:endParaRPr lang="en-US" dirty="0" smtClean="0"/>
          </a:p>
          <a:p>
            <a:pPr>
              <a:lnSpc>
                <a:spcPct val="90000"/>
              </a:lnSpc>
              <a:spcBef>
                <a:spcPct val="0"/>
              </a:spcBef>
            </a:pPr>
            <a:r>
              <a:rPr lang="en-US" dirty="0" smtClean="0"/>
              <a:t>The last type of chemical exposure is through injection in which the chemical enters the body through a sharp object  like a needle.  </a:t>
            </a:r>
          </a:p>
          <a:p>
            <a:pPr>
              <a:lnSpc>
                <a:spcPct val="90000"/>
              </a:lnSpc>
              <a:spcBef>
                <a:spcPct val="0"/>
              </a:spcBef>
            </a:pPr>
            <a:endParaRPr lang="en-US" dirty="0" smtClean="0"/>
          </a:p>
        </p:txBody>
      </p:sp>
    </p:spTree>
    <p:extLst>
      <p:ext uri="{BB962C8B-B14F-4D97-AF65-F5344CB8AC3E}">
        <p14:creationId xmlns:p14="http://schemas.microsoft.com/office/powerpoint/2010/main" val="25583553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bwMode="auto">
          <a:noFill/>
          <a:ln>
            <a:miter lim="800000"/>
            <a:headEnd/>
            <a:tailEnd/>
          </a:ln>
        </p:spPr>
        <p:txBody>
          <a:bodyPr/>
          <a:lstStyle/>
          <a:p>
            <a:fld id="{1F06B5BA-86E6-42FB-8A7A-9AE0F2DAE4B4}" type="slidenum">
              <a:rPr lang="en-US"/>
              <a:pPr/>
              <a:t>83</a:t>
            </a:fld>
            <a:endParaRPr lang="en-US"/>
          </a:p>
        </p:txBody>
      </p:sp>
      <p:sp>
        <p:nvSpPr>
          <p:cNvPr id="23552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40963" name="Rectangle 3"/>
          <p:cNvSpPr>
            <a:spLocks noGrp="1" noChangeArrowheads="1"/>
          </p:cNvSpPr>
          <p:nvPr>
            <p:ph type="body" idx="1"/>
          </p:nvPr>
        </p:nvSpPr>
        <p:spPr/>
        <p:txBody>
          <a:bodyPr/>
          <a:lstStyle/>
          <a:p>
            <a:pPr marL="231115" indent="-231115" fontAlgn="auto">
              <a:spcBef>
                <a:spcPts val="0"/>
              </a:spcBef>
              <a:spcAft>
                <a:spcPts val="0"/>
              </a:spcAft>
              <a:defRPr/>
            </a:pPr>
            <a:r>
              <a:rPr lang="en-US" b="1" dirty="0" smtClean="0"/>
              <a:t>Trainer Notes:</a:t>
            </a:r>
          </a:p>
          <a:p>
            <a:pPr marL="231115" indent="-231115" fontAlgn="auto">
              <a:spcBef>
                <a:spcPts val="0"/>
              </a:spcBef>
              <a:spcAft>
                <a:spcPts val="0"/>
              </a:spcAft>
              <a:defRPr/>
            </a:pPr>
            <a:endParaRPr lang="en-US" dirty="0" smtClean="0">
              <a:ea typeface="+mn-ea"/>
            </a:endParaRPr>
          </a:p>
          <a:p>
            <a:pPr marL="231115" indent="-231115" fontAlgn="auto">
              <a:spcBef>
                <a:spcPts val="0"/>
              </a:spcBef>
              <a:spcAft>
                <a:spcPts val="0"/>
              </a:spcAft>
              <a:defRPr/>
            </a:pPr>
            <a:r>
              <a:rPr lang="en-US" dirty="0" smtClean="0">
                <a:ea typeface="+mn-ea"/>
              </a:rPr>
              <a:t>1. Inhalation</a:t>
            </a:r>
          </a:p>
          <a:p>
            <a:pPr marL="231115" indent="-231115" fontAlgn="auto">
              <a:spcBef>
                <a:spcPts val="0"/>
              </a:spcBef>
              <a:spcAft>
                <a:spcPts val="0"/>
              </a:spcAft>
              <a:defRPr/>
            </a:pPr>
            <a:endParaRPr lang="en-US" dirty="0" smtClean="0">
              <a:ea typeface="+mn-ea"/>
            </a:endParaRPr>
          </a:p>
          <a:p>
            <a:pPr fontAlgn="auto">
              <a:lnSpc>
                <a:spcPct val="90000"/>
              </a:lnSpc>
              <a:spcBef>
                <a:spcPts val="0"/>
              </a:spcBef>
              <a:spcAft>
                <a:spcPts val="0"/>
              </a:spcAft>
              <a:buFont typeface="Arial" pitchFamily="34" charset="0"/>
              <a:buChar char="•"/>
              <a:defRPr/>
            </a:pPr>
            <a:r>
              <a:rPr lang="en-US" dirty="0" smtClean="0">
                <a:ea typeface="+mn-ea"/>
              </a:rPr>
              <a:t>Airborne chemicals are breathed in through the mouth or nose</a:t>
            </a:r>
          </a:p>
          <a:p>
            <a:pPr fontAlgn="auto">
              <a:lnSpc>
                <a:spcPct val="90000"/>
              </a:lnSpc>
              <a:spcBef>
                <a:spcPts val="0"/>
              </a:spcBef>
              <a:spcAft>
                <a:spcPts val="0"/>
              </a:spcAft>
              <a:buFont typeface="Arial" pitchFamily="34" charset="0"/>
              <a:buChar char="•"/>
              <a:defRPr/>
            </a:pPr>
            <a:r>
              <a:rPr lang="en-US" dirty="0" smtClean="0">
                <a:ea typeface="+mn-ea"/>
              </a:rPr>
              <a:t>Gases and vapors can reach the deep lungs</a:t>
            </a:r>
          </a:p>
          <a:p>
            <a:pPr fontAlgn="auto">
              <a:lnSpc>
                <a:spcPct val="90000"/>
              </a:lnSpc>
              <a:spcBef>
                <a:spcPts val="0"/>
              </a:spcBef>
              <a:spcAft>
                <a:spcPts val="0"/>
              </a:spcAft>
              <a:buFont typeface="Arial" pitchFamily="34" charset="0"/>
              <a:buChar char="•"/>
              <a:defRPr/>
            </a:pPr>
            <a:r>
              <a:rPr lang="en-US" dirty="0" smtClean="0">
                <a:ea typeface="+mn-ea"/>
              </a:rPr>
              <a:t>Particle and droplet size affects where the chemical settles in the respiratory tract, which influences symptoms and disease</a:t>
            </a:r>
          </a:p>
        </p:txBody>
      </p:sp>
    </p:spTree>
    <p:extLst>
      <p:ext uri="{BB962C8B-B14F-4D97-AF65-F5344CB8AC3E}">
        <p14:creationId xmlns:p14="http://schemas.microsoft.com/office/powerpoint/2010/main" val="39421582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bwMode="auto">
          <a:noFill/>
          <a:ln>
            <a:miter lim="800000"/>
            <a:headEnd/>
            <a:tailEnd/>
          </a:ln>
        </p:spPr>
        <p:txBody>
          <a:bodyPr/>
          <a:lstStyle/>
          <a:p>
            <a:fld id="{F331B30C-BBDC-4D6E-B908-DE0473B171DB}" type="slidenum">
              <a:rPr lang="en-US"/>
              <a:pPr/>
              <a:t>84</a:t>
            </a:fld>
            <a:endParaRPr lang="en-US"/>
          </a:p>
        </p:txBody>
      </p:sp>
      <p:sp>
        <p:nvSpPr>
          <p:cNvPr id="23654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365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b="1" dirty="0" smtClean="0"/>
          </a:p>
          <a:p>
            <a:pPr>
              <a:spcBef>
                <a:spcPct val="0"/>
              </a:spcBef>
            </a:pPr>
            <a:r>
              <a:rPr lang="en-US" b="0" dirty="0" smtClean="0"/>
              <a:t>[Review the information</a:t>
            </a:r>
            <a:r>
              <a:rPr lang="en-US" b="0" baseline="0" dirty="0" smtClean="0"/>
              <a:t> and then click on the question, “Are all areas of the skin equally protective?” Have the class check either yes or no in their manual before going to the next slide.]</a:t>
            </a:r>
            <a:endParaRPr lang="en-US" b="0" dirty="0" smtClean="0"/>
          </a:p>
          <a:p>
            <a:pPr>
              <a:spcBef>
                <a:spcPct val="0"/>
              </a:spcBef>
            </a:pPr>
            <a:endParaRPr lang="en-US" dirty="0" smtClean="0"/>
          </a:p>
          <a:p>
            <a:pPr>
              <a:spcBef>
                <a:spcPct val="0"/>
              </a:spcBef>
            </a:pPr>
            <a:r>
              <a:rPr lang="en-US" dirty="0" smtClean="0"/>
              <a:t>2. Absorption</a:t>
            </a:r>
          </a:p>
          <a:p>
            <a:pPr>
              <a:spcBef>
                <a:spcPct val="0"/>
              </a:spcBef>
            </a:pPr>
            <a:endParaRPr lang="en-US" dirty="0" smtClean="0"/>
          </a:p>
          <a:p>
            <a:pPr>
              <a:spcBef>
                <a:spcPct val="0"/>
              </a:spcBef>
              <a:buFontTx/>
              <a:buChar char="•"/>
            </a:pPr>
            <a:r>
              <a:rPr lang="en-US" dirty="0" smtClean="0"/>
              <a:t>If chemicals get onto your body they may be able to pass through to your bloodstream</a:t>
            </a:r>
          </a:p>
          <a:p>
            <a:pPr>
              <a:spcBef>
                <a:spcPct val="0"/>
              </a:spcBef>
              <a:buFontTx/>
              <a:buChar char="•"/>
            </a:pPr>
            <a:r>
              <a:rPr lang="en-US" dirty="0" smtClean="0"/>
              <a:t>Some areas are more at risk than others (eye, reproductive area, forehead)</a:t>
            </a:r>
          </a:p>
          <a:p>
            <a:pPr>
              <a:spcBef>
                <a:spcPct val="0"/>
              </a:spcBef>
              <a:buFontTx/>
              <a:buChar char="•"/>
            </a:pPr>
            <a:r>
              <a:rPr lang="en-US" dirty="0" smtClean="0"/>
              <a:t>Open wounds can increase absorption</a:t>
            </a:r>
          </a:p>
          <a:p>
            <a:pPr>
              <a:spcBef>
                <a:spcPct val="0"/>
              </a:spcBef>
              <a:buFontTx/>
              <a:buChar char="•"/>
            </a:pPr>
            <a:r>
              <a:rPr lang="en-US" dirty="0" smtClean="0"/>
              <a:t>Chemical properties affect absorption</a:t>
            </a:r>
          </a:p>
          <a:p>
            <a:pPr>
              <a:spcBef>
                <a:spcPct val="0"/>
              </a:spcBef>
            </a:pPr>
            <a:endParaRPr lang="en-US" dirty="0" smtClean="0"/>
          </a:p>
          <a:p>
            <a:pPr>
              <a:spcBef>
                <a:spcPct val="0"/>
              </a:spcBef>
            </a:pPr>
            <a:endParaRPr lang="en-US" dirty="0" smtClean="0"/>
          </a:p>
          <a:p>
            <a:pPr>
              <a:spcBef>
                <a:spcPct val="0"/>
              </a:spcBef>
            </a:pPr>
            <a:r>
              <a:rPr lang="en-US" dirty="0" smtClean="0"/>
              <a:t>[The photos are from </a:t>
            </a:r>
            <a:r>
              <a:rPr lang="en-US" dirty="0" err="1" smtClean="0"/>
              <a:t>eLCOSH</a:t>
            </a:r>
            <a:r>
              <a:rPr lang="en-US" dirty="0" smtClean="0"/>
              <a:t>]</a:t>
            </a:r>
          </a:p>
          <a:p>
            <a:pPr>
              <a:spcBef>
                <a:spcPct val="0"/>
              </a:spcBef>
            </a:pPr>
            <a:endParaRPr lang="en-US" dirty="0" smtClean="0"/>
          </a:p>
          <a:p>
            <a:pPr>
              <a:spcBef>
                <a:spcPct val="0"/>
              </a:spcBef>
            </a:pPr>
            <a:endParaRPr lang="en-US" dirty="0" smtClean="0"/>
          </a:p>
        </p:txBody>
      </p:sp>
    </p:spTree>
    <p:extLst>
      <p:ext uri="{BB962C8B-B14F-4D97-AF65-F5344CB8AC3E}">
        <p14:creationId xmlns:p14="http://schemas.microsoft.com/office/powerpoint/2010/main" val="32157574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913" y="685800"/>
            <a:ext cx="3810000" cy="2857500"/>
          </a:xfrm>
        </p:spPr>
      </p:sp>
      <p:sp>
        <p:nvSpPr>
          <p:cNvPr id="3" name="Notes Placeholder 2"/>
          <p:cNvSpPr>
            <a:spLocks noGrp="1"/>
          </p:cNvSpPr>
          <p:nvPr>
            <p:ph type="body" idx="1"/>
          </p:nvPr>
        </p:nvSpPr>
        <p:spPr/>
        <p:txBody>
          <a:bodyPr>
            <a:normAutofit/>
          </a:bodyPr>
          <a:lstStyle/>
          <a:p>
            <a:r>
              <a:rPr lang="en-US" b="1" dirty="0" smtClean="0"/>
              <a:t>Trainer Notes:</a:t>
            </a:r>
          </a:p>
          <a:p>
            <a:endParaRPr lang="en-US" baseline="0" dirty="0" smtClean="0"/>
          </a:p>
          <a:p>
            <a:r>
              <a:rPr lang="en-US" baseline="0" dirty="0" smtClean="0"/>
              <a:t>No.  All areas of the skin are not equally protective. </a:t>
            </a:r>
          </a:p>
          <a:p>
            <a:endParaRPr lang="en-US" baseline="0" dirty="0" smtClean="0"/>
          </a:p>
          <a:p>
            <a:r>
              <a:rPr lang="en-US" baseline="0" dirty="0" smtClean="0"/>
              <a:t>[The important point to bring up in the diagram is that chemicals can penetrate almost 12 times faster through the crotch area than the forearm and 1.6 times faster through the upper foot and 5 times faster through the ear. The point is that the students need to understand that these areas warrant additional protection. They shouldn’t walk through chemicals on the floor, for instance and must be careful not to transfer chemicals from their hands to disposable hearing protection that is inserted into the ear.]</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8B2BD54C-3BEF-4B77-B98D-BAAB3C9EE7C8}" type="slidenum">
              <a:rPr lang="en-US" smtClean="0"/>
              <a:pPr>
                <a:defRPr/>
              </a:pPr>
              <a:t>85</a:t>
            </a:fld>
            <a:endParaRPr lang="en-US"/>
          </a:p>
        </p:txBody>
      </p:sp>
    </p:spTree>
    <p:extLst>
      <p:ext uri="{BB962C8B-B14F-4D97-AF65-F5344CB8AC3E}">
        <p14:creationId xmlns:p14="http://schemas.microsoft.com/office/powerpoint/2010/main" val="3064253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bwMode="auto">
          <a:noFill/>
          <a:ln>
            <a:miter lim="800000"/>
            <a:headEnd/>
            <a:tailEnd/>
          </a:ln>
        </p:spPr>
        <p:txBody>
          <a:bodyPr/>
          <a:lstStyle/>
          <a:p>
            <a:fld id="{6F5755DE-0C98-45A0-A7D9-A854004CCC24}" type="slidenum">
              <a:rPr lang="en-US"/>
              <a:pPr/>
              <a:t>86</a:t>
            </a:fld>
            <a:endParaRPr lang="en-US"/>
          </a:p>
        </p:txBody>
      </p:sp>
      <p:sp>
        <p:nvSpPr>
          <p:cNvPr id="23757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375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the students how would it be possible for workers to ingest chemicals? The following are some possibilities for how chemicals can enter the digestive tract.]</a:t>
            </a:r>
          </a:p>
          <a:p>
            <a:pPr>
              <a:spcBef>
                <a:spcPct val="0"/>
              </a:spcBef>
            </a:pPr>
            <a:endParaRPr lang="en-US" dirty="0" smtClean="0"/>
          </a:p>
          <a:p>
            <a:pPr>
              <a:spcBef>
                <a:spcPct val="0"/>
              </a:spcBef>
            </a:pPr>
            <a:r>
              <a:rPr lang="en-US" dirty="0" smtClean="0"/>
              <a:t>3. Ingestion</a:t>
            </a:r>
          </a:p>
          <a:p>
            <a:pPr>
              <a:spcBef>
                <a:spcPct val="0"/>
              </a:spcBef>
            </a:pPr>
            <a:endParaRPr lang="en-US" dirty="0" smtClean="0"/>
          </a:p>
          <a:p>
            <a:pPr>
              <a:spcBef>
                <a:spcPct val="0"/>
              </a:spcBef>
            </a:pPr>
            <a:r>
              <a:rPr lang="en-US" dirty="0" smtClean="0"/>
              <a:t>How are chemicals ingested?</a:t>
            </a:r>
          </a:p>
          <a:p>
            <a:pPr>
              <a:lnSpc>
                <a:spcPct val="90000"/>
              </a:lnSpc>
              <a:spcBef>
                <a:spcPct val="0"/>
              </a:spcBef>
              <a:buFontTx/>
              <a:buChar char="•"/>
            </a:pPr>
            <a:r>
              <a:rPr lang="en-US" dirty="0" smtClean="0"/>
              <a:t>Chemicals can rub off dirty hands and contaminate food, drinks or tobacco products</a:t>
            </a:r>
          </a:p>
          <a:p>
            <a:pPr>
              <a:lnSpc>
                <a:spcPct val="90000"/>
              </a:lnSpc>
              <a:spcBef>
                <a:spcPct val="0"/>
              </a:spcBef>
              <a:buFontTx/>
              <a:buChar char="•"/>
            </a:pPr>
            <a:r>
              <a:rPr lang="en-US" dirty="0" smtClean="0"/>
              <a:t>Chemicals in the air can settle on food or drink and be swallowed</a:t>
            </a:r>
          </a:p>
          <a:p>
            <a:pPr>
              <a:lnSpc>
                <a:spcPct val="90000"/>
              </a:lnSpc>
              <a:spcBef>
                <a:spcPct val="0"/>
              </a:spcBef>
              <a:buFontTx/>
              <a:buChar char="•"/>
            </a:pPr>
            <a:r>
              <a:rPr lang="en-US" dirty="0" smtClean="0"/>
              <a:t>Chemicals can be caught in mucus and be swallowed</a:t>
            </a:r>
          </a:p>
          <a:p>
            <a:pPr>
              <a:spcBef>
                <a:spcPct val="0"/>
              </a:spcBef>
            </a:pPr>
            <a:endParaRPr lang="en-US" dirty="0" smtClean="0"/>
          </a:p>
          <a:p>
            <a:pPr>
              <a:spcBef>
                <a:spcPct val="0"/>
              </a:spcBef>
            </a:pPr>
            <a:endParaRPr lang="en-US" dirty="0" smtClean="0"/>
          </a:p>
          <a:p>
            <a:pPr>
              <a:spcBef>
                <a:spcPct val="0"/>
              </a:spcBef>
            </a:pPr>
            <a:endParaRPr lang="en-US" dirty="0" smtClean="0"/>
          </a:p>
        </p:txBody>
      </p:sp>
    </p:spTree>
    <p:extLst>
      <p:ext uri="{BB962C8B-B14F-4D97-AF65-F5344CB8AC3E}">
        <p14:creationId xmlns:p14="http://schemas.microsoft.com/office/powerpoint/2010/main" val="15037388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cs typeface="Arial" pitchFamily="34" charset="0"/>
              </a:rPr>
              <a:t>[Point out that high pressure washers or paint sprayers can inject water or product under the skin and can cause infections that can be serious.]</a:t>
            </a:r>
          </a:p>
          <a:p>
            <a:pPr>
              <a:spcBef>
                <a:spcPct val="0"/>
              </a:spcBef>
            </a:pPr>
            <a:endParaRPr lang="en-US" dirty="0" smtClean="0"/>
          </a:p>
          <a:p>
            <a:pPr>
              <a:spcBef>
                <a:spcPct val="0"/>
              </a:spcBef>
            </a:pPr>
            <a:r>
              <a:rPr lang="en-US" b="0" dirty="0" smtClean="0">
                <a:cs typeface="Arial" pitchFamily="34" charset="0"/>
              </a:rPr>
              <a:t>Anything that pierces your skin</a:t>
            </a:r>
            <a:r>
              <a:rPr lang="en-US" b="0" baseline="0" dirty="0" smtClean="0">
                <a:cs typeface="Arial" pitchFamily="34" charset="0"/>
              </a:rPr>
              <a:t> </a:t>
            </a:r>
            <a:r>
              <a:rPr lang="en-US" b="0" dirty="0" smtClean="0">
                <a:cs typeface="Arial" pitchFamily="34" charset="0"/>
              </a:rPr>
              <a:t>allows chemicals to enter your bloodstream immediately!</a:t>
            </a:r>
          </a:p>
          <a:p>
            <a:pPr>
              <a:spcBef>
                <a:spcPct val="0"/>
              </a:spcBef>
            </a:pPr>
            <a:endParaRPr lang="en-US" b="0" dirty="0" smtClean="0">
              <a:cs typeface="Arial" pitchFamily="34" charset="0"/>
            </a:endParaRPr>
          </a:p>
          <a:p>
            <a:pPr>
              <a:spcBef>
                <a:spcPct val="0"/>
              </a:spcBef>
            </a:pPr>
            <a:endParaRPr lang="en-US" dirty="0" smtClean="0"/>
          </a:p>
          <a:p>
            <a:pPr>
              <a:spcBef>
                <a:spcPct val="0"/>
              </a:spcBef>
            </a:pPr>
            <a:endParaRPr lang="en-US" dirty="0" smtClean="0"/>
          </a:p>
        </p:txBody>
      </p:sp>
      <p:sp>
        <p:nvSpPr>
          <p:cNvPr id="238595" name="Slide Number Placeholder 3"/>
          <p:cNvSpPr>
            <a:spLocks noGrp="1"/>
          </p:cNvSpPr>
          <p:nvPr>
            <p:ph type="sldNum" sz="quarter" idx="5"/>
          </p:nvPr>
        </p:nvSpPr>
        <p:spPr bwMode="auto">
          <a:noFill/>
          <a:ln>
            <a:miter lim="800000"/>
            <a:headEnd/>
            <a:tailEnd/>
          </a:ln>
        </p:spPr>
        <p:txBody>
          <a:bodyPr/>
          <a:lstStyle/>
          <a:p>
            <a:fld id="{86DAF0A8-603B-4725-8CCC-BC6D21639843}" type="slidenum">
              <a:rPr lang="en-US"/>
              <a:pPr/>
              <a:t>87</a:t>
            </a:fld>
            <a:endParaRPr lang="en-US"/>
          </a:p>
        </p:txBody>
      </p:sp>
    </p:spTree>
    <p:extLst>
      <p:ext uri="{BB962C8B-B14F-4D97-AF65-F5344CB8AC3E}">
        <p14:creationId xmlns:p14="http://schemas.microsoft.com/office/powerpoint/2010/main" val="20476024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bwMode="auto">
          <a:noFill/>
          <a:ln>
            <a:miter lim="800000"/>
            <a:headEnd/>
            <a:tailEnd/>
          </a:ln>
        </p:spPr>
        <p:txBody>
          <a:bodyPr/>
          <a:lstStyle/>
          <a:p>
            <a:fld id="{7BF222EB-2E64-4DD4-961A-A35B5C66EE56}" type="slidenum">
              <a:rPr lang="en-US"/>
              <a:pPr/>
              <a:t>88</a:t>
            </a:fld>
            <a:endParaRPr lang="en-US"/>
          </a:p>
        </p:txBody>
      </p:sp>
      <p:sp>
        <p:nvSpPr>
          <p:cNvPr id="23961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396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b="1" dirty="0" smtClean="0"/>
              <a:t>Acute exposure</a:t>
            </a:r>
            <a:r>
              <a:rPr lang="en-US" dirty="0" smtClean="0"/>
              <a:t> is a short term or immediate high dose.  Acute exposures can lead to</a:t>
            </a:r>
            <a:r>
              <a:rPr lang="en-US" b="1" dirty="0" smtClean="0"/>
              <a:t> </a:t>
            </a:r>
            <a:r>
              <a:rPr lang="en-US" dirty="0" smtClean="0"/>
              <a:t>disease or injury which develops immediately or within days. Generally, the effects wear off soon after the exposure ends. Sometimes, however, a permanent illness, such as asthma from chemicals, or cell death from ionizing radiation, can be caused by such an exposure. Eye and throat irritation from Portland cement dust is an example of an acute effect.</a:t>
            </a:r>
          </a:p>
          <a:p>
            <a:pPr>
              <a:spcBef>
                <a:spcPct val="0"/>
              </a:spcBef>
            </a:pPr>
            <a:endParaRPr lang="en-US" dirty="0" smtClean="0"/>
          </a:p>
          <a:p>
            <a:pPr>
              <a:spcBef>
                <a:spcPct val="0"/>
              </a:spcBef>
            </a:pPr>
            <a:r>
              <a:rPr lang="en-US" b="1" dirty="0" smtClean="0"/>
              <a:t>Chronic exposure</a:t>
            </a:r>
            <a:r>
              <a:rPr lang="en-US" dirty="0" smtClean="0"/>
              <a:t> is a repeated, low-to-mid dose of chemical which may lead to disease that develops slowly, over a period of months or years or manifests itself years after exposure. Asbestosis and cancer are examples of chronic illnesses.</a:t>
            </a:r>
          </a:p>
          <a:p>
            <a:pPr>
              <a:spcBef>
                <a:spcPct val="0"/>
              </a:spcBef>
            </a:pPr>
            <a:endParaRPr lang="en-US" dirty="0" smtClean="0"/>
          </a:p>
        </p:txBody>
      </p:sp>
    </p:spTree>
    <p:extLst>
      <p:ext uri="{BB962C8B-B14F-4D97-AF65-F5344CB8AC3E}">
        <p14:creationId xmlns:p14="http://schemas.microsoft.com/office/powerpoint/2010/main" val="20003676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40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[Ask for ideas. Cement is a caustic material and will dry out the skin, causing the hands to get coarse and red. Someone in the class may mention the chronic condition of stooping posture leading to back problems. Not chemically induced, but definitely a chronic condition!]</a:t>
            </a:r>
          </a:p>
          <a:p>
            <a:pPr>
              <a:spcBef>
                <a:spcPct val="0"/>
              </a:spcBef>
            </a:pPr>
            <a:endParaRPr lang="en-US" dirty="0" smtClean="0"/>
          </a:p>
          <a:p>
            <a:pPr>
              <a:spcBef>
                <a:spcPct val="0"/>
              </a:spcBef>
            </a:pPr>
            <a:r>
              <a:rPr lang="en-US" dirty="0" smtClean="0"/>
              <a:t>What chronic conditions can result from cement finishing?</a:t>
            </a:r>
          </a:p>
          <a:p>
            <a:pPr>
              <a:spcBef>
                <a:spcPct val="0"/>
              </a:spcBef>
            </a:pPr>
            <a:endParaRPr lang="en-US" dirty="0" smtClean="0"/>
          </a:p>
        </p:txBody>
      </p:sp>
      <p:sp>
        <p:nvSpPr>
          <p:cNvPr id="240643" name="Slide Number Placeholder 3"/>
          <p:cNvSpPr>
            <a:spLocks noGrp="1"/>
          </p:cNvSpPr>
          <p:nvPr>
            <p:ph type="sldNum" sz="quarter" idx="5"/>
          </p:nvPr>
        </p:nvSpPr>
        <p:spPr bwMode="auto">
          <a:noFill/>
          <a:ln>
            <a:miter lim="800000"/>
            <a:headEnd/>
            <a:tailEnd/>
          </a:ln>
        </p:spPr>
        <p:txBody>
          <a:bodyPr/>
          <a:lstStyle/>
          <a:p>
            <a:fld id="{370D862C-9A45-4B09-A44C-766D987012C0}" type="slidenum">
              <a:rPr lang="en-US"/>
              <a:pPr/>
              <a:t>89</a:t>
            </a:fld>
            <a:endParaRPr lang="en-US"/>
          </a:p>
        </p:txBody>
      </p:sp>
    </p:spTree>
    <p:extLst>
      <p:ext uri="{BB962C8B-B14F-4D97-AF65-F5344CB8AC3E}">
        <p14:creationId xmlns:p14="http://schemas.microsoft.com/office/powerpoint/2010/main" val="1781289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ln>
            <a:miter lim="800000"/>
            <a:headEnd/>
            <a:tailEnd/>
          </a:ln>
        </p:spPr>
        <p:txBody>
          <a:bodyPr/>
          <a:lstStyle/>
          <a:p>
            <a:fld id="{2FD65B91-A24E-42EC-8D6B-2572466E9E5B}" type="slidenum">
              <a:rPr lang="en-US"/>
              <a:pPr/>
              <a:t>9</a:t>
            </a:fld>
            <a:endParaRPr lang="en-US"/>
          </a:p>
        </p:txBody>
      </p:sp>
      <p:sp>
        <p:nvSpPr>
          <p:cNvPr id="15360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536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924458">
              <a:spcBef>
                <a:spcPct val="0"/>
              </a:spcBef>
            </a:pPr>
            <a:r>
              <a:rPr lang="en-US" b="1" dirty="0" smtClean="0"/>
              <a:t>Trainer</a:t>
            </a:r>
            <a:r>
              <a:rPr lang="en-US" b="1" baseline="0" dirty="0" smtClean="0"/>
              <a:t> Notes:</a:t>
            </a:r>
          </a:p>
          <a:p>
            <a:pPr>
              <a:spcBef>
                <a:spcPct val="0"/>
              </a:spcBef>
            </a:pPr>
            <a:endParaRPr lang="en-US" dirty="0" smtClean="0"/>
          </a:p>
          <a:p>
            <a:pPr>
              <a:spcBef>
                <a:spcPct val="0"/>
              </a:spcBef>
            </a:pPr>
            <a:r>
              <a:rPr lang="en-US" dirty="0" smtClean="0"/>
              <a:t>This course will </a:t>
            </a:r>
            <a:r>
              <a:rPr lang="en-US" b="1" dirty="0" smtClean="0"/>
              <a:t>not</a:t>
            </a:r>
            <a:r>
              <a:rPr lang="en-US" dirty="0" smtClean="0"/>
              <a:t> teach you about the specific chemical hazards on your job site. Your employer must do that.</a:t>
            </a:r>
          </a:p>
        </p:txBody>
      </p:sp>
    </p:spTree>
    <p:extLst>
      <p:ext uri="{BB962C8B-B14F-4D97-AF65-F5344CB8AC3E}">
        <p14:creationId xmlns:p14="http://schemas.microsoft.com/office/powerpoint/2010/main" val="28009817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bwMode="auto">
          <a:noFill/>
          <a:ln>
            <a:miter lim="800000"/>
            <a:headEnd/>
            <a:tailEnd/>
          </a:ln>
        </p:spPr>
        <p:txBody>
          <a:bodyPr/>
          <a:lstStyle/>
          <a:p>
            <a:fld id="{F9698758-4B08-4C21-98B9-8078CFE2461A}" type="slidenum">
              <a:rPr lang="en-US"/>
              <a:pPr/>
              <a:t>90</a:t>
            </a:fld>
            <a:endParaRPr lang="en-US"/>
          </a:p>
        </p:txBody>
      </p:sp>
      <p:sp>
        <p:nvSpPr>
          <p:cNvPr id="24166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162819" name="Rectangle 3"/>
          <p:cNvSpPr>
            <a:spLocks noGrp="1" noChangeArrowheads="1"/>
          </p:cNvSpPr>
          <p:nvPr>
            <p:ph type="body" idx="1"/>
          </p:nvPr>
        </p:nvSpPr>
        <p:spPr/>
        <p:txBody>
          <a:bodyPr/>
          <a:lstStyle/>
          <a:p>
            <a:pPr fontAlgn="auto">
              <a:spcBef>
                <a:spcPts val="0"/>
              </a:spcBef>
              <a:spcAft>
                <a:spcPts val="0"/>
              </a:spcAft>
              <a:defRPr/>
            </a:pPr>
            <a:r>
              <a:rPr lang="en-US" b="1" dirty="0" smtClean="0">
                <a:ea typeface="+mn-ea"/>
              </a:rPr>
              <a:t>Trainer Notes:</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[Ask</a:t>
            </a:r>
            <a:r>
              <a:rPr lang="en-US" baseline="0" dirty="0" smtClean="0">
                <a:ea typeface="+mn-ea"/>
              </a:rPr>
              <a:t> the questions and ask them to write the answers in their student manual. After they have written their answers, advance the slide.]</a:t>
            </a:r>
          </a:p>
          <a:p>
            <a:pPr fontAlgn="auto">
              <a:spcBef>
                <a:spcPts val="0"/>
              </a:spcBef>
              <a:spcAft>
                <a:spcPts val="0"/>
              </a:spcAft>
              <a:defRPr/>
            </a:pPr>
            <a:endParaRPr lang="en-US" dirty="0" smtClean="0">
              <a:ea typeface="+mn-ea"/>
            </a:endParaRPr>
          </a:p>
          <a:p>
            <a:pPr fontAlgn="auto">
              <a:spcBef>
                <a:spcPts val="0"/>
              </a:spcBef>
              <a:spcAft>
                <a:spcPts val="0"/>
              </a:spcAft>
              <a:defRPr/>
            </a:pPr>
            <a:r>
              <a:rPr lang="en-US" dirty="0" smtClean="0">
                <a:ea typeface="+mn-ea"/>
              </a:rPr>
              <a:t>What is a latency period? </a:t>
            </a:r>
          </a:p>
          <a:p>
            <a:pPr fontAlgn="auto">
              <a:spcBef>
                <a:spcPts val="0"/>
              </a:spcBef>
              <a:spcAft>
                <a:spcPts val="0"/>
              </a:spcAft>
              <a:defRPr/>
            </a:pPr>
            <a:endParaRPr lang="en-US" dirty="0" smtClean="0">
              <a:effectLst>
                <a:outerShdw blurRad="38100" dist="38100" dir="2700000" algn="tl">
                  <a:srgbClr val="000000">
                    <a:alpha val="43137"/>
                  </a:srgbClr>
                </a:outerShdw>
              </a:effectLst>
              <a:ea typeface="+mn-ea"/>
            </a:endParaRPr>
          </a:p>
          <a:p>
            <a:pPr fontAlgn="auto">
              <a:spcBef>
                <a:spcPts val="0"/>
              </a:spcBef>
              <a:spcAft>
                <a:spcPts val="0"/>
              </a:spcAft>
              <a:defRPr/>
            </a:pPr>
            <a:r>
              <a:rPr lang="en-US" dirty="0" smtClean="0">
                <a:effectLst>
                  <a:outerShdw blurRad="38100" dist="38100" dir="2700000" algn="tl">
                    <a:srgbClr val="000000">
                      <a:alpha val="43137"/>
                    </a:srgbClr>
                  </a:outerShdw>
                </a:effectLst>
                <a:ea typeface="+mn-ea"/>
              </a:rPr>
              <a:t>A latency period is the time between an</a:t>
            </a:r>
            <a:r>
              <a:rPr lang="en-US" baseline="0" dirty="0" smtClean="0">
                <a:effectLst>
                  <a:outerShdw blurRad="38100" dist="38100" dir="2700000" algn="tl">
                    <a:srgbClr val="000000">
                      <a:alpha val="43137"/>
                    </a:srgbClr>
                  </a:outerShdw>
                </a:effectLst>
                <a:ea typeface="+mn-ea"/>
              </a:rPr>
              <a:t> exposure and the emergence of a health problem, usually a period of years.</a:t>
            </a:r>
          </a:p>
          <a:p>
            <a:pPr fontAlgn="auto">
              <a:spcBef>
                <a:spcPts val="0"/>
              </a:spcBef>
              <a:spcAft>
                <a:spcPts val="0"/>
              </a:spcAft>
              <a:defRPr/>
            </a:pPr>
            <a:endParaRPr lang="en-US" dirty="0" smtClean="0">
              <a:effectLst>
                <a:outerShdw blurRad="38100" dist="38100" dir="2700000" algn="tl">
                  <a:srgbClr val="000000">
                    <a:alpha val="43137"/>
                  </a:srgbClr>
                </a:outerShdw>
              </a:effectLst>
              <a:ea typeface="+mn-ea"/>
            </a:endParaRPr>
          </a:p>
          <a:p>
            <a:pPr fontAlgn="auto">
              <a:spcBef>
                <a:spcPts val="0"/>
              </a:spcBef>
              <a:spcAft>
                <a:spcPts val="0"/>
              </a:spcAft>
              <a:defRPr/>
            </a:pPr>
            <a:r>
              <a:rPr lang="en-US" dirty="0" smtClean="0">
                <a:effectLst>
                  <a:outerShdw blurRad="38100" dist="38100" dir="2700000" algn="tl">
                    <a:srgbClr val="000000">
                      <a:alpha val="43137"/>
                    </a:srgbClr>
                  </a:outerShdw>
                </a:effectLst>
                <a:ea typeface="+mn-ea"/>
              </a:rPr>
              <a:t>What is a classic example?</a:t>
            </a:r>
          </a:p>
          <a:p>
            <a:pPr fontAlgn="auto">
              <a:spcBef>
                <a:spcPts val="0"/>
              </a:spcBef>
              <a:spcAft>
                <a:spcPts val="0"/>
              </a:spcAft>
              <a:defRPr/>
            </a:pPr>
            <a:endParaRPr lang="en-US" dirty="0" smtClean="0">
              <a:effectLst>
                <a:outerShdw blurRad="38100" dist="38100" dir="2700000" algn="tl">
                  <a:srgbClr val="000000">
                    <a:alpha val="43137"/>
                  </a:srgbClr>
                </a:outerShdw>
              </a:effectLst>
              <a:ea typeface="+mn-ea"/>
            </a:endParaRPr>
          </a:p>
          <a:p>
            <a:pPr fontAlgn="auto">
              <a:spcBef>
                <a:spcPts val="0"/>
              </a:spcBef>
              <a:spcAft>
                <a:spcPts val="0"/>
              </a:spcAft>
              <a:defRPr/>
            </a:pPr>
            <a:r>
              <a:rPr lang="en-US" dirty="0" smtClean="0">
                <a:ea typeface="+mn-ea"/>
              </a:rPr>
              <a:t>Asbestosis and </a:t>
            </a:r>
            <a:r>
              <a:rPr lang="en-US" dirty="0" err="1" smtClean="0">
                <a:ea typeface="+mn-ea"/>
              </a:rPr>
              <a:t>mesothelioma</a:t>
            </a:r>
            <a:r>
              <a:rPr lang="en-US" dirty="0" smtClean="0">
                <a:ea typeface="+mn-ea"/>
              </a:rPr>
              <a:t> can take up to 25 years from initial exposure to appear</a:t>
            </a:r>
            <a:endParaRPr lang="en-US" dirty="0">
              <a:ea typeface="+mn-ea"/>
            </a:endParaRPr>
          </a:p>
        </p:txBody>
      </p:sp>
    </p:spTree>
    <p:extLst>
      <p:ext uri="{BB962C8B-B14F-4D97-AF65-F5344CB8AC3E}">
        <p14:creationId xmlns:p14="http://schemas.microsoft.com/office/powerpoint/2010/main" val="5647348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bwMode="auto">
          <a:noFill/>
          <a:ln>
            <a:miter lim="800000"/>
            <a:headEnd/>
            <a:tailEnd/>
          </a:ln>
        </p:spPr>
        <p:txBody>
          <a:bodyPr/>
          <a:lstStyle/>
          <a:p>
            <a:fld id="{927BAD75-AB2A-428C-A564-1DC6093C567A}" type="slidenum">
              <a:rPr lang="en-US"/>
              <a:pPr/>
              <a:t>91</a:t>
            </a:fld>
            <a:endParaRPr lang="en-US"/>
          </a:p>
        </p:txBody>
      </p:sp>
      <p:sp>
        <p:nvSpPr>
          <p:cNvPr id="24269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426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What is the difference between local and systemic harm?</a:t>
            </a:r>
          </a:p>
          <a:p>
            <a:pPr>
              <a:spcBef>
                <a:spcPct val="0"/>
              </a:spcBef>
            </a:pPr>
            <a:endParaRPr lang="en-US" dirty="0" smtClean="0"/>
          </a:p>
          <a:p>
            <a:pPr>
              <a:spcBef>
                <a:spcPct val="0"/>
              </a:spcBef>
              <a:buFontTx/>
              <a:buChar char="•"/>
            </a:pPr>
            <a:r>
              <a:rPr lang="en-US" dirty="0" smtClean="0"/>
              <a:t>Some chemicals harm the body at the site of their exposure, such as an acid burn</a:t>
            </a:r>
          </a:p>
          <a:p>
            <a:pPr>
              <a:spcBef>
                <a:spcPct val="0"/>
              </a:spcBef>
              <a:buFontTx/>
              <a:buChar char="•"/>
            </a:pPr>
            <a:r>
              <a:rPr lang="en-US" dirty="0" smtClean="0"/>
              <a:t>Other chemicals can affect entire body systems, such as lead and alcohol</a:t>
            </a:r>
          </a:p>
          <a:p>
            <a:pPr>
              <a:spcBef>
                <a:spcPct val="0"/>
              </a:spcBef>
              <a:buFontTx/>
              <a:buChar char="•"/>
            </a:pPr>
            <a:r>
              <a:rPr lang="en-US" dirty="0" smtClean="0"/>
              <a:t>Some can do both, such as alcohol and organic solvents you may use at work</a:t>
            </a:r>
          </a:p>
          <a:p>
            <a:pPr>
              <a:spcBef>
                <a:spcPct val="0"/>
              </a:spcBef>
              <a:buFontTx/>
              <a:buChar char="•"/>
            </a:pPr>
            <a:endParaRPr lang="en-US" dirty="0" smtClean="0"/>
          </a:p>
        </p:txBody>
      </p:sp>
    </p:spTree>
    <p:extLst>
      <p:ext uri="{BB962C8B-B14F-4D97-AF65-F5344CB8AC3E}">
        <p14:creationId xmlns:p14="http://schemas.microsoft.com/office/powerpoint/2010/main" val="29266477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ln>
            <a:miter lim="800000"/>
            <a:headEnd/>
            <a:tailEnd/>
          </a:ln>
        </p:spPr>
        <p:txBody>
          <a:bodyPr/>
          <a:lstStyle/>
          <a:p>
            <a:fld id="{2B40A983-6FF8-42B5-962F-E0250A8CB876}" type="slidenum">
              <a:rPr lang="en-US"/>
              <a:pPr/>
              <a:t>92</a:t>
            </a:fld>
            <a:endParaRPr lang="en-US"/>
          </a:p>
        </p:txBody>
      </p:sp>
      <p:sp>
        <p:nvSpPr>
          <p:cNvPr id="24371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437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Multiple chemicals may have unique effects when combined in your body</a:t>
            </a:r>
          </a:p>
          <a:p>
            <a:pPr>
              <a:spcBef>
                <a:spcPct val="0"/>
              </a:spcBef>
            </a:pPr>
            <a:endParaRPr lang="en-US" dirty="0" smtClean="0"/>
          </a:p>
          <a:p>
            <a:pPr>
              <a:spcBef>
                <a:spcPct val="0"/>
              </a:spcBef>
              <a:buFontTx/>
              <a:buChar char="•"/>
            </a:pPr>
            <a:r>
              <a:rPr lang="en-US" dirty="0" smtClean="0"/>
              <a:t>Alcohol and solvents</a:t>
            </a:r>
          </a:p>
          <a:p>
            <a:pPr>
              <a:spcBef>
                <a:spcPct val="0"/>
              </a:spcBef>
              <a:buFontTx/>
              <a:buChar char="•"/>
            </a:pPr>
            <a:r>
              <a:rPr lang="en-US" dirty="0" smtClean="0"/>
              <a:t>Asbestos and cigarette smoke</a:t>
            </a:r>
          </a:p>
          <a:p>
            <a:pPr>
              <a:spcBef>
                <a:spcPct val="0"/>
              </a:spcBef>
              <a:buFontTx/>
              <a:buChar char="•"/>
            </a:pPr>
            <a:r>
              <a:rPr lang="en-US" dirty="0" smtClean="0"/>
              <a:t>Exposures at the WTC cleanup</a:t>
            </a:r>
          </a:p>
          <a:p>
            <a:pPr>
              <a:spcBef>
                <a:spcPct val="0"/>
              </a:spcBef>
            </a:pPr>
            <a:endParaRPr lang="en-US" dirty="0" smtClean="0"/>
          </a:p>
          <a:p>
            <a:pPr>
              <a:spcBef>
                <a:spcPct val="0"/>
              </a:spcBef>
            </a:pPr>
            <a:r>
              <a:rPr lang="en-US" dirty="0" smtClean="0"/>
              <a:t>[Point out that we have almost no information on how more than one chemical acts simultaneously on the body. We know that for some the result is much more harmful than just adding the effects of the two chemicals. Asbestos and cigarette smoke is a classic example. Exposures at the WTC are another example. In that case, thousands of air samples were collected and most were below the OSHA standards, but still upwards of 40% of the responders have health problems. This action is called synergism.]</a:t>
            </a:r>
          </a:p>
        </p:txBody>
      </p:sp>
    </p:spTree>
    <p:extLst>
      <p:ext uri="{BB962C8B-B14F-4D97-AF65-F5344CB8AC3E}">
        <p14:creationId xmlns:p14="http://schemas.microsoft.com/office/powerpoint/2010/main" val="24491631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xfrm>
            <a:off x="1458913" y="685800"/>
            <a:ext cx="3810000" cy="2857500"/>
          </a:xfrm>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Overview of Chemical Hazards</a:t>
            </a:r>
          </a:p>
        </p:txBody>
      </p:sp>
      <p:sp>
        <p:nvSpPr>
          <p:cNvPr id="220163" name="Slide Number Placeholder 3"/>
          <p:cNvSpPr>
            <a:spLocks noGrp="1"/>
          </p:cNvSpPr>
          <p:nvPr>
            <p:ph type="sldNum" sz="quarter" idx="5"/>
          </p:nvPr>
        </p:nvSpPr>
        <p:spPr bwMode="auto">
          <a:noFill/>
          <a:ln>
            <a:miter lim="800000"/>
            <a:headEnd/>
            <a:tailEnd/>
          </a:ln>
        </p:spPr>
        <p:txBody>
          <a:bodyPr/>
          <a:lstStyle/>
          <a:p>
            <a:fld id="{3D74A2A5-0C86-407D-9A7E-DF2CCE27608E}" type="slidenum">
              <a:rPr lang="en-US"/>
              <a:pPr/>
              <a:t>93</a:t>
            </a:fld>
            <a:endParaRPr lang="en-US"/>
          </a:p>
        </p:txBody>
      </p:sp>
    </p:spTree>
    <p:extLst>
      <p:ext uri="{BB962C8B-B14F-4D97-AF65-F5344CB8AC3E}">
        <p14:creationId xmlns:p14="http://schemas.microsoft.com/office/powerpoint/2010/main" val="26939279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bwMode="auto">
          <a:noFill/>
          <a:ln>
            <a:miter lim="800000"/>
            <a:headEnd/>
            <a:tailEnd/>
          </a:ln>
        </p:spPr>
        <p:txBody>
          <a:bodyPr/>
          <a:lstStyle/>
          <a:p>
            <a:fld id="{B2FA9CB4-9F58-4809-A626-262721768C6A}" type="slidenum">
              <a:rPr lang="en-US"/>
              <a:pPr/>
              <a:t>94</a:t>
            </a:fld>
            <a:endParaRPr lang="en-US"/>
          </a:p>
        </p:txBody>
      </p:sp>
      <p:sp>
        <p:nvSpPr>
          <p:cNvPr id="221186"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211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All chemicals are found in one of three forms: solid, liquid or gas.  </a:t>
            </a:r>
          </a:p>
          <a:p>
            <a:pPr>
              <a:spcBef>
                <a:spcPct val="0"/>
              </a:spcBef>
            </a:pPr>
            <a:endParaRPr lang="en-US" dirty="0" smtClean="0"/>
          </a:p>
          <a:p>
            <a:pPr>
              <a:spcBef>
                <a:spcPct val="0"/>
              </a:spcBef>
            </a:pPr>
            <a:r>
              <a:rPr lang="en-US" dirty="0" smtClean="0"/>
              <a:t>[Ask the class to think of some examples and fill in the table in their student manual before your show them the answers.]</a:t>
            </a:r>
          </a:p>
        </p:txBody>
      </p:sp>
    </p:spTree>
    <p:extLst>
      <p:ext uri="{BB962C8B-B14F-4D97-AF65-F5344CB8AC3E}">
        <p14:creationId xmlns:p14="http://schemas.microsoft.com/office/powerpoint/2010/main" val="3896706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ln>
            <a:miter lim="800000"/>
            <a:headEnd/>
            <a:tailEnd/>
          </a:ln>
        </p:spPr>
        <p:txBody>
          <a:bodyPr/>
          <a:lstStyle/>
          <a:p>
            <a:fld id="{199B6FAE-EFA4-40E1-A249-19ADBAC8895D}" type="slidenum">
              <a:rPr lang="en-US"/>
              <a:pPr/>
              <a:t>95</a:t>
            </a:fld>
            <a:endParaRPr lang="en-US"/>
          </a:p>
        </p:txBody>
      </p:sp>
      <p:sp>
        <p:nvSpPr>
          <p:cNvPr id="222210"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22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Solids released into the air can get into your body and harm you!</a:t>
            </a:r>
          </a:p>
          <a:p>
            <a:pPr>
              <a:spcBef>
                <a:spcPct val="0"/>
              </a:spcBef>
            </a:pPr>
            <a:endParaRPr lang="en-US" dirty="0" smtClean="0"/>
          </a:p>
          <a:p>
            <a:pPr>
              <a:spcBef>
                <a:spcPct val="0"/>
              </a:spcBef>
            </a:pPr>
            <a:r>
              <a:rPr lang="en-US" dirty="0" smtClean="0"/>
              <a:t>Dust in the air can settle out on work surfaces, cups, plates, utensils, food, etc.  The settled dust can be swallowed with food or drinks or stirred back into the air.</a:t>
            </a:r>
          </a:p>
        </p:txBody>
      </p:sp>
    </p:spTree>
    <p:extLst>
      <p:ext uri="{BB962C8B-B14F-4D97-AF65-F5344CB8AC3E}">
        <p14:creationId xmlns:p14="http://schemas.microsoft.com/office/powerpoint/2010/main" val="19833081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bwMode="auto">
          <a:noFill/>
          <a:ln>
            <a:miter lim="800000"/>
            <a:headEnd/>
            <a:tailEnd/>
          </a:ln>
        </p:spPr>
        <p:txBody>
          <a:bodyPr/>
          <a:lstStyle/>
          <a:p>
            <a:fld id="{466C7717-AC7E-4A20-AE1E-7D139FA235C4}" type="slidenum">
              <a:rPr lang="en-US"/>
              <a:pPr/>
              <a:t>96</a:t>
            </a:fld>
            <a:endParaRPr lang="en-US"/>
          </a:p>
        </p:txBody>
      </p:sp>
      <p:sp>
        <p:nvSpPr>
          <p:cNvPr id="223234"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232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lnSpc>
                <a:spcPct val="90000"/>
              </a:lnSpc>
              <a:spcBef>
                <a:spcPct val="0"/>
              </a:spcBef>
            </a:pPr>
            <a:r>
              <a:rPr lang="en-US" dirty="0" smtClean="0"/>
              <a:t>Liquids can be sprayed and form mists or evaporate and form vapors which can be inhaled.</a:t>
            </a:r>
          </a:p>
          <a:p>
            <a:pPr>
              <a:lnSpc>
                <a:spcPct val="90000"/>
              </a:lnSpc>
              <a:spcBef>
                <a:spcPct val="0"/>
              </a:spcBef>
            </a:pPr>
            <a:endParaRPr lang="en-US" dirty="0" smtClean="0"/>
          </a:p>
          <a:p>
            <a:pPr>
              <a:lnSpc>
                <a:spcPct val="90000"/>
              </a:lnSpc>
              <a:spcBef>
                <a:spcPct val="0"/>
              </a:spcBef>
            </a:pPr>
            <a:r>
              <a:rPr lang="en-US" dirty="0" smtClean="0"/>
              <a:t>Mists can settle on the skin and be absorbed or settle and contaminate food or drink.</a:t>
            </a:r>
          </a:p>
          <a:p>
            <a:pPr>
              <a:spcBef>
                <a:spcPct val="0"/>
              </a:spcBef>
            </a:pPr>
            <a:endParaRPr lang="en-US" dirty="0" smtClean="0"/>
          </a:p>
        </p:txBody>
      </p:sp>
    </p:spTree>
    <p:extLst>
      <p:ext uri="{BB962C8B-B14F-4D97-AF65-F5344CB8AC3E}">
        <p14:creationId xmlns:p14="http://schemas.microsoft.com/office/powerpoint/2010/main" val="10793467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ln>
            <a:miter lim="800000"/>
            <a:headEnd/>
            <a:tailEnd/>
          </a:ln>
        </p:spPr>
        <p:txBody>
          <a:bodyPr/>
          <a:lstStyle/>
          <a:p>
            <a:fld id="{A6442DCA-2988-42AB-9F43-10D4D888D7F6}" type="slidenum">
              <a:rPr lang="en-US"/>
              <a:pPr/>
              <a:t>97</a:t>
            </a:fld>
            <a:endParaRPr lang="en-US"/>
          </a:p>
        </p:txBody>
      </p:sp>
      <p:sp>
        <p:nvSpPr>
          <p:cNvPr id="224258"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24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Gases and vapors that a worker breathes can reach the lungs and cause harm.</a:t>
            </a:r>
          </a:p>
          <a:p>
            <a:pPr>
              <a:spcBef>
                <a:spcPct val="0"/>
              </a:spcBef>
            </a:pPr>
            <a:endParaRPr lang="en-US" dirty="0" smtClean="0"/>
          </a:p>
          <a:p>
            <a:pPr>
              <a:spcBef>
                <a:spcPct val="0"/>
              </a:spcBef>
            </a:pPr>
            <a:endParaRPr lang="en-US" dirty="0" smtClean="0"/>
          </a:p>
          <a:p>
            <a:pPr>
              <a:spcBef>
                <a:spcPct val="0"/>
              </a:spcBef>
            </a:pPr>
            <a:r>
              <a:rPr lang="en-US" dirty="0" smtClean="0"/>
              <a:t>The asphalt job shows a slight </a:t>
            </a:r>
            <a:r>
              <a:rPr lang="en-US" altLang="en-US" dirty="0" smtClean="0"/>
              <a:t>“</a:t>
            </a:r>
            <a:r>
              <a:rPr lang="en-US" dirty="0" smtClean="0"/>
              <a:t>haze</a:t>
            </a:r>
            <a:r>
              <a:rPr lang="en-US" altLang="en-US" dirty="0" smtClean="0"/>
              <a:t>”</a:t>
            </a:r>
            <a:r>
              <a:rPr lang="en-US" dirty="0" smtClean="0"/>
              <a:t> near the paver.  Hot asphalt, along with its additives, will giver off a number of gases and vapors.  </a:t>
            </a:r>
          </a:p>
        </p:txBody>
      </p:sp>
    </p:spTree>
    <p:extLst>
      <p:ext uri="{BB962C8B-B14F-4D97-AF65-F5344CB8AC3E}">
        <p14:creationId xmlns:p14="http://schemas.microsoft.com/office/powerpoint/2010/main" val="25130379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bwMode="auto">
          <a:noFill/>
          <a:ln>
            <a:miter lim="800000"/>
            <a:headEnd/>
            <a:tailEnd/>
          </a:ln>
        </p:spPr>
        <p:txBody>
          <a:bodyPr/>
          <a:lstStyle/>
          <a:p>
            <a:fld id="{44DA8860-8FB5-416D-B030-6BCCD4BBEF72}" type="slidenum">
              <a:rPr lang="en-US"/>
              <a:pPr/>
              <a:t>98</a:t>
            </a:fld>
            <a:endParaRPr lang="en-US"/>
          </a:p>
        </p:txBody>
      </p:sp>
      <p:sp>
        <p:nvSpPr>
          <p:cNvPr id="225282"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61443" name="Rectangle 3"/>
          <p:cNvSpPr>
            <a:spLocks noGrp="1" noChangeArrowheads="1"/>
          </p:cNvSpPr>
          <p:nvPr>
            <p:ph type="body" idx="1"/>
          </p:nvPr>
        </p:nvSpPr>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[Briefly review this list of physical properties of chemicals with the class; use a white board or easel and paper to cover the properties in greater depth.  These are not all physical properties but they are ones that most affect workers</a:t>
            </a:r>
            <a:r>
              <a:rPr lang="en-US" altLang="en-US" dirty="0" smtClean="0"/>
              <a:t>’</a:t>
            </a:r>
            <a:r>
              <a:rPr lang="en-US" dirty="0" smtClean="0"/>
              <a:t> health and safety. The student manual has a nice explanation of these.]</a:t>
            </a:r>
          </a:p>
          <a:p>
            <a:pPr>
              <a:spcBef>
                <a:spcPct val="0"/>
              </a:spcBef>
            </a:pPr>
            <a:endParaRPr lang="en-US" dirty="0" smtClean="0"/>
          </a:p>
          <a:p>
            <a:pPr>
              <a:spcBef>
                <a:spcPct val="0"/>
              </a:spcBef>
            </a:pPr>
            <a:r>
              <a:rPr lang="en-US" dirty="0" smtClean="0"/>
              <a:t>It is important to understand these physical properties of chemicals</a:t>
            </a:r>
          </a:p>
          <a:p>
            <a:pPr>
              <a:spcBef>
                <a:spcPct val="0"/>
              </a:spcBef>
            </a:pPr>
            <a:endParaRPr lang="en-US" dirty="0" smtClean="0"/>
          </a:p>
          <a:p>
            <a:pPr>
              <a:spcBef>
                <a:spcPct val="0"/>
              </a:spcBef>
              <a:buFontTx/>
              <a:buChar char="•"/>
            </a:pPr>
            <a:r>
              <a:rPr lang="en-US" dirty="0" smtClean="0"/>
              <a:t>pH: corrosive power</a:t>
            </a:r>
          </a:p>
          <a:p>
            <a:pPr>
              <a:spcBef>
                <a:spcPct val="0"/>
              </a:spcBef>
              <a:buFontTx/>
              <a:buChar char="•"/>
            </a:pPr>
            <a:r>
              <a:rPr lang="en-US" dirty="0" smtClean="0"/>
              <a:t>Vapor pressure (VP): chemical</a:t>
            </a:r>
            <a:r>
              <a:rPr lang="en-US" altLang="en-US" dirty="0" smtClean="0"/>
              <a:t>’</a:t>
            </a:r>
            <a:r>
              <a:rPr lang="en-US" dirty="0" smtClean="0"/>
              <a:t>s volatility</a:t>
            </a:r>
          </a:p>
          <a:p>
            <a:pPr>
              <a:spcBef>
                <a:spcPct val="0"/>
              </a:spcBef>
              <a:buFontTx/>
              <a:buChar char="•"/>
            </a:pPr>
            <a:r>
              <a:rPr lang="en-US" dirty="0" smtClean="0"/>
              <a:t>Flash Point (</a:t>
            </a:r>
            <a:r>
              <a:rPr lang="en-US" dirty="0" err="1" smtClean="0"/>
              <a:t>Fl.P</a:t>
            </a:r>
            <a:r>
              <a:rPr lang="en-US" dirty="0" smtClean="0"/>
              <a:t>.):  temperature at which it can burn</a:t>
            </a:r>
          </a:p>
          <a:p>
            <a:pPr defTabSz="924458">
              <a:spcBef>
                <a:spcPct val="0"/>
              </a:spcBef>
              <a:buFontTx/>
              <a:buChar char="•"/>
              <a:defRPr/>
            </a:pPr>
            <a:r>
              <a:rPr lang="en-US" dirty="0" smtClean="0"/>
              <a:t>Ingredients for a fire: Fire tetrahedron</a:t>
            </a:r>
          </a:p>
          <a:p>
            <a:pPr>
              <a:spcBef>
                <a:spcPct val="0"/>
              </a:spcBef>
              <a:buFontTx/>
              <a:buChar char="•"/>
            </a:pPr>
            <a:r>
              <a:rPr lang="en-US" dirty="0" smtClean="0"/>
              <a:t>Explosive limits: fuel in the air required for fire </a:t>
            </a:r>
          </a:p>
          <a:p>
            <a:pPr>
              <a:spcBef>
                <a:spcPct val="0"/>
              </a:spcBef>
              <a:buFontTx/>
              <a:buChar char="•"/>
            </a:pPr>
            <a:r>
              <a:rPr lang="en-US" dirty="0" smtClean="0"/>
              <a:t>Vapor Density (VD): where it will be in the air</a:t>
            </a:r>
          </a:p>
          <a:p>
            <a:pPr>
              <a:spcBef>
                <a:spcPct val="0"/>
              </a:spcBef>
            </a:pPr>
            <a:endParaRPr lang="en-US" dirty="0" smtClean="0"/>
          </a:p>
        </p:txBody>
      </p:sp>
    </p:spTree>
    <p:extLst>
      <p:ext uri="{BB962C8B-B14F-4D97-AF65-F5344CB8AC3E}">
        <p14:creationId xmlns:p14="http://schemas.microsoft.com/office/powerpoint/2010/main" val="9100312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Rot="1" noChangeAspect="1" noChangeArrowheads="1" noTextEdit="1"/>
          </p:cNvSpPr>
          <p:nvPr>
            <p:ph type="sldImg"/>
          </p:nvPr>
        </p:nvSpPr>
        <p:spPr bwMode="auto">
          <a:xfrm>
            <a:off x="1458913" y="685800"/>
            <a:ext cx="3810000" cy="2857500"/>
          </a:xfrm>
          <a:noFill/>
          <a:ln>
            <a:solidFill>
              <a:srgbClr val="000000"/>
            </a:solidFill>
            <a:miter lim="800000"/>
            <a:headEnd/>
            <a:tailEnd/>
          </a:ln>
        </p:spPr>
      </p:sp>
      <p:sp>
        <p:nvSpPr>
          <p:cNvPr id="22630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Trainer Notes:</a:t>
            </a:r>
          </a:p>
          <a:p>
            <a:pPr>
              <a:spcBef>
                <a:spcPct val="0"/>
              </a:spcBef>
            </a:pPr>
            <a:endParaRPr lang="en-US" dirty="0" smtClean="0"/>
          </a:p>
          <a:p>
            <a:pPr>
              <a:spcBef>
                <a:spcPct val="0"/>
              </a:spcBef>
            </a:pPr>
            <a:r>
              <a:rPr lang="en-US" dirty="0" smtClean="0"/>
              <a:t>With corrosives, concentration is critical</a:t>
            </a:r>
          </a:p>
          <a:p>
            <a:pPr>
              <a:spcBef>
                <a:spcPct val="0"/>
              </a:spcBef>
            </a:pPr>
            <a:endParaRPr lang="en-US" dirty="0" smtClean="0"/>
          </a:p>
          <a:p>
            <a:pPr>
              <a:spcBef>
                <a:spcPct val="0"/>
              </a:spcBef>
            </a:pPr>
            <a:r>
              <a:rPr lang="en-US" dirty="0" smtClean="0"/>
              <a:t>Acetic Acid: </a:t>
            </a:r>
          </a:p>
          <a:p>
            <a:pPr>
              <a:spcBef>
                <a:spcPct val="0"/>
              </a:spcBef>
            </a:pPr>
            <a:r>
              <a:rPr lang="en-US" dirty="0" smtClean="0"/>
              <a:t>	90% solution destroys skin, </a:t>
            </a:r>
          </a:p>
          <a:p>
            <a:pPr>
              <a:spcBef>
                <a:spcPct val="0"/>
              </a:spcBef>
            </a:pPr>
            <a:r>
              <a:rPr lang="en-US" dirty="0" smtClean="0"/>
              <a:t>	6% is vinegar we put it on salads</a:t>
            </a:r>
          </a:p>
          <a:p>
            <a:pPr>
              <a:spcBef>
                <a:spcPct val="0"/>
              </a:spcBef>
            </a:pPr>
            <a:endParaRPr lang="en-US" dirty="0" smtClean="0">
              <a:latin typeface="Times New Roman" pitchFamily="18" charset="0"/>
            </a:endParaRPr>
          </a:p>
        </p:txBody>
      </p:sp>
    </p:spTree>
    <p:extLst>
      <p:ext uri="{BB962C8B-B14F-4D97-AF65-F5344CB8AC3E}">
        <p14:creationId xmlns:p14="http://schemas.microsoft.com/office/powerpoint/2010/main" val="3578318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accent3">
                    <a:lumMod val="7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2DF2AE86-F13F-4E2B-89EB-1A240C1AEF7A}" type="datetimeFigureOut">
              <a:rPr lang="en-US"/>
              <a:pPr/>
              <a:t>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F9D3CF3-8AD7-4032-A070-59501C5E55F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17E8F4A-25B4-4409-A0B1-90F539F74798}" type="datetimeFigureOut">
              <a:rPr lang="en-US"/>
              <a:pPr/>
              <a:t>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B570216-5100-4133-A88F-4C7CBA73429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F1564D9-DC89-40BE-9BDD-78B701810523}" type="datetimeFigureOut">
              <a:rPr lang="en-US"/>
              <a:pPr/>
              <a:t>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298CAFE-0C24-4DA2-8104-D5426F3E191E}"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rtlCol="0"/>
          <a:lstStyle>
            <a:lvl1pPr fontAlgn="auto">
              <a:spcBef>
                <a:spcPts val="0"/>
              </a:spcBef>
              <a:spcAft>
                <a:spcPts val="0"/>
              </a:spcAft>
              <a:defRPr dirty="0">
                <a:solidFill>
                  <a:schemeClr val="tx1">
                    <a:tint val="75000"/>
                  </a:schemeClr>
                </a:solidFill>
                <a:latin typeface="+mn-lt"/>
                <a:ea typeface="+mn-ea"/>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dirty="0"/>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6DFB002-62A0-4C78-8A23-9AFF54E3A8D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tail Sketch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2355B8E-17DC-49CB-B8AE-D6CC61D8E69B}" type="datetimeFigureOut">
              <a:rPr lang="en-US"/>
              <a:pPr/>
              <a:t>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F9AAF2D-E23F-402C-8E0A-4517CE5095E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C95AB7B-F833-472A-8622-05D35B116A8B}" type="datetimeFigureOut">
              <a:rPr lang="en-US"/>
              <a:pPr/>
              <a:t>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216960A-D359-463D-B945-0A00DC0AFC5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7BD6968-A1E5-4552-88E9-9E11036CD8B2}" type="datetimeFigureOut">
              <a:rPr lang="en-US"/>
              <a:pPr/>
              <a:t>1/8/2019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7BB8D19-1D0A-4604-B1DE-A5200F21FF3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7580B1CF-5C95-4741-88E7-B1815725A23B}" type="datetimeFigureOut">
              <a:rPr lang="en-US"/>
              <a:pPr/>
              <a:t>1/8/2019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CCF059C-2E51-4138-92D1-EB7F3733990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458265E-1EEE-44E6-9F65-9D5F490B347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A00CDD0-136E-4518-9095-FC78D82C7A12}" type="datetimeFigureOut">
              <a:rPr lang="en-US"/>
              <a:pPr/>
              <a:t>1/8/2019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27A1C86-8162-41EE-990F-C6E7A9794BC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EFC921C-F548-4CDD-A806-96BE8F2EFE0F}" type="datetimeFigureOut">
              <a:rPr lang="en-US"/>
              <a:pPr/>
              <a:t>1/8/2019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3938F16-E90B-4D55-B076-73C42FC351F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F657B3B-8B5F-4EB7-96C5-CC76DE490B2F}" type="datetimeFigureOut">
              <a:rPr lang="en-US"/>
              <a:pPr/>
              <a:t>1/8/2019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0920B05-7751-449C-A65F-A6044ED8603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7B6BB301-E2BE-4A0D-84C1-1D0A58C37714}" type="datetimeFigureOut">
              <a:rPr lang="en-US"/>
              <a:pPr/>
              <a:t>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D72C1AD-D4B5-47FB-8147-37700B2B0136}" type="slidenum">
              <a:rPr lang="en-US"/>
              <a:pPr/>
              <a:t>‹#›</a:t>
            </a:fld>
            <a:endParaRPr lang="en-US"/>
          </a:p>
        </p:txBody>
      </p:sp>
      <p:pic>
        <p:nvPicPr>
          <p:cNvPr id="1031" name="Picture 7" descr="cpwr1_cmyk_hires.tif"/>
          <p:cNvPicPr>
            <a:picLocks noChangeAspect="1"/>
          </p:cNvPicPr>
          <p:nvPr userDrawn="1"/>
        </p:nvPicPr>
        <p:blipFill>
          <a:blip r:embed="rId15" cstate="print"/>
          <a:srcRect/>
          <a:stretch>
            <a:fillRect/>
          </a:stretch>
        </p:blipFill>
        <p:spPr bwMode="auto">
          <a:xfrm>
            <a:off x="152401" y="6477000"/>
            <a:ext cx="1295400" cy="27301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rtl="0" fontAlgn="base">
        <a:spcBef>
          <a:spcPct val="0"/>
        </a:spcBef>
        <a:spcAft>
          <a:spcPct val="0"/>
        </a:spcAft>
        <a:defRPr sz="4000" b="1" kern="1200">
          <a:solidFill>
            <a:srgbClr val="717171"/>
          </a:solidFill>
          <a:latin typeface="Tahoma" pitchFamily="34" charset="0"/>
          <a:ea typeface="Tahoma" pitchFamily="34" charset="0"/>
          <a:cs typeface="Tahoma" pitchFamily="34" charset="0"/>
        </a:defRPr>
      </a:lvl1pPr>
      <a:lvl2pPr algn="l" rtl="0" fontAlgn="base">
        <a:spcBef>
          <a:spcPct val="0"/>
        </a:spcBef>
        <a:spcAft>
          <a:spcPct val="0"/>
        </a:spcAft>
        <a:defRPr sz="4000" b="1">
          <a:solidFill>
            <a:srgbClr val="717171"/>
          </a:solidFill>
          <a:latin typeface="Tahoma" pitchFamily="34" charset="0"/>
          <a:cs typeface="Tahoma" pitchFamily="34" charset="0"/>
        </a:defRPr>
      </a:lvl2pPr>
      <a:lvl3pPr algn="l" rtl="0" fontAlgn="base">
        <a:spcBef>
          <a:spcPct val="0"/>
        </a:spcBef>
        <a:spcAft>
          <a:spcPct val="0"/>
        </a:spcAft>
        <a:defRPr sz="4000" b="1">
          <a:solidFill>
            <a:srgbClr val="717171"/>
          </a:solidFill>
          <a:latin typeface="Tahoma" pitchFamily="34" charset="0"/>
          <a:cs typeface="Tahoma" pitchFamily="34" charset="0"/>
        </a:defRPr>
      </a:lvl3pPr>
      <a:lvl4pPr algn="l" rtl="0" fontAlgn="base">
        <a:spcBef>
          <a:spcPct val="0"/>
        </a:spcBef>
        <a:spcAft>
          <a:spcPct val="0"/>
        </a:spcAft>
        <a:defRPr sz="4000" b="1">
          <a:solidFill>
            <a:srgbClr val="717171"/>
          </a:solidFill>
          <a:latin typeface="Tahoma" pitchFamily="34" charset="0"/>
          <a:cs typeface="Tahoma" pitchFamily="34" charset="0"/>
        </a:defRPr>
      </a:lvl4pPr>
      <a:lvl5pPr algn="l" rtl="0" fontAlgn="base">
        <a:spcBef>
          <a:spcPct val="0"/>
        </a:spcBef>
        <a:spcAft>
          <a:spcPct val="0"/>
        </a:spcAft>
        <a:defRPr sz="4000" b="1">
          <a:solidFill>
            <a:srgbClr val="717171"/>
          </a:solidFill>
          <a:latin typeface="Tahoma" pitchFamily="34" charset="0"/>
          <a:cs typeface="Tahoma" pitchFamily="34" charset="0"/>
        </a:defRPr>
      </a:lvl5pPr>
      <a:lvl6pPr marL="457200" algn="l" rtl="0" fontAlgn="base">
        <a:spcBef>
          <a:spcPct val="0"/>
        </a:spcBef>
        <a:spcAft>
          <a:spcPct val="0"/>
        </a:spcAft>
        <a:defRPr sz="4000" b="1">
          <a:solidFill>
            <a:srgbClr val="717171"/>
          </a:solidFill>
          <a:latin typeface="Tahoma" pitchFamily="34" charset="0"/>
          <a:cs typeface="Tahoma" pitchFamily="34" charset="0"/>
        </a:defRPr>
      </a:lvl6pPr>
      <a:lvl7pPr marL="914400" algn="l" rtl="0" fontAlgn="base">
        <a:spcBef>
          <a:spcPct val="0"/>
        </a:spcBef>
        <a:spcAft>
          <a:spcPct val="0"/>
        </a:spcAft>
        <a:defRPr sz="4000" b="1">
          <a:solidFill>
            <a:srgbClr val="717171"/>
          </a:solidFill>
          <a:latin typeface="Tahoma" pitchFamily="34" charset="0"/>
          <a:cs typeface="Tahoma" pitchFamily="34" charset="0"/>
        </a:defRPr>
      </a:lvl7pPr>
      <a:lvl8pPr marL="1371600" algn="l" rtl="0" fontAlgn="base">
        <a:spcBef>
          <a:spcPct val="0"/>
        </a:spcBef>
        <a:spcAft>
          <a:spcPct val="0"/>
        </a:spcAft>
        <a:defRPr sz="4000" b="1">
          <a:solidFill>
            <a:srgbClr val="717171"/>
          </a:solidFill>
          <a:latin typeface="Tahoma" pitchFamily="34" charset="0"/>
          <a:cs typeface="Tahoma" pitchFamily="34" charset="0"/>
        </a:defRPr>
      </a:lvl8pPr>
      <a:lvl9pPr marL="1828800" algn="l" rtl="0" fontAlgn="base">
        <a:spcBef>
          <a:spcPct val="0"/>
        </a:spcBef>
        <a:spcAft>
          <a:spcPct val="0"/>
        </a:spcAft>
        <a:defRPr sz="4000" b="1">
          <a:solidFill>
            <a:srgbClr val="717171"/>
          </a:solidFill>
          <a:latin typeface="Tahoma" pitchFamily="34" charset="0"/>
          <a:cs typeface="Tahoma" pitchFamily="34" charset="0"/>
        </a:defRPr>
      </a:lvl9pPr>
    </p:titleStyle>
    <p:bodyStyle>
      <a:lvl1pPr marL="342900" indent="-342900" algn="l" rtl="0" fontAlgn="base">
        <a:spcBef>
          <a:spcPct val="20000"/>
        </a:spcBef>
        <a:spcAft>
          <a:spcPct val="0"/>
        </a:spcAft>
        <a:buClr>
          <a:srgbClr val="CC0000"/>
        </a:buClr>
        <a:buFont typeface="Arial" pitchFamily="34" charset="0"/>
        <a:buChar char="•"/>
        <a:defRPr sz="3200" b="1" kern="1200">
          <a:solidFill>
            <a:srgbClr val="262626"/>
          </a:solidFill>
          <a:latin typeface="Arial" pitchFamily="34" charset="0"/>
          <a:ea typeface="ＭＳ Ｐゴシック" charset="-128"/>
          <a:cs typeface="Arial" pitchFamily="34" charset="0"/>
        </a:defRPr>
      </a:lvl1pPr>
      <a:lvl2pPr marL="742950" indent="-285750" algn="l" rtl="0" fontAlgn="base">
        <a:spcBef>
          <a:spcPct val="20000"/>
        </a:spcBef>
        <a:spcAft>
          <a:spcPct val="0"/>
        </a:spcAft>
        <a:buClr>
          <a:srgbClr val="CC0000"/>
        </a:buClr>
        <a:buFont typeface="Arial" pitchFamily="34" charset="0"/>
        <a:buChar char="–"/>
        <a:defRPr sz="2800" b="1" kern="1200">
          <a:solidFill>
            <a:schemeClr val="tx1"/>
          </a:solidFill>
          <a:latin typeface="Arial" pitchFamily="34" charset="0"/>
          <a:ea typeface="ＭＳ Ｐゴシック" charset="-128"/>
          <a:cs typeface="Arial" pitchFamily="34" charset="0"/>
        </a:defRPr>
      </a:lvl2pPr>
      <a:lvl3pPr marL="1143000" indent="-228600" algn="l" rtl="0" fontAlgn="base">
        <a:spcBef>
          <a:spcPct val="20000"/>
        </a:spcBef>
        <a:spcAft>
          <a:spcPct val="0"/>
        </a:spcAft>
        <a:buClr>
          <a:srgbClr val="CC0000"/>
        </a:buClr>
        <a:buFont typeface="Arial" pitchFamily="34" charset="0"/>
        <a:buChar char="•"/>
        <a:defRPr sz="2400" b="1" kern="1200">
          <a:solidFill>
            <a:schemeClr val="tx1"/>
          </a:solidFill>
          <a:latin typeface="Arial" pitchFamily="34" charset="0"/>
          <a:ea typeface="ＭＳ Ｐゴシック" charset="-128"/>
          <a:cs typeface="Arial" pitchFamily="34" charset="0"/>
        </a:defRPr>
      </a:lvl3pPr>
      <a:lvl4pPr marL="1600200" indent="-228600" algn="l" rtl="0" fontAlgn="base">
        <a:spcBef>
          <a:spcPct val="20000"/>
        </a:spcBef>
        <a:spcAft>
          <a:spcPct val="0"/>
        </a:spcAft>
        <a:buClr>
          <a:srgbClr val="CC0000"/>
        </a:buClr>
        <a:buFont typeface="Arial" pitchFamily="34" charset="0"/>
        <a:buChar char="–"/>
        <a:defRPr sz="2000" b="1" kern="1200">
          <a:solidFill>
            <a:schemeClr val="tx1"/>
          </a:solidFill>
          <a:latin typeface="Arial" pitchFamily="34" charset="0"/>
          <a:ea typeface="ＭＳ Ｐゴシック" charset="-128"/>
          <a:cs typeface="Arial" pitchFamily="34" charset="0"/>
        </a:defRPr>
      </a:lvl4pPr>
      <a:lvl5pPr marL="2057400" indent="-228600" algn="l" rtl="0" fontAlgn="base">
        <a:spcBef>
          <a:spcPct val="20000"/>
        </a:spcBef>
        <a:spcAft>
          <a:spcPct val="0"/>
        </a:spcAft>
        <a:buClr>
          <a:srgbClr val="CC0000"/>
        </a:buClr>
        <a:buFont typeface="Arial" pitchFamily="34" charset="0"/>
        <a:buChar char="»"/>
        <a:defRPr sz="2000" b="1" kern="1200">
          <a:solidFill>
            <a:schemeClr val="tx1"/>
          </a:solidFill>
          <a:latin typeface="Arial" pitchFamily="34" charset="0"/>
          <a:ea typeface="ＭＳ Ｐゴシック" charset="-128"/>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3" Type="http://schemas.openxmlformats.org/officeDocument/2006/relationships/hyperlink" Target="file:///\\localhost\upload.wikimedia.org\wikipedia\commons\e\ee\Photo-CarBattery.jpg"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wiser.nlm.nih.gov/" TargetMode="External"/><Relationship Id="rId4" Type="http://schemas.openxmlformats.org/officeDocument/2006/relationships/image" Target="../media/image99.png"/></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wiser.nlm.nih.gov/" TargetMode="External"/><Relationship Id="rId4" Type="http://schemas.openxmlformats.org/officeDocument/2006/relationships/image" Target="../media/image99.png"/></Relationships>
</file>

<file path=ppt/slides/_rels/slide10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7.xml"/><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8.xml"/><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image" Target="../media/image109.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1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3.xml"/><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113.png"/></Relationships>
</file>

<file path=ppt/slides/_rels/slide11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2.xml"/><Relationship Id="rId1" Type="http://schemas.openxmlformats.org/officeDocument/2006/relationships/slideLayout" Target="../slideLayouts/slideLayout6.xml"/><Relationship Id="rId4" Type="http://schemas.openxmlformats.org/officeDocument/2006/relationships/image" Target="../media/image120.jpeg"/></Relationships>
</file>

<file path=ppt/slides/_rels/slide1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6.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0.xml"/><Relationship Id="rId1" Type="http://schemas.openxmlformats.org/officeDocument/2006/relationships/slideLayout" Target="../slideLayouts/slideLayout6.xml"/><Relationship Id="rId5" Type="http://schemas.openxmlformats.org/officeDocument/2006/relationships/image" Target="../media/image128.jpeg"/><Relationship Id="rId4" Type="http://schemas.openxmlformats.org/officeDocument/2006/relationships/image" Target="../media/image127.jpeg"/></Relationships>
</file>

<file path=ppt/slides/_rels/slide1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34.jpe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hyperlink" Target="http://www.google.com/url?sa=i&amp;rct=j&amp;q=gloves&amp;source=images&amp;cd=&amp;cad=rja&amp;docid=obdcu9PpI3wMmM&amp;tbnid=FfQ61IBUMkecMM:&amp;ved=0CAUQjRw&amp;url=http://www.safetygearonline.com/gloves&amp;ei=cfx_UdSRBIrO0QHr-YCgBA&amp;bvm=bv.45645796,d.dmg&amp;psig=AFQjCNFWWmbAtTL4wmj558rN5-ErxXmbRw&amp;ust=1367428563757883" TargetMode="External"/><Relationship Id="rId2" Type="http://schemas.openxmlformats.org/officeDocument/2006/relationships/notesSlide" Target="../notesSlides/notesSlide134.xml"/><Relationship Id="rId1" Type="http://schemas.openxmlformats.org/officeDocument/2006/relationships/slideLayout" Target="../slideLayouts/slideLayout13.xml"/><Relationship Id="rId6" Type="http://schemas.openxmlformats.org/officeDocument/2006/relationships/diagramColors" Target="../diagrams/colors7.xml"/><Relationship Id="rId11" Type="http://schemas.openxmlformats.org/officeDocument/2006/relationships/image" Target="../media/image133.jpeg"/><Relationship Id="rId5" Type="http://schemas.openxmlformats.org/officeDocument/2006/relationships/diagramQuickStyle" Target="../diagrams/quickStyle7.xml"/><Relationship Id="rId10" Type="http://schemas.openxmlformats.org/officeDocument/2006/relationships/hyperlink" Target="http://www.google.com/url?sa=i&amp;rct=j&amp;q=respirators&amp;source=images&amp;cd=&amp;cad=rja&amp;docid=SR3292smc9imFM&amp;tbnid=NHMc211fVjsizM:&amp;ved=0CAUQjRw&amp;url=http://en.wikipedia.org/wiki/Respirator&amp;ei=JPx_Ud2RJ8H20gGbhIFw&amp;bvm=bv.45645796,d.dmg&amp;psig=AFQjCNGlPhwnwE1UnFg_YWDR5v7QDAtIHg&amp;ust=1367428485733961" TargetMode="External"/><Relationship Id="rId4" Type="http://schemas.openxmlformats.org/officeDocument/2006/relationships/diagramLayout" Target="../diagrams/layout7.xml"/><Relationship Id="rId9" Type="http://schemas.openxmlformats.org/officeDocument/2006/relationships/image" Target="../media/image132.png"/></Relationships>
</file>

<file path=ppt/slides/_rels/slide13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13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1.xml"/><Relationship Id="rId1" Type="http://schemas.openxmlformats.org/officeDocument/2006/relationships/slideLayout" Target="../slideLayouts/slideLayout6.xml"/><Relationship Id="rId4" Type="http://schemas.openxmlformats.org/officeDocument/2006/relationships/image" Target="../media/image142.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5.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4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topconstructionfalls.com/"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6.tif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youtube.com/watch?feature=player_detailpage&amp;v=75__L8hX-1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14.jpe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www2.itap.purdue.edu/msds/docs/5492.pdf" TargetMode="External"/><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74.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80.png"/></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84.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09800"/>
            <a:ext cx="8458200" cy="1470025"/>
          </a:xfrm>
        </p:spPr>
        <p:txBody>
          <a:bodyPr>
            <a:normAutofit/>
          </a:bodyPr>
          <a:lstStyle/>
          <a:p>
            <a:r>
              <a:rPr lang="en-US" dirty="0" smtClean="0">
                <a:solidFill>
                  <a:srgbClr val="002060"/>
                </a:solidFill>
                <a:effectLst>
                  <a:outerShdw blurRad="38100" dist="38100" dir="2700000" algn="tl">
                    <a:srgbClr val="C0C0C0"/>
                  </a:outerShdw>
                </a:effectLst>
              </a:rPr>
              <a:t>Hazard Communication Training</a:t>
            </a:r>
          </a:p>
        </p:txBody>
      </p:sp>
      <p:sp>
        <p:nvSpPr>
          <p:cNvPr id="3" name="Subtitle 2"/>
          <p:cNvSpPr>
            <a:spLocks noGrp="1"/>
          </p:cNvSpPr>
          <p:nvPr>
            <p:ph type="subTitle" idx="1"/>
          </p:nvPr>
        </p:nvSpPr>
        <p:spPr/>
        <p:txBody>
          <a:bodyPr rtlCol="0">
            <a:normAutofit/>
          </a:bodyPr>
          <a:lstStyle/>
          <a:p>
            <a:pPr fontAlgn="auto">
              <a:spcAft>
                <a:spcPts val="0"/>
              </a:spcAft>
              <a:defRPr/>
            </a:pPr>
            <a:r>
              <a:rPr lang="en-US" dirty="0" smtClean="0">
                <a:ea typeface="+mn-ea"/>
              </a:rPr>
              <a:t>in accordance with  </a:t>
            </a:r>
          </a:p>
          <a:p>
            <a:pPr fontAlgn="auto">
              <a:spcAft>
                <a:spcPts val="0"/>
              </a:spcAft>
              <a:defRPr/>
            </a:pPr>
            <a:r>
              <a:rPr lang="en-US" dirty="0" smtClean="0">
                <a:ea typeface="+mn-ea"/>
              </a:rPr>
              <a:t>29 CFR1910.1200</a:t>
            </a:r>
            <a:endParaRPr lang="en-US" dirty="0">
              <a:ea typeface="+mn-ea"/>
            </a:endParaRPr>
          </a:p>
        </p:txBody>
      </p:sp>
      <p:pic>
        <p:nvPicPr>
          <p:cNvPr id="4099" name="Picture 3" descr="cpwr_hor1_cmyk_hires.tif"/>
          <p:cNvPicPr>
            <a:picLocks noChangeAspect="1"/>
          </p:cNvPicPr>
          <p:nvPr/>
        </p:nvPicPr>
        <p:blipFill>
          <a:blip r:embed="rId3" cstate="print"/>
          <a:srcRect/>
          <a:stretch>
            <a:fillRect/>
          </a:stretch>
        </p:blipFill>
        <p:spPr bwMode="auto">
          <a:xfrm>
            <a:off x="533400" y="228600"/>
            <a:ext cx="7772400" cy="86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0"/>
            <a:ext cx="8229600" cy="1143000"/>
          </a:xfrm>
        </p:spPr>
        <p:txBody>
          <a:bodyPr rtlCol="0">
            <a:normAutofit fontScale="90000"/>
          </a:bodyPr>
          <a:lstStyle/>
          <a:p>
            <a:pPr fontAlgn="auto">
              <a:spcAft>
                <a:spcPts val="0"/>
              </a:spcAft>
              <a:defRPr/>
            </a:pPr>
            <a:r>
              <a:rPr lang="en-US" dirty="0" err="1" smtClean="0">
                <a:solidFill>
                  <a:schemeClr val="accent3">
                    <a:lumMod val="75000"/>
                  </a:schemeClr>
                </a:solidFill>
              </a:rPr>
              <a:t>HazCom</a:t>
            </a:r>
            <a:r>
              <a:rPr lang="en-US" dirty="0" smtClean="0">
                <a:solidFill>
                  <a:schemeClr val="accent3">
                    <a:lumMod val="75000"/>
                  </a:schemeClr>
                </a:solidFill>
              </a:rPr>
              <a:t> training will prepare you to find and use information about chemicals on your job</a:t>
            </a:r>
            <a:endParaRPr lang="en-US" dirty="0">
              <a:solidFill>
                <a:schemeClr val="accent3">
                  <a:lumMod val="75000"/>
                </a:schemeClr>
              </a:solidFill>
            </a:endParaRPr>
          </a:p>
        </p:txBody>
      </p:sp>
      <p:pic>
        <p:nvPicPr>
          <p:cNvPr id="9" name="Picture 8" descr="Label on side of a 5 gallon container of flammable liquid"/>
          <p:cNvPicPr>
            <a:picLocks noChangeAspect="1"/>
          </p:cNvPicPr>
          <p:nvPr/>
        </p:nvPicPr>
        <p:blipFill>
          <a:blip r:embed="rId3" cstate="print">
            <a:lum bright="10000"/>
          </a:blip>
          <a:srcRect l="21419" t="17684" r="31667"/>
          <a:stretch>
            <a:fillRect/>
          </a:stretch>
        </p:blipFill>
        <p:spPr>
          <a:xfrm>
            <a:off x="1219200" y="2590800"/>
            <a:ext cx="2971800" cy="34669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descr="Safety Data Sheet in front of flammable liquid in 5 gallon container"/>
          <p:cNvPicPr>
            <a:picLocks noChangeAspect="1"/>
          </p:cNvPicPr>
          <p:nvPr/>
        </p:nvPicPr>
        <p:blipFill>
          <a:blip r:embed="rId4" cstate="print">
            <a:lum bright="10000"/>
          </a:blip>
          <a:srcRect t="4444" b="11111"/>
          <a:stretch>
            <a:fillRect/>
          </a:stretch>
        </p:blipFill>
        <p:spPr>
          <a:xfrm>
            <a:off x="4572000" y="2590800"/>
            <a:ext cx="2759903" cy="3505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TextBox 10"/>
          <p:cNvSpPr txBox="1"/>
          <p:nvPr/>
        </p:nvSpPr>
        <p:spPr>
          <a:xfrm>
            <a:off x="2057400" y="6248400"/>
            <a:ext cx="4572000" cy="338554"/>
          </a:xfrm>
          <a:prstGeom prst="rect">
            <a:avLst/>
          </a:prstGeom>
          <a:noFill/>
        </p:spPr>
        <p:txBody>
          <a:bodyPr wrap="square" rtlCol="0">
            <a:spAutoFit/>
          </a:bodyPr>
          <a:lstStyle/>
          <a:p>
            <a:r>
              <a:rPr lang="en-US" sz="1600" dirty="0" smtClean="0"/>
              <a:t>Photos courtesy of International Masonry Institute</a:t>
            </a:r>
            <a:endParaRPr lang="en-US" sz="1600" dirty="0"/>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38200"/>
            <a:ext cx="8382000" cy="1143000"/>
          </a:xfrm>
        </p:spPr>
        <p:txBody>
          <a:bodyPr rtlCol="0">
            <a:noAutofit/>
          </a:bodyPr>
          <a:lstStyle/>
          <a:p>
            <a:pPr fontAlgn="auto">
              <a:spcAft>
                <a:spcPts val="0"/>
              </a:spcAft>
              <a:defRPr/>
            </a:pPr>
            <a:r>
              <a:rPr lang="en-US" sz="3200" dirty="0" smtClean="0">
                <a:solidFill>
                  <a:schemeClr val="accent1">
                    <a:lumMod val="50000"/>
                  </a:schemeClr>
                </a:solidFill>
              </a:rPr>
              <a:t>What does vapor pressure of sulfuric acid say about the inhalation hazard from a spill? </a:t>
            </a:r>
            <a:br>
              <a:rPr lang="en-US" sz="3200" dirty="0" smtClean="0">
                <a:solidFill>
                  <a:schemeClr val="accent1">
                    <a:lumMod val="50000"/>
                  </a:schemeClr>
                </a:solidFill>
              </a:rPr>
            </a:br>
            <a:endParaRPr lang="en-US" sz="3200" dirty="0">
              <a:solidFill>
                <a:schemeClr val="accent1">
                  <a:lumMod val="50000"/>
                </a:schemeClr>
              </a:solidFill>
            </a:endParaRPr>
          </a:p>
        </p:txBody>
      </p:sp>
      <p:sp>
        <p:nvSpPr>
          <p:cNvPr id="2" name="Content Placeholder 1"/>
          <p:cNvSpPr>
            <a:spLocks noGrp="1"/>
          </p:cNvSpPr>
          <p:nvPr>
            <p:ph idx="1"/>
          </p:nvPr>
        </p:nvSpPr>
        <p:spPr>
          <a:xfrm>
            <a:off x="609600" y="2332037"/>
            <a:ext cx="7162800" cy="4525963"/>
          </a:xfrm>
        </p:spPr>
        <p:txBody>
          <a:bodyPr rtlCol="0">
            <a:normAutofit/>
          </a:bodyPr>
          <a:lstStyle/>
          <a:p>
            <a:pPr marL="0" indent="0" fontAlgn="auto">
              <a:spcAft>
                <a:spcPts val="0"/>
              </a:spcAft>
              <a:buFont typeface="Arial" pitchFamily="34" charset="0"/>
              <a:buNone/>
              <a:defRPr/>
            </a:pPr>
            <a:r>
              <a:rPr lang="en-US" dirty="0" smtClean="0">
                <a:solidFill>
                  <a:schemeClr val="accent6">
                    <a:lumMod val="60000"/>
                    <a:lumOff val="40000"/>
                  </a:schemeClr>
                </a:solidFill>
                <a:ea typeface="+mn-ea"/>
              </a:rPr>
              <a:t>Sulfuric acid Vapor Pressure </a:t>
            </a:r>
          </a:p>
          <a:p>
            <a:pPr marL="0" indent="0" fontAlgn="auto">
              <a:spcAft>
                <a:spcPts val="0"/>
              </a:spcAft>
              <a:buFont typeface="Arial" pitchFamily="34" charset="0"/>
              <a:buNone/>
              <a:defRPr/>
            </a:pPr>
            <a:r>
              <a:rPr lang="en-US" dirty="0" smtClean="0">
                <a:solidFill>
                  <a:schemeClr val="accent6">
                    <a:lumMod val="60000"/>
                    <a:lumOff val="40000"/>
                  </a:schemeClr>
                </a:solidFill>
                <a:ea typeface="+mn-ea"/>
              </a:rPr>
              <a:t>(VP) =  0.001 mm Hg</a:t>
            </a:r>
          </a:p>
          <a:p>
            <a:pPr marL="0" indent="0" fontAlgn="auto">
              <a:spcAft>
                <a:spcPts val="0"/>
              </a:spcAft>
              <a:buFont typeface="Arial" pitchFamily="34" charset="0"/>
              <a:buNone/>
              <a:defRPr/>
            </a:pPr>
            <a:endParaRPr lang="en-US" dirty="0" smtClean="0">
              <a:solidFill>
                <a:schemeClr val="accent6">
                  <a:lumMod val="60000"/>
                  <a:lumOff val="40000"/>
                </a:schemeClr>
              </a:solidFill>
              <a:ea typeface="+mn-ea"/>
            </a:endParaRPr>
          </a:p>
          <a:p>
            <a:pPr marL="0" indent="0" fontAlgn="auto">
              <a:spcAft>
                <a:spcPts val="0"/>
              </a:spcAft>
              <a:buFont typeface="Arial" pitchFamily="34" charset="0"/>
              <a:buNone/>
              <a:defRPr/>
            </a:pPr>
            <a:endParaRPr lang="en-US" dirty="0">
              <a:solidFill>
                <a:schemeClr val="accent6">
                  <a:lumMod val="60000"/>
                  <a:lumOff val="40000"/>
                </a:schemeClr>
              </a:solidFill>
              <a:ea typeface="+mn-ea"/>
            </a:endParaRPr>
          </a:p>
          <a:p>
            <a:pPr marL="0" indent="0" fontAlgn="auto">
              <a:spcAft>
                <a:spcPts val="0"/>
              </a:spcAft>
              <a:buFont typeface="Arial" pitchFamily="34" charset="0"/>
              <a:buNone/>
              <a:defRPr/>
            </a:pPr>
            <a:endParaRPr lang="en-US" dirty="0">
              <a:solidFill>
                <a:schemeClr val="accent6">
                  <a:lumMod val="60000"/>
                  <a:lumOff val="40000"/>
                </a:schemeClr>
              </a:solidFill>
              <a:ea typeface="+mn-ea"/>
            </a:endParaRPr>
          </a:p>
          <a:p>
            <a:pPr fontAlgn="auto">
              <a:spcAft>
                <a:spcPts val="0"/>
              </a:spcAft>
              <a:defRPr/>
            </a:pPr>
            <a:endParaRPr lang="en-US" dirty="0">
              <a:solidFill>
                <a:schemeClr val="accent6">
                  <a:lumMod val="60000"/>
                  <a:lumOff val="40000"/>
                </a:schemeClr>
              </a:solidFill>
              <a:ea typeface="+mn-ea"/>
            </a:endParaRPr>
          </a:p>
        </p:txBody>
      </p:sp>
      <p:pic>
        <p:nvPicPr>
          <p:cNvPr id="96258" name="Picture 2" descr="Car battery">
            <a:hlinkClick r:id="rId3"/>
          </p:cNvPr>
          <p:cNvPicPr>
            <a:picLocks noChangeAspect="1" noChangeArrowheads="1"/>
          </p:cNvPicPr>
          <p:nvPr/>
        </p:nvPicPr>
        <p:blipFill>
          <a:blip r:embed="rId4" cstate="print"/>
          <a:srcRect/>
          <a:stretch>
            <a:fillRect/>
          </a:stretch>
        </p:blipFill>
        <p:spPr bwMode="auto">
          <a:xfrm>
            <a:off x="5029200" y="3048000"/>
            <a:ext cx="3609975" cy="3448765"/>
          </a:xfrm>
          <a:prstGeom prst="rect">
            <a:avLst/>
          </a:prstGeom>
          <a:ln>
            <a:noFill/>
          </a:ln>
          <a:effectLst>
            <a:softEdge rad="112500"/>
          </a:effectLst>
        </p:spPr>
      </p:pic>
      <p:sp>
        <p:nvSpPr>
          <p:cNvPr id="6" name="TextBox 5"/>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p:txBody>
          <a:bodyPr lIns="92075" tIns="46038" rIns="92075" bIns="46038" anchor="b">
            <a:normAutofit/>
          </a:bodyPr>
          <a:lstStyle/>
          <a:p>
            <a:r>
              <a:rPr lang="en-US" sz="3600" dirty="0" smtClean="0"/>
              <a:t>What is a chemical</a:t>
            </a:r>
            <a:r>
              <a:rPr lang="en-US" altLang="en-US" sz="3600" dirty="0" smtClean="0"/>
              <a:t>’</a:t>
            </a:r>
            <a:r>
              <a:rPr lang="en-US" sz="3600" dirty="0" smtClean="0"/>
              <a:t>s flash point? </a:t>
            </a:r>
          </a:p>
        </p:txBody>
      </p:sp>
      <p:sp>
        <p:nvSpPr>
          <p:cNvPr id="372739" name="Rectangle 3"/>
          <p:cNvSpPr>
            <a:spLocks noGrp="1" noChangeArrowheads="1"/>
          </p:cNvSpPr>
          <p:nvPr>
            <p:ph type="body" idx="1"/>
          </p:nvPr>
        </p:nvSpPr>
        <p:spPr>
          <a:xfrm>
            <a:off x="685800" y="1752600"/>
            <a:ext cx="7772400" cy="4114800"/>
          </a:xfrm>
        </p:spPr>
        <p:txBody>
          <a:bodyPr lIns="92075" tIns="46038" rIns="92075" bIns="46038"/>
          <a:lstStyle/>
          <a:p>
            <a:pPr algn="ctr">
              <a:buFont typeface="Monotype Sorts" charset="2"/>
              <a:buNone/>
            </a:pPr>
            <a:r>
              <a:rPr lang="en-US" dirty="0" smtClean="0"/>
              <a:t>The temperature at which a liquid gives off enough vapor to flash if there is a source of ignition</a:t>
            </a:r>
          </a:p>
        </p:txBody>
      </p:sp>
      <p:pic>
        <p:nvPicPr>
          <p:cNvPr id="4" name="Picture 3"/>
          <p:cNvPicPr>
            <a:picLocks noChangeAspect="1"/>
          </p:cNvPicPr>
          <p:nvPr/>
        </p:nvPicPr>
        <p:blipFill>
          <a:blip r:embed="rId3" cstate="print"/>
          <a:stretch>
            <a:fillRect/>
          </a:stretch>
        </p:blipFill>
        <p:spPr>
          <a:xfrm>
            <a:off x="2971800" y="3733800"/>
            <a:ext cx="3173514" cy="2703913"/>
          </a:xfrm>
          <a:prstGeom prst="rect">
            <a:avLst/>
          </a:prstGeom>
          <a:ln>
            <a:noFill/>
          </a:ln>
          <a:effectLst>
            <a:softEdge rad="112500"/>
          </a:effectLst>
        </p:spPr>
      </p:pic>
      <p:sp>
        <p:nvSpPr>
          <p:cNvPr id="90116" name="TextBox 1"/>
          <p:cNvSpPr txBox="1">
            <a:spLocks noChangeArrowheads="1"/>
          </p:cNvSpPr>
          <p:nvPr/>
        </p:nvSpPr>
        <p:spPr bwMode="auto">
          <a:xfrm>
            <a:off x="990600" y="5867400"/>
            <a:ext cx="2057400" cy="461963"/>
          </a:xfrm>
          <a:prstGeom prst="rect">
            <a:avLst/>
          </a:prstGeom>
          <a:noFill/>
          <a:ln w="9525">
            <a:noFill/>
            <a:miter lim="800000"/>
            <a:headEnd/>
            <a:tailEnd/>
          </a:ln>
        </p:spPr>
        <p:txBody>
          <a:bodyPr>
            <a:spAutoFit/>
          </a:bodyPr>
          <a:lstStyle/>
          <a:p>
            <a:pPr algn="r"/>
            <a:r>
              <a:rPr lang="en-US" sz="1200" dirty="0"/>
              <a:t>Photo courtesy </a:t>
            </a:r>
            <a:r>
              <a:rPr lang="en-US" sz="1200" dirty="0" err="1"/>
              <a:t>Streicholz</a:t>
            </a:r>
            <a:r>
              <a:rPr lang="en-US" sz="1200" dirty="0"/>
              <a:t> and Wikimedia</a:t>
            </a: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M36</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8" name="Group 22"/>
          <p:cNvGrpSpPr>
            <a:grpSpLocks/>
          </p:cNvGrpSpPr>
          <p:nvPr/>
        </p:nvGrpSpPr>
        <p:grpSpPr bwMode="auto">
          <a:xfrm>
            <a:off x="7924800" y="5943600"/>
            <a:ext cx="1066800" cy="914400"/>
            <a:chOff x="5798743" y="5140036"/>
            <a:chExt cx="3908181" cy="2133600"/>
          </a:xfrm>
        </p:grpSpPr>
        <p:pic>
          <p:nvPicPr>
            <p:cNvPr id="9"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0"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727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9"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838200" y="0"/>
            <a:ext cx="7772400" cy="1143000"/>
          </a:xfrm>
        </p:spPr>
        <p:txBody>
          <a:bodyPr/>
          <a:lstStyle/>
          <a:p>
            <a:r>
              <a:rPr lang="en-US" dirty="0" smtClean="0"/>
              <a:t>Flash Point Class Exercise</a:t>
            </a:r>
          </a:p>
        </p:txBody>
      </p:sp>
      <p:sp>
        <p:nvSpPr>
          <p:cNvPr id="91138" name="Rectangle 3"/>
          <p:cNvSpPr>
            <a:spLocks noGrp="1" noChangeArrowheads="1"/>
          </p:cNvSpPr>
          <p:nvPr>
            <p:ph type="body" idx="1"/>
          </p:nvPr>
        </p:nvSpPr>
        <p:spPr>
          <a:xfrm>
            <a:off x="609600" y="1143000"/>
            <a:ext cx="7772400" cy="4114800"/>
          </a:xfrm>
        </p:spPr>
        <p:txBody>
          <a:bodyPr/>
          <a:lstStyle/>
          <a:p>
            <a:pPr>
              <a:lnSpc>
                <a:spcPct val="90000"/>
              </a:lnSpc>
              <a:buFont typeface="Monotype Sorts" charset="2"/>
              <a:buNone/>
            </a:pPr>
            <a:r>
              <a:rPr lang="en-US" sz="2800" dirty="0" smtClean="0">
                <a:latin typeface="Tahoma" pitchFamily="34" charset="0"/>
                <a:cs typeface="Times New Roman" pitchFamily="18" charset="0"/>
              </a:rPr>
              <a:t>	Look up and record the flash point for the chemicals below and put in order of most to least flammable</a:t>
            </a:r>
          </a:p>
          <a:p>
            <a:pPr>
              <a:lnSpc>
                <a:spcPct val="90000"/>
              </a:lnSpc>
              <a:buFont typeface="Monotype Sorts" charset="2"/>
              <a:buNone/>
            </a:pPr>
            <a:r>
              <a:rPr lang="en-US" sz="2800" dirty="0" smtClean="0">
                <a:latin typeface="Tahoma" pitchFamily="34" charset="0"/>
                <a:cs typeface="Times New Roman" pitchFamily="18" charset="0"/>
              </a:rPr>
              <a:t> </a:t>
            </a:r>
            <a:endParaRPr lang="en-US" sz="2800" dirty="0" smtClean="0">
              <a:latin typeface="Tahoma" pitchFamily="34" charset="0"/>
            </a:endParaRPr>
          </a:p>
          <a:p>
            <a:pPr>
              <a:lnSpc>
                <a:spcPct val="90000"/>
              </a:lnSpc>
              <a:buFont typeface="Monotype Sorts" charset="2"/>
              <a:buNone/>
            </a:pPr>
            <a:endParaRPr lang="en-US" sz="2800" dirty="0" smtClean="0">
              <a:latin typeface="Tahoma" pitchFamily="34" charset="0"/>
            </a:endParaRPr>
          </a:p>
        </p:txBody>
      </p:sp>
      <p:pic>
        <p:nvPicPr>
          <p:cNvPr id="91139" name="Picture 2" descr="NIOSH Pocket Guide"/>
          <p:cNvPicPr>
            <a:picLocks noChangeAspect="1"/>
          </p:cNvPicPr>
          <p:nvPr/>
        </p:nvPicPr>
        <p:blipFill>
          <a:blip r:embed="rId3" cstate="print"/>
          <a:srcRect/>
          <a:stretch>
            <a:fillRect/>
          </a:stretch>
        </p:blipFill>
        <p:spPr bwMode="auto">
          <a:xfrm rot="970671">
            <a:off x="2691299" y="5968380"/>
            <a:ext cx="654993" cy="814499"/>
          </a:xfrm>
          <a:prstGeom prst="rect">
            <a:avLst/>
          </a:prstGeom>
          <a:noFill/>
          <a:ln w="9525">
            <a:noFill/>
            <a:miter lim="800000"/>
            <a:headEnd/>
            <a:tailEnd/>
          </a:ln>
        </p:spPr>
      </p:pic>
      <p:pic>
        <p:nvPicPr>
          <p:cNvPr id="91140" name="Picture 1" descr="Wiser logo"/>
          <p:cNvPicPr>
            <a:picLocks noChangeAspect="1"/>
          </p:cNvPicPr>
          <p:nvPr/>
        </p:nvPicPr>
        <p:blipFill>
          <a:blip r:embed="rId4" cstate="print"/>
          <a:srcRect/>
          <a:stretch>
            <a:fillRect/>
          </a:stretch>
        </p:blipFill>
        <p:spPr bwMode="auto">
          <a:xfrm>
            <a:off x="304800" y="5181600"/>
            <a:ext cx="2362200" cy="1152934"/>
          </a:xfrm>
          <a:prstGeom prst="rect">
            <a:avLst/>
          </a:prstGeom>
          <a:noFill/>
          <a:ln w="9525">
            <a:noFill/>
            <a:miter lim="800000"/>
            <a:headEnd/>
            <a:tailEnd/>
          </a:ln>
        </p:spPr>
      </p:pic>
      <p:graphicFrame>
        <p:nvGraphicFramePr>
          <p:cNvPr id="6" name="Table 5"/>
          <p:cNvGraphicFramePr>
            <a:graphicFrameLocks noGrp="1"/>
          </p:cNvGraphicFramePr>
          <p:nvPr>
            <p:extLst>
              <p:ext uri="{D42A27DB-BD31-4B8C-83A1-F6EECF244321}">
                <p14:modId xmlns:p14="http://schemas.microsoft.com/office/powerpoint/2010/main" val="3778496803"/>
              </p:ext>
            </p:extLst>
          </p:nvPr>
        </p:nvGraphicFramePr>
        <p:xfrm>
          <a:off x="1295400" y="2514600"/>
          <a:ext cx="6096000" cy="2651760"/>
        </p:xfrm>
        <a:graphic>
          <a:graphicData uri="http://schemas.openxmlformats.org/drawingml/2006/table">
            <a:tbl>
              <a:tblPr firstRow="1" bandRow="1" bandCol="1">
                <a:tableStyleId>{72833802-FEF1-4C79-8D5D-14CF1EAF98D9}</a:tableStyleId>
              </a:tblPr>
              <a:tblGrid>
                <a:gridCol w="2032000"/>
                <a:gridCol w="2032000"/>
                <a:gridCol w="2032000"/>
              </a:tblGrid>
              <a:tr h="370840">
                <a:tc>
                  <a:txBody>
                    <a:bodyPr/>
                    <a:lstStyle/>
                    <a:p>
                      <a:pPr algn="ctr"/>
                      <a:r>
                        <a:rPr lang="en-US" sz="2400" b="1" dirty="0" smtClean="0"/>
                        <a:t>Chemical</a:t>
                      </a:r>
                      <a:endParaRPr lang="en-US" sz="2400" b="1" dirty="0"/>
                    </a:p>
                  </a:txBody>
                  <a:tcPr>
                    <a:solidFill>
                      <a:srgbClr val="0070C0"/>
                    </a:solidFill>
                  </a:tcPr>
                </a:tc>
                <a:tc>
                  <a:txBody>
                    <a:bodyPr/>
                    <a:lstStyle/>
                    <a:p>
                      <a:pPr algn="ctr"/>
                      <a:r>
                        <a:rPr lang="en-US" sz="2400" b="1" dirty="0" smtClean="0"/>
                        <a:t>Flash Point</a:t>
                      </a:r>
                      <a:endParaRPr lang="en-US" sz="2400" b="1" dirty="0"/>
                    </a:p>
                  </a:txBody>
                  <a:tcPr>
                    <a:solidFill>
                      <a:srgbClr val="0070C0"/>
                    </a:solidFill>
                  </a:tcPr>
                </a:tc>
                <a:tc>
                  <a:txBody>
                    <a:bodyPr/>
                    <a:lstStyle/>
                    <a:p>
                      <a:pPr algn="ctr"/>
                      <a:r>
                        <a:rPr lang="en-US" sz="2400" b="1" dirty="0" smtClean="0"/>
                        <a:t>Order of flammability</a:t>
                      </a:r>
                      <a:endParaRPr lang="en-US" sz="2400" b="1" dirty="0"/>
                    </a:p>
                  </a:txBody>
                  <a:tcPr>
                    <a:solidFill>
                      <a:srgbClr val="0070C0"/>
                    </a:solidFill>
                  </a:tcPr>
                </a:tc>
              </a:tr>
              <a:tr h="370840">
                <a:tc>
                  <a:txBody>
                    <a:bodyPr/>
                    <a:lstStyle/>
                    <a:p>
                      <a:pPr algn="l"/>
                      <a:r>
                        <a:rPr lang="en-US" sz="2400" b="1" dirty="0" smtClean="0"/>
                        <a:t>Diesel</a:t>
                      </a:r>
                      <a:r>
                        <a:rPr lang="en-US" sz="2400" b="1" baseline="0" dirty="0" smtClean="0"/>
                        <a:t> fuel</a:t>
                      </a:r>
                      <a:endParaRPr lang="en-US" sz="2400" b="1" dirty="0"/>
                    </a:p>
                  </a:txBody>
                  <a:tcPr/>
                </a:tc>
                <a:tc>
                  <a:txBody>
                    <a:bodyPr/>
                    <a:lstStyle/>
                    <a:p>
                      <a:pPr algn="ctr"/>
                      <a:endParaRPr lang="en-US" sz="2400" b="1" dirty="0"/>
                    </a:p>
                  </a:txBody>
                  <a:tcPr/>
                </a:tc>
                <a:tc>
                  <a:txBody>
                    <a:bodyPr/>
                    <a:lstStyle/>
                    <a:p>
                      <a:pPr algn="ctr"/>
                      <a:endParaRPr lang="en-US" sz="2400" b="1" dirty="0"/>
                    </a:p>
                  </a:txBody>
                  <a:tcPr/>
                </a:tc>
              </a:tr>
              <a:tr h="370840">
                <a:tc>
                  <a:txBody>
                    <a:bodyPr/>
                    <a:lstStyle/>
                    <a:p>
                      <a:pPr algn="l"/>
                      <a:r>
                        <a:rPr lang="en-US" sz="2400" b="1" dirty="0" smtClean="0"/>
                        <a:t>Gasoline</a:t>
                      </a:r>
                      <a:endParaRPr lang="en-US" sz="2400" b="1" dirty="0"/>
                    </a:p>
                  </a:txBody>
                  <a:tcPr/>
                </a:tc>
                <a:tc>
                  <a:txBody>
                    <a:bodyPr/>
                    <a:lstStyle/>
                    <a:p>
                      <a:pPr algn="ctr"/>
                      <a:endParaRPr lang="en-US" sz="2400" b="1" dirty="0"/>
                    </a:p>
                  </a:txBody>
                  <a:tcPr/>
                </a:tc>
                <a:tc>
                  <a:txBody>
                    <a:bodyPr/>
                    <a:lstStyle/>
                    <a:p>
                      <a:pPr algn="ctr"/>
                      <a:endParaRPr lang="en-US" sz="2400" b="1" dirty="0"/>
                    </a:p>
                  </a:txBody>
                  <a:tcPr/>
                </a:tc>
              </a:tr>
              <a:tr h="370840">
                <a:tc>
                  <a:txBody>
                    <a:bodyPr/>
                    <a:lstStyle/>
                    <a:p>
                      <a:pPr algn="l"/>
                      <a:r>
                        <a:rPr lang="en-US" sz="2400" b="1" dirty="0" smtClean="0"/>
                        <a:t>Benzene</a:t>
                      </a:r>
                      <a:endParaRPr lang="en-US" sz="2400" b="1" dirty="0"/>
                    </a:p>
                  </a:txBody>
                  <a:tcPr/>
                </a:tc>
                <a:tc>
                  <a:txBody>
                    <a:bodyPr/>
                    <a:lstStyle/>
                    <a:p>
                      <a:pPr algn="ctr"/>
                      <a:endParaRPr lang="en-US" sz="2400" b="1" dirty="0"/>
                    </a:p>
                  </a:txBody>
                  <a:tcPr/>
                </a:tc>
                <a:tc>
                  <a:txBody>
                    <a:bodyPr/>
                    <a:lstStyle/>
                    <a:p>
                      <a:pPr algn="ctr"/>
                      <a:endParaRPr lang="en-US" sz="2400" b="1" dirty="0"/>
                    </a:p>
                  </a:txBody>
                  <a:tcPr/>
                </a:tc>
              </a:tr>
              <a:tr h="370840">
                <a:tc>
                  <a:txBody>
                    <a:bodyPr/>
                    <a:lstStyle/>
                    <a:p>
                      <a:pPr algn="l"/>
                      <a:r>
                        <a:rPr lang="en-US" sz="2400" b="1" dirty="0" smtClean="0"/>
                        <a:t>Turpentine</a:t>
                      </a:r>
                      <a:endParaRPr lang="en-US" sz="2400" b="1" dirty="0"/>
                    </a:p>
                  </a:txBody>
                  <a:tcPr/>
                </a:tc>
                <a:tc>
                  <a:txBody>
                    <a:bodyPr/>
                    <a:lstStyle/>
                    <a:p>
                      <a:pPr algn="ctr"/>
                      <a:endParaRPr lang="en-US" sz="2400" b="1" dirty="0"/>
                    </a:p>
                  </a:txBody>
                  <a:tcPr/>
                </a:tc>
                <a:tc>
                  <a:txBody>
                    <a:bodyPr/>
                    <a:lstStyle/>
                    <a:p>
                      <a:pPr algn="ctr"/>
                      <a:endParaRPr lang="en-US" sz="2400" b="1" dirty="0"/>
                    </a:p>
                  </a:txBody>
                  <a:tcPr/>
                </a:tc>
              </a:tr>
            </a:tbl>
          </a:graphicData>
        </a:graphic>
      </p:graphicFrame>
      <p:sp>
        <p:nvSpPr>
          <p:cNvPr id="7" name="Rectangle 6"/>
          <p:cNvSpPr/>
          <p:nvPr/>
        </p:nvSpPr>
        <p:spPr>
          <a:xfrm>
            <a:off x="2590800" y="5486400"/>
            <a:ext cx="2787110" cy="400110"/>
          </a:xfrm>
          <a:prstGeom prst="rect">
            <a:avLst/>
          </a:prstGeom>
        </p:spPr>
        <p:txBody>
          <a:bodyPr wrap="none">
            <a:spAutoFit/>
          </a:bodyPr>
          <a:lstStyle/>
          <a:p>
            <a:r>
              <a:rPr lang="en-US" dirty="0" smtClean="0">
                <a:hlinkClick r:id="rId5"/>
              </a:rPr>
              <a:t>http://</a:t>
            </a:r>
            <a:r>
              <a:rPr lang="en-US" sz="2000" dirty="0" smtClean="0">
                <a:hlinkClick r:id="rId5"/>
              </a:rPr>
              <a:t>wiser.nlm.nih.gov</a:t>
            </a:r>
            <a:r>
              <a:rPr lang="en-US" dirty="0" smtClean="0">
                <a:hlinkClick r:id="rId5"/>
              </a:rPr>
              <a:t>/</a:t>
            </a:r>
            <a:r>
              <a:rPr lang="en-US" dirty="0" smtClean="0"/>
              <a:t> </a:t>
            </a:r>
            <a:endParaRPr lang="en-US" dirty="0"/>
          </a:p>
        </p:txBody>
      </p:sp>
      <p:sp>
        <p:nvSpPr>
          <p:cNvPr id="8" name="Rectangle 7"/>
          <p:cNvSpPr/>
          <p:nvPr/>
        </p:nvSpPr>
        <p:spPr>
          <a:xfrm>
            <a:off x="3505200" y="6096000"/>
            <a:ext cx="3592522" cy="400110"/>
          </a:xfrm>
          <a:prstGeom prst="rect">
            <a:avLst/>
          </a:prstGeom>
        </p:spPr>
        <p:txBody>
          <a:bodyPr wrap="none">
            <a:spAutoFit/>
          </a:bodyPr>
          <a:lstStyle/>
          <a:p>
            <a:r>
              <a:rPr lang="en-US" sz="2000" dirty="0" smtClean="0">
                <a:hlinkClick r:id="rId5"/>
              </a:rPr>
              <a:t>http://www.cdc.gov/niosh/npg/ </a:t>
            </a:r>
          </a:p>
        </p:txBody>
      </p:sp>
      <p:sp>
        <p:nvSpPr>
          <p:cNvPr id="3" name="TextBox 2"/>
          <p:cNvSpPr txBox="1"/>
          <p:nvPr/>
        </p:nvSpPr>
        <p:spPr>
          <a:xfrm>
            <a:off x="3352800" y="3352800"/>
            <a:ext cx="1981200" cy="461665"/>
          </a:xfrm>
          <a:prstGeom prst="rect">
            <a:avLst/>
          </a:prstGeom>
          <a:noFill/>
        </p:spPr>
        <p:txBody>
          <a:bodyPr wrap="square" rtlCol="0">
            <a:spAutoFit/>
          </a:bodyPr>
          <a:lstStyle/>
          <a:p>
            <a:pPr algn="ctr"/>
            <a:r>
              <a:rPr lang="en-US" sz="2400" b="1" dirty="0" smtClean="0"/>
              <a:t>136°F</a:t>
            </a:r>
            <a:endParaRPr lang="en-US" sz="2400" b="1" dirty="0"/>
          </a:p>
        </p:txBody>
      </p:sp>
      <p:sp>
        <p:nvSpPr>
          <p:cNvPr id="4" name="TextBox 3"/>
          <p:cNvSpPr txBox="1"/>
          <p:nvPr/>
        </p:nvSpPr>
        <p:spPr>
          <a:xfrm>
            <a:off x="3733800" y="3810000"/>
            <a:ext cx="1295400" cy="461665"/>
          </a:xfrm>
          <a:prstGeom prst="rect">
            <a:avLst/>
          </a:prstGeom>
          <a:noFill/>
        </p:spPr>
        <p:txBody>
          <a:bodyPr wrap="square" rtlCol="0">
            <a:spAutoFit/>
          </a:bodyPr>
          <a:lstStyle/>
          <a:p>
            <a:pPr algn="ctr"/>
            <a:r>
              <a:rPr lang="en-US" sz="2400" b="1" dirty="0" smtClean="0"/>
              <a:t>-45°F</a:t>
            </a:r>
            <a:endParaRPr lang="en-US" sz="2400" b="1" dirty="0"/>
          </a:p>
        </p:txBody>
      </p:sp>
      <p:sp>
        <p:nvSpPr>
          <p:cNvPr id="5" name="TextBox 4"/>
          <p:cNvSpPr txBox="1"/>
          <p:nvPr/>
        </p:nvSpPr>
        <p:spPr>
          <a:xfrm>
            <a:off x="3942238" y="4252555"/>
            <a:ext cx="990600" cy="461665"/>
          </a:xfrm>
          <a:prstGeom prst="rect">
            <a:avLst/>
          </a:prstGeom>
          <a:noFill/>
        </p:spPr>
        <p:txBody>
          <a:bodyPr wrap="square" rtlCol="0">
            <a:spAutoFit/>
          </a:bodyPr>
          <a:lstStyle/>
          <a:p>
            <a:r>
              <a:rPr lang="en-US" sz="2400" b="1" dirty="0" smtClean="0"/>
              <a:t>12°F</a:t>
            </a:r>
            <a:endParaRPr lang="en-US" sz="2400" b="1" dirty="0"/>
          </a:p>
        </p:txBody>
      </p:sp>
      <p:sp>
        <p:nvSpPr>
          <p:cNvPr id="9" name="TextBox 8"/>
          <p:cNvSpPr txBox="1"/>
          <p:nvPr/>
        </p:nvSpPr>
        <p:spPr>
          <a:xfrm>
            <a:off x="3942238" y="4721299"/>
            <a:ext cx="990600" cy="461665"/>
          </a:xfrm>
          <a:prstGeom prst="rect">
            <a:avLst/>
          </a:prstGeom>
          <a:noFill/>
        </p:spPr>
        <p:txBody>
          <a:bodyPr wrap="square" rtlCol="0">
            <a:spAutoFit/>
          </a:bodyPr>
          <a:lstStyle/>
          <a:p>
            <a:r>
              <a:rPr lang="en-US" sz="2400" b="1" dirty="0" smtClean="0"/>
              <a:t>95°F</a:t>
            </a:r>
            <a:endParaRPr lang="en-US" sz="2400" b="1" dirty="0"/>
          </a:p>
        </p:txBody>
      </p:sp>
      <p:sp>
        <p:nvSpPr>
          <p:cNvPr id="10" name="TextBox 9"/>
          <p:cNvSpPr txBox="1"/>
          <p:nvPr/>
        </p:nvSpPr>
        <p:spPr>
          <a:xfrm>
            <a:off x="6077975" y="3351231"/>
            <a:ext cx="533400" cy="461665"/>
          </a:xfrm>
          <a:prstGeom prst="rect">
            <a:avLst/>
          </a:prstGeom>
          <a:noFill/>
        </p:spPr>
        <p:txBody>
          <a:bodyPr wrap="square" rtlCol="0">
            <a:spAutoFit/>
          </a:bodyPr>
          <a:lstStyle/>
          <a:p>
            <a:r>
              <a:rPr lang="en-US" sz="2400" b="1" dirty="0" smtClean="0"/>
              <a:t>4</a:t>
            </a:r>
            <a:endParaRPr lang="en-US" sz="2400" b="1" dirty="0"/>
          </a:p>
        </p:txBody>
      </p:sp>
      <p:sp>
        <p:nvSpPr>
          <p:cNvPr id="11" name="TextBox 10"/>
          <p:cNvSpPr txBox="1"/>
          <p:nvPr/>
        </p:nvSpPr>
        <p:spPr>
          <a:xfrm>
            <a:off x="6096000" y="3793919"/>
            <a:ext cx="381000" cy="461665"/>
          </a:xfrm>
          <a:prstGeom prst="rect">
            <a:avLst/>
          </a:prstGeom>
          <a:noFill/>
        </p:spPr>
        <p:txBody>
          <a:bodyPr wrap="square" rtlCol="0">
            <a:spAutoFit/>
          </a:bodyPr>
          <a:lstStyle/>
          <a:p>
            <a:r>
              <a:rPr lang="en-US" sz="2400" b="1" dirty="0" smtClean="0"/>
              <a:t>1</a:t>
            </a:r>
            <a:endParaRPr lang="en-US" sz="2400" b="1" dirty="0"/>
          </a:p>
        </p:txBody>
      </p:sp>
      <p:sp>
        <p:nvSpPr>
          <p:cNvPr id="12" name="TextBox 11"/>
          <p:cNvSpPr txBox="1"/>
          <p:nvPr/>
        </p:nvSpPr>
        <p:spPr>
          <a:xfrm>
            <a:off x="6096000" y="4262735"/>
            <a:ext cx="533400" cy="461665"/>
          </a:xfrm>
          <a:prstGeom prst="rect">
            <a:avLst/>
          </a:prstGeom>
          <a:noFill/>
        </p:spPr>
        <p:txBody>
          <a:bodyPr wrap="square" rtlCol="0">
            <a:spAutoFit/>
          </a:bodyPr>
          <a:lstStyle/>
          <a:p>
            <a:r>
              <a:rPr lang="en-US" sz="2400" b="1" dirty="0" smtClean="0"/>
              <a:t>2</a:t>
            </a:r>
            <a:endParaRPr lang="en-US" sz="2400" b="1" dirty="0"/>
          </a:p>
        </p:txBody>
      </p:sp>
      <p:sp>
        <p:nvSpPr>
          <p:cNvPr id="13" name="TextBox 12"/>
          <p:cNvSpPr txBox="1"/>
          <p:nvPr/>
        </p:nvSpPr>
        <p:spPr>
          <a:xfrm>
            <a:off x="6096000" y="4719935"/>
            <a:ext cx="381000" cy="461665"/>
          </a:xfrm>
          <a:prstGeom prst="rect">
            <a:avLst/>
          </a:prstGeom>
          <a:noFill/>
        </p:spPr>
        <p:txBody>
          <a:bodyPr wrap="square" rtlCol="0">
            <a:spAutoFit/>
          </a:bodyPr>
          <a:lstStyle/>
          <a:p>
            <a:r>
              <a:rPr lang="en-US" sz="2400" b="1" dirty="0" smtClean="0"/>
              <a:t>3</a:t>
            </a:r>
            <a:endParaRPr lang="en-US" sz="2400" b="1" dirty="0"/>
          </a:p>
        </p:txBody>
      </p:sp>
      <p:sp>
        <p:nvSpPr>
          <p:cNvPr id="19" name="TextBox 18"/>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M36</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18" name="Group 22"/>
          <p:cNvGrpSpPr>
            <a:grpSpLocks/>
          </p:cNvGrpSpPr>
          <p:nvPr/>
        </p:nvGrpSpPr>
        <p:grpSpPr bwMode="auto">
          <a:xfrm>
            <a:off x="7924800" y="5943600"/>
            <a:ext cx="1066800" cy="914400"/>
            <a:chOff x="5798743" y="5140036"/>
            <a:chExt cx="3908181" cy="2133600"/>
          </a:xfrm>
        </p:grpSpPr>
        <p:pic>
          <p:nvPicPr>
            <p:cNvPr id="20" name="Picture 2" descr="carpentry,construction,hardware,households,industries,industry,objects,Photographs,toolboxes,tools"/>
            <p:cNvPicPr>
              <a:picLocks noChangeAspect="1" noChangeArrowheads="1"/>
            </p:cNvPicPr>
            <p:nvPr/>
          </p:nvPicPr>
          <p:blipFill>
            <a:blip r:embed="rId6"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21"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extLst>
      <p:ext uri="{BB962C8B-B14F-4D97-AF65-F5344CB8AC3E}">
        <p14:creationId xmlns:p14="http://schemas.microsoft.com/office/powerpoint/2010/main" val="28703525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0" grpId="0"/>
      <p:bldP spid="11" grpId="0"/>
      <p:bldP spid="12" grpId="0"/>
      <p:bldP spid="1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1470025"/>
          </a:xfrm>
        </p:spPr>
        <p:txBody>
          <a:bodyPr/>
          <a:lstStyle/>
          <a:p>
            <a:r>
              <a:rPr lang="en-US" sz="4400" dirty="0" smtClean="0"/>
              <a:t>What are the ingredients for a fire? </a:t>
            </a:r>
            <a:endParaRPr lang="en-US" sz="4400" dirty="0"/>
          </a:p>
        </p:txBody>
      </p:sp>
      <p:pic>
        <p:nvPicPr>
          <p:cNvPr id="4" name="Picture 3" descr="Fire tetrahedron"/>
          <p:cNvPicPr/>
          <p:nvPr/>
        </p:nvPicPr>
        <p:blipFill>
          <a:blip r:embed="rId3" cstate="print"/>
          <a:stretch>
            <a:fillRect/>
          </a:stretch>
        </p:blipFill>
        <p:spPr>
          <a:xfrm>
            <a:off x="2895600" y="2133600"/>
            <a:ext cx="3352800" cy="3200400"/>
          </a:xfrm>
          <a:prstGeom prst="rect">
            <a:avLst/>
          </a:prstGeom>
        </p:spPr>
      </p:pic>
      <p:sp>
        <p:nvSpPr>
          <p:cNvPr id="6" name="Subtitle 5"/>
          <p:cNvSpPr>
            <a:spLocks noGrp="1"/>
          </p:cNvSpPr>
          <p:nvPr>
            <p:ph type="subTitle" idx="1"/>
          </p:nvPr>
        </p:nvSpPr>
        <p:spPr>
          <a:xfrm>
            <a:off x="1295400" y="5638800"/>
            <a:ext cx="6400800" cy="838200"/>
          </a:xfrm>
        </p:spPr>
        <p:txBody>
          <a:bodyPr/>
          <a:lstStyle/>
          <a:p>
            <a:r>
              <a:rPr lang="en-US" dirty="0" smtClean="0"/>
              <a:t>What is a chain reaction?</a:t>
            </a:r>
            <a:endParaRPr lang="en-US" dirty="0"/>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762000" y="228600"/>
            <a:ext cx="7772400" cy="1143000"/>
          </a:xfrm>
        </p:spPr>
        <p:txBody>
          <a:bodyPr>
            <a:normAutofit fontScale="90000"/>
          </a:bodyPr>
          <a:lstStyle/>
          <a:p>
            <a:r>
              <a:rPr lang="en-US" dirty="0" smtClean="0"/>
              <a:t>Explosive limit is the range that vapors will burn in air</a:t>
            </a:r>
          </a:p>
        </p:txBody>
      </p:sp>
      <p:sp>
        <p:nvSpPr>
          <p:cNvPr id="91138" name="Rectangle 3"/>
          <p:cNvSpPr>
            <a:spLocks noGrp="1" noChangeArrowheads="1"/>
          </p:cNvSpPr>
          <p:nvPr>
            <p:ph type="body" idx="1"/>
          </p:nvPr>
        </p:nvSpPr>
        <p:spPr>
          <a:xfrm>
            <a:off x="609600" y="1524000"/>
            <a:ext cx="7772400" cy="4114800"/>
          </a:xfrm>
        </p:spPr>
        <p:txBody>
          <a:bodyPr/>
          <a:lstStyle/>
          <a:p>
            <a:pPr>
              <a:lnSpc>
                <a:spcPct val="90000"/>
              </a:lnSpc>
              <a:buFont typeface="Monotype Sorts" charset="2"/>
              <a:buNone/>
            </a:pPr>
            <a:r>
              <a:rPr lang="en-US" sz="2800" dirty="0" smtClean="0">
                <a:latin typeface="Tahoma" pitchFamily="34" charset="0"/>
                <a:cs typeface="Times New Roman" pitchFamily="18" charset="0"/>
              </a:rPr>
              <a:t>	</a:t>
            </a:r>
            <a:r>
              <a:rPr lang="en-US" sz="2400" dirty="0" smtClean="0">
                <a:latin typeface="Tahoma" pitchFamily="34" charset="0"/>
                <a:cs typeface="Times New Roman" pitchFamily="18" charset="0"/>
              </a:rPr>
              <a:t>Look up and record the lower and upper explosive limit for these chemicals</a:t>
            </a:r>
          </a:p>
          <a:p>
            <a:pPr>
              <a:lnSpc>
                <a:spcPct val="90000"/>
              </a:lnSpc>
              <a:buFont typeface="Monotype Sorts" charset="2"/>
              <a:buNone/>
            </a:pPr>
            <a:r>
              <a:rPr lang="en-US" sz="2800" dirty="0" smtClean="0">
                <a:latin typeface="Tahoma" pitchFamily="34" charset="0"/>
                <a:cs typeface="Times New Roman" pitchFamily="18" charset="0"/>
              </a:rPr>
              <a:t> </a:t>
            </a:r>
            <a:endParaRPr lang="en-US" sz="2800" dirty="0" smtClean="0">
              <a:latin typeface="Tahoma" pitchFamily="34" charset="0"/>
            </a:endParaRPr>
          </a:p>
          <a:p>
            <a:pPr>
              <a:lnSpc>
                <a:spcPct val="90000"/>
              </a:lnSpc>
              <a:buFont typeface="Monotype Sorts" charset="2"/>
              <a:buNone/>
            </a:pPr>
            <a:endParaRPr lang="en-US" sz="2800" dirty="0" smtClean="0">
              <a:latin typeface="Tahoma" pitchFamily="34" charset="0"/>
            </a:endParaRPr>
          </a:p>
        </p:txBody>
      </p:sp>
      <p:pic>
        <p:nvPicPr>
          <p:cNvPr id="91139" name="Picture 2" descr="NIOSH Pocket Guide"/>
          <p:cNvPicPr>
            <a:picLocks noChangeAspect="1"/>
          </p:cNvPicPr>
          <p:nvPr/>
        </p:nvPicPr>
        <p:blipFill>
          <a:blip r:embed="rId3" cstate="print"/>
          <a:srcRect/>
          <a:stretch>
            <a:fillRect/>
          </a:stretch>
        </p:blipFill>
        <p:spPr bwMode="auto">
          <a:xfrm rot="970671">
            <a:off x="2809270" y="6081422"/>
            <a:ext cx="537290" cy="668133"/>
          </a:xfrm>
          <a:prstGeom prst="rect">
            <a:avLst/>
          </a:prstGeom>
          <a:noFill/>
          <a:ln w="9525">
            <a:noFill/>
            <a:miter lim="800000"/>
            <a:headEnd/>
            <a:tailEnd/>
          </a:ln>
        </p:spPr>
      </p:pic>
      <p:pic>
        <p:nvPicPr>
          <p:cNvPr id="91140" name="Picture 1" descr="Wiser logo"/>
          <p:cNvPicPr>
            <a:picLocks noChangeAspect="1"/>
          </p:cNvPicPr>
          <p:nvPr/>
        </p:nvPicPr>
        <p:blipFill>
          <a:blip r:embed="rId4" cstate="print"/>
          <a:srcRect/>
          <a:stretch>
            <a:fillRect/>
          </a:stretch>
        </p:blipFill>
        <p:spPr bwMode="auto">
          <a:xfrm>
            <a:off x="457200" y="5486400"/>
            <a:ext cx="1981200" cy="966976"/>
          </a:xfrm>
          <a:prstGeom prst="rect">
            <a:avLst/>
          </a:prstGeom>
          <a:noFill/>
          <a:ln w="9525">
            <a:noFill/>
            <a:miter lim="800000"/>
            <a:headEnd/>
            <a:tailEnd/>
          </a:ln>
        </p:spPr>
      </p:pic>
      <p:graphicFrame>
        <p:nvGraphicFramePr>
          <p:cNvPr id="6" name="Table 5"/>
          <p:cNvGraphicFramePr>
            <a:graphicFrameLocks noGrp="1"/>
          </p:cNvGraphicFramePr>
          <p:nvPr>
            <p:extLst>
              <p:ext uri="{D42A27DB-BD31-4B8C-83A1-F6EECF244321}">
                <p14:modId xmlns:p14="http://schemas.microsoft.com/office/powerpoint/2010/main" val="1771123532"/>
              </p:ext>
            </p:extLst>
          </p:nvPr>
        </p:nvGraphicFramePr>
        <p:xfrm>
          <a:off x="533400" y="2514600"/>
          <a:ext cx="7619999" cy="2926080"/>
        </p:xfrm>
        <a:graphic>
          <a:graphicData uri="http://schemas.openxmlformats.org/drawingml/2006/table">
            <a:tbl>
              <a:tblPr firstRow="1" bandRow="1" bandCol="1">
                <a:tableStyleId>{72833802-FEF1-4C79-8D5D-14CF1EAF98D9}</a:tableStyleId>
              </a:tblPr>
              <a:tblGrid>
                <a:gridCol w="3352800"/>
                <a:gridCol w="2209800"/>
                <a:gridCol w="2057399"/>
              </a:tblGrid>
              <a:tr h="370840">
                <a:tc>
                  <a:txBody>
                    <a:bodyPr/>
                    <a:lstStyle/>
                    <a:p>
                      <a:pPr algn="ctr"/>
                      <a:r>
                        <a:rPr lang="en-US" sz="2400" b="1" dirty="0" smtClean="0"/>
                        <a:t>Chemical</a:t>
                      </a:r>
                      <a:endParaRPr lang="en-US" sz="2400" b="1" dirty="0"/>
                    </a:p>
                  </a:txBody>
                  <a:tcPr>
                    <a:solidFill>
                      <a:srgbClr val="0070C0"/>
                    </a:solidFill>
                  </a:tcPr>
                </a:tc>
                <a:tc>
                  <a:txBody>
                    <a:bodyPr/>
                    <a:lstStyle/>
                    <a:p>
                      <a:pPr algn="ctr"/>
                      <a:r>
                        <a:rPr lang="en-US" sz="2400" b="1" dirty="0" smtClean="0"/>
                        <a:t>Lower </a:t>
                      </a:r>
                      <a:r>
                        <a:rPr lang="en-US" sz="2400" b="1" baseline="0" dirty="0" smtClean="0"/>
                        <a:t>explosive limit (%)</a:t>
                      </a:r>
                      <a:endParaRPr lang="en-US" sz="2400" b="1" dirty="0"/>
                    </a:p>
                  </a:txBody>
                  <a:tcPr>
                    <a:solidFill>
                      <a:srgbClr val="0070C0"/>
                    </a:solidFill>
                  </a:tcPr>
                </a:tc>
                <a:tc>
                  <a:txBody>
                    <a:bodyPr/>
                    <a:lstStyle/>
                    <a:p>
                      <a:pPr algn="ctr"/>
                      <a:r>
                        <a:rPr lang="en-US" sz="2400" b="1" dirty="0" smtClean="0"/>
                        <a:t>Upper explosive limit</a:t>
                      </a:r>
                    </a:p>
                    <a:p>
                      <a:pPr algn="ctr"/>
                      <a:r>
                        <a:rPr lang="en-US" sz="2400" b="1" baseline="0" dirty="0" smtClean="0"/>
                        <a:t>(%)</a:t>
                      </a:r>
                      <a:endParaRPr lang="en-US" sz="2400" b="1" dirty="0"/>
                    </a:p>
                  </a:txBody>
                  <a:tcPr>
                    <a:solidFill>
                      <a:srgbClr val="0070C0"/>
                    </a:solidFill>
                  </a:tcPr>
                </a:tc>
              </a:tr>
              <a:tr h="370840">
                <a:tc>
                  <a:txBody>
                    <a:bodyPr/>
                    <a:lstStyle/>
                    <a:p>
                      <a:pPr algn="l"/>
                      <a:r>
                        <a:rPr lang="en-US" sz="2400" b="1" dirty="0" smtClean="0"/>
                        <a:t>Kerosene</a:t>
                      </a:r>
                      <a:endParaRPr lang="en-US" sz="2400" b="1" dirty="0"/>
                    </a:p>
                  </a:txBody>
                  <a:tcPr/>
                </a:tc>
                <a:tc>
                  <a:txBody>
                    <a:bodyPr/>
                    <a:lstStyle/>
                    <a:p>
                      <a:pPr algn="ctr"/>
                      <a:endParaRPr lang="en-US" sz="2400" b="1" dirty="0"/>
                    </a:p>
                  </a:txBody>
                  <a:tcPr/>
                </a:tc>
                <a:tc>
                  <a:txBody>
                    <a:bodyPr/>
                    <a:lstStyle/>
                    <a:p>
                      <a:pPr algn="ctr"/>
                      <a:endParaRPr lang="en-US" sz="2400" b="1" dirty="0"/>
                    </a:p>
                  </a:txBody>
                  <a:tcPr/>
                </a:tc>
              </a:tr>
              <a:tr h="370840">
                <a:tc>
                  <a:txBody>
                    <a:bodyPr/>
                    <a:lstStyle/>
                    <a:p>
                      <a:pPr algn="l"/>
                      <a:r>
                        <a:rPr lang="en-US" sz="2400" b="1" dirty="0" smtClean="0"/>
                        <a:t>Gasoline</a:t>
                      </a:r>
                      <a:endParaRPr lang="en-US" sz="2400" b="1" dirty="0"/>
                    </a:p>
                  </a:txBody>
                  <a:tcPr/>
                </a:tc>
                <a:tc>
                  <a:txBody>
                    <a:bodyPr/>
                    <a:lstStyle/>
                    <a:p>
                      <a:pPr algn="ctr"/>
                      <a:endParaRPr lang="en-US" sz="2400" b="1" dirty="0"/>
                    </a:p>
                  </a:txBody>
                  <a:tcPr/>
                </a:tc>
                <a:tc>
                  <a:txBody>
                    <a:bodyPr/>
                    <a:lstStyle/>
                    <a:p>
                      <a:pPr algn="ctr"/>
                      <a:endParaRPr lang="en-US" sz="2400" b="1" dirty="0"/>
                    </a:p>
                  </a:txBody>
                  <a:tcPr/>
                </a:tc>
              </a:tr>
              <a:tr h="370840">
                <a:tc>
                  <a:txBody>
                    <a:bodyPr/>
                    <a:lstStyle/>
                    <a:p>
                      <a:pPr algn="l"/>
                      <a:r>
                        <a:rPr lang="en-US" sz="2400" b="1" dirty="0" err="1" smtClean="0"/>
                        <a:t>Methylene</a:t>
                      </a:r>
                      <a:r>
                        <a:rPr lang="en-US" sz="2400" b="1" dirty="0" smtClean="0"/>
                        <a:t> chloride (furniture stripper)</a:t>
                      </a:r>
                      <a:endParaRPr lang="en-US" sz="2400" b="1" dirty="0"/>
                    </a:p>
                  </a:txBody>
                  <a:tcPr/>
                </a:tc>
                <a:tc>
                  <a:txBody>
                    <a:bodyPr/>
                    <a:lstStyle/>
                    <a:p>
                      <a:pPr algn="ctr"/>
                      <a:endParaRPr lang="en-US" sz="2400" b="1" dirty="0"/>
                    </a:p>
                  </a:txBody>
                  <a:tcPr/>
                </a:tc>
                <a:tc>
                  <a:txBody>
                    <a:bodyPr/>
                    <a:lstStyle/>
                    <a:p>
                      <a:pPr algn="ctr"/>
                      <a:endParaRPr lang="en-US" sz="2400" b="1" dirty="0"/>
                    </a:p>
                  </a:txBody>
                  <a:tcPr/>
                </a:tc>
              </a:tr>
            </a:tbl>
          </a:graphicData>
        </a:graphic>
      </p:graphicFrame>
      <p:sp>
        <p:nvSpPr>
          <p:cNvPr id="7" name="Rectangle 6"/>
          <p:cNvSpPr/>
          <p:nvPr/>
        </p:nvSpPr>
        <p:spPr>
          <a:xfrm>
            <a:off x="2514600" y="5638800"/>
            <a:ext cx="2787110" cy="400110"/>
          </a:xfrm>
          <a:prstGeom prst="rect">
            <a:avLst/>
          </a:prstGeom>
        </p:spPr>
        <p:txBody>
          <a:bodyPr wrap="none">
            <a:spAutoFit/>
          </a:bodyPr>
          <a:lstStyle/>
          <a:p>
            <a:r>
              <a:rPr lang="en-US" dirty="0" smtClean="0">
                <a:hlinkClick r:id="rId5"/>
              </a:rPr>
              <a:t>http://</a:t>
            </a:r>
            <a:r>
              <a:rPr lang="en-US" sz="2000" dirty="0" smtClean="0">
                <a:hlinkClick r:id="rId5"/>
              </a:rPr>
              <a:t>wiser.nlm.nih.gov</a:t>
            </a:r>
            <a:r>
              <a:rPr lang="en-US" dirty="0" smtClean="0">
                <a:hlinkClick r:id="rId5"/>
              </a:rPr>
              <a:t>/</a:t>
            </a:r>
            <a:r>
              <a:rPr lang="en-US" dirty="0" smtClean="0"/>
              <a:t> </a:t>
            </a:r>
            <a:endParaRPr lang="en-US" dirty="0"/>
          </a:p>
        </p:txBody>
      </p:sp>
      <p:sp>
        <p:nvSpPr>
          <p:cNvPr id="8" name="Rectangle 7"/>
          <p:cNvSpPr/>
          <p:nvPr/>
        </p:nvSpPr>
        <p:spPr>
          <a:xfrm>
            <a:off x="3429000" y="6172200"/>
            <a:ext cx="3592522" cy="400110"/>
          </a:xfrm>
          <a:prstGeom prst="rect">
            <a:avLst/>
          </a:prstGeom>
        </p:spPr>
        <p:txBody>
          <a:bodyPr wrap="none">
            <a:spAutoFit/>
          </a:bodyPr>
          <a:lstStyle/>
          <a:p>
            <a:r>
              <a:rPr lang="en-US" sz="2000" dirty="0" smtClean="0">
                <a:hlinkClick r:id="rId5"/>
              </a:rPr>
              <a:t>http://www.cdc.gov/niosh/npg/ </a:t>
            </a:r>
          </a:p>
        </p:txBody>
      </p:sp>
      <p:sp>
        <p:nvSpPr>
          <p:cNvPr id="2" name="TextBox 1"/>
          <p:cNvSpPr txBox="1"/>
          <p:nvPr/>
        </p:nvSpPr>
        <p:spPr>
          <a:xfrm>
            <a:off x="4343400" y="3657600"/>
            <a:ext cx="1447800" cy="461665"/>
          </a:xfrm>
          <a:prstGeom prst="rect">
            <a:avLst/>
          </a:prstGeom>
          <a:noFill/>
        </p:spPr>
        <p:txBody>
          <a:bodyPr wrap="square" rtlCol="0">
            <a:spAutoFit/>
          </a:bodyPr>
          <a:lstStyle/>
          <a:p>
            <a:pPr algn="ctr"/>
            <a:r>
              <a:rPr lang="en-US" sz="2400" b="1" dirty="0" smtClean="0"/>
              <a:t>0.7%</a:t>
            </a:r>
            <a:endParaRPr lang="en-US" sz="2400" b="1" dirty="0"/>
          </a:p>
        </p:txBody>
      </p:sp>
      <p:sp>
        <p:nvSpPr>
          <p:cNvPr id="3" name="TextBox 2"/>
          <p:cNvSpPr txBox="1"/>
          <p:nvPr/>
        </p:nvSpPr>
        <p:spPr>
          <a:xfrm>
            <a:off x="4092845" y="4114800"/>
            <a:ext cx="2003155" cy="461665"/>
          </a:xfrm>
          <a:prstGeom prst="rect">
            <a:avLst/>
          </a:prstGeom>
          <a:noFill/>
        </p:spPr>
        <p:txBody>
          <a:bodyPr wrap="square" rtlCol="0">
            <a:spAutoFit/>
          </a:bodyPr>
          <a:lstStyle/>
          <a:p>
            <a:pPr algn="ctr"/>
            <a:r>
              <a:rPr lang="en-US" sz="2400" b="1" dirty="0" smtClean="0"/>
              <a:t>1.4%</a:t>
            </a:r>
            <a:endParaRPr lang="en-US" sz="2400" b="1" dirty="0"/>
          </a:p>
        </p:txBody>
      </p:sp>
      <p:sp>
        <p:nvSpPr>
          <p:cNvPr id="4" name="TextBox 3"/>
          <p:cNvSpPr txBox="1"/>
          <p:nvPr/>
        </p:nvSpPr>
        <p:spPr>
          <a:xfrm>
            <a:off x="4191000" y="4724400"/>
            <a:ext cx="1905000" cy="461665"/>
          </a:xfrm>
          <a:prstGeom prst="rect">
            <a:avLst/>
          </a:prstGeom>
          <a:noFill/>
        </p:spPr>
        <p:txBody>
          <a:bodyPr wrap="square" rtlCol="0">
            <a:spAutoFit/>
          </a:bodyPr>
          <a:lstStyle/>
          <a:p>
            <a:pPr algn="ctr"/>
            <a:r>
              <a:rPr lang="en-US" sz="2400" b="1" dirty="0" smtClean="0"/>
              <a:t>13%</a:t>
            </a:r>
            <a:endParaRPr lang="en-US" sz="2400" b="1" dirty="0"/>
          </a:p>
        </p:txBody>
      </p:sp>
      <p:sp>
        <p:nvSpPr>
          <p:cNvPr id="5" name="TextBox 4"/>
          <p:cNvSpPr txBox="1"/>
          <p:nvPr/>
        </p:nvSpPr>
        <p:spPr>
          <a:xfrm>
            <a:off x="6596861" y="3657600"/>
            <a:ext cx="1404139" cy="461665"/>
          </a:xfrm>
          <a:prstGeom prst="rect">
            <a:avLst/>
          </a:prstGeom>
          <a:noFill/>
        </p:spPr>
        <p:txBody>
          <a:bodyPr wrap="square" rtlCol="0">
            <a:spAutoFit/>
          </a:bodyPr>
          <a:lstStyle/>
          <a:p>
            <a:pPr algn="ctr"/>
            <a:r>
              <a:rPr lang="en-US" sz="2400" b="1" dirty="0" smtClean="0"/>
              <a:t>5%</a:t>
            </a:r>
            <a:endParaRPr lang="en-US" sz="2400" b="1" dirty="0"/>
          </a:p>
        </p:txBody>
      </p:sp>
      <p:sp>
        <p:nvSpPr>
          <p:cNvPr id="9" name="TextBox 8"/>
          <p:cNvSpPr txBox="1"/>
          <p:nvPr/>
        </p:nvSpPr>
        <p:spPr>
          <a:xfrm>
            <a:off x="6400800" y="4114800"/>
            <a:ext cx="1556539" cy="461665"/>
          </a:xfrm>
          <a:prstGeom prst="rect">
            <a:avLst/>
          </a:prstGeom>
          <a:noFill/>
        </p:spPr>
        <p:txBody>
          <a:bodyPr wrap="square" rtlCol="0">
            <a:spAutoFit/>
          </a:bodyPr>
          <a:lstStyle/>
          <a:p>
            <a:pPr algn="ctr"/>
            <a:r>
              <a:rPr lang="en-US" sz="2400" b="1" dirty="0" smtClean="0"/>
              <a:t>7.6%</a:t>
            </a:r>
            <a:endParaRPr lang="en-US" sz="2400" b="1" dirty="0"/>
          </a:p>
        </p:txBody>
      </p:sp>
      <p:sp>
        <p:nvSpPr>
          <p:cNvPr id="11" name="TextBox 10"/>
          <p:cNvSpPr txBox="1"/>
          <p:nvPr/>
        </p:nvSpPr>
        <p:spPr>
          <a:xfrm>
            <a:off x="6705600" y="4724400"/>
            <a:ext cx="990600" cy="461665"/>
          </a:xfrm>
          <a:prstGeom prst="rect">
            <a:avLst/>
          </a:prstGeom>
          <a:noFill/>
        </p:spPr>
        <p:txBody>
          <a:bodyPr wrap="square" rtlCol="0">
            <a:spAutoFit/>
          </a:bodyPr>
          <a:lstStyle/>
          <a:p>
            <a:pPr algn="ctr"/>
            <a:r>
              <a:rPr lang="en-US" sz="2400" b="1" dirty="0" smtClean="0"/>
              <a:t>23%</a:t>
            </a:r>
            <a:endParaRPr lang="en-US" sz="2400" b="1" dirty="0"/>
          </a:p>
        </p:txBody>
      </p:sp>
      <p:sp>
        <p:nvSpPr>
          <p:cNvPr id="16" name="TextBox 1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18" name="Group 22"/>
          <p:cNvGrpSpPr>
            <a:grpSpLocks/>
          </p:cNvGrpSpPr>
          <p:nvPr/>
        </p:nvGrpSpPr>
        <p:grpSpPr bwMode="auto">
          <a:xfrm>
            <a:off x="7924800" y="5943600"/>
            <a:ext cx="1066800" cy="914400"/>
            <a:chOff x="5798743" y="5140036"/>
            <a:chExt cx="3908181" cy="2133600"/>
          </a:xfrm>
        </p:grpSpPr>
        <p:pic>
          <p:nvPicPr>
            <p:cNvPr id="19" name="Picture 2" descr="carpentry,construction,hardware,households,industries,industry,objects,Photographs,toolboxes,tools"/>
            <p:cNvPicPr>
              <a:picLocks noChangeAspect="1" noChangeArrowheads="1"/>
            </p:cNvPicPr>
            <p:nvPr/>
          </p:nvPicPr>
          <p:blipFill>
            <a:blip r:embed="rId6"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20"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extLst>
      <p:ext uri="{BB962C8B-B14F-4D97-AF65-F5344CB8AC3E}">
        <p14:creationId xmlns:p14="http://schemas.microsoft.com/office/powerpoint/2010/main" val="11812807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9" grpId="0"/>
      <p:bldP spid="1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p:cNvSpPr>
            <a:spLocks noGrp="1" noChangeArrowheads="1"/>
          </p:cNvSpPr>
          <p:nvPr>
            <p:ph type="ctrTitle"/>
          </p:nvPr>
        </p:nvSpPr>
        <p:spPr>
          <a:xfrm>
            <a:off x="381000" y="609600"/>
            <a:ext cx="8305800" cy="1143000"/>
          </a:xfrm>
        </p:spPr>
        <p:txBody>
          <a:bodyPr/>
          <a:lstStyle/>
          <a:p>
            <a:r>
              <a:rPr lang="en-US" sz="3600" dirty="0" smtClean="0">
                <a:solidFill>
                  <a:srgbClr val="717171"/>
                </a:solidFill>
              </a:rPr>
              <a:t>What is the rule about vapor density for most chemicals encountered in construction work?</a:t>
            </a:r>
          </a:p>
        </p:txBody>
      </p:sp>
      <p:sp>
        <p:nvSpPr>
          <p:cNvPr id="92162" name="Rectangle 1027"/>
          <p:cNvSpPr>
            <a:spLocks noGrp="1" noChangeArrowheads="1"/>
          </p:cNvSpPr>
          <p:nvPr>
            <p:ph type="subTitle" idx="1"/>
          </p:nvPr>
        </p:nvSpPr>
        <p:spPr>
          <a:xfrm>
            <a:off x="914400" y="2895600"/>
            <a:ext cx="3657600" cy="1752600"/>
          </a:xfrm>
        </p:spPr>
        <p:txBody>
          <a:bodyPr/>
          <a:lstStyle/>
          <a:p>
            <a:r>
              <a:rPr lang="en-US" dirty="0" smtClean="0">
                <a:solidFill>
                  <a:schemeClr val="tx1"/>
                </a:solidFill>
                <a:latin typeface="Tahoma" pitchFamily="34" charset="0"/>
              </a:rPr>
              <a:t>Heavier than air</a:t>
            </a:r>
          </a:p>
          <a:p>
            <a:r>
              <a:rPr lang="en-US" dirty="0" smtClean="0">
                <a:solidFill>
                  <a:schemeClr val="tx1"/>
                </a:solidFill>
                <a:latin typeface="Tahoma" pitchFamily="34" charset="0"/>
              </a:rPr>
              <a:t>Lighter than air</a:t>
            </a:r>
          </a:p>
        </p:txBody>
      </p:sp>
      <p:sp>
        <p:nvSpPr>
          <p:cNvPr id="2" name="Rounded Rectangle 1"/>
          <p:cNvSpPr>
            <a:spLocks noChangeArrowheads="1"/>
          </p:cNvSpPr>
          <p:nvPr/>
        </p:nvSpPr>
        <p:spPr bwMode="auto">
          <a:xfrm>
            <a:off x="457200" y="3048000"/>
            <a:ext cx="457200" cy="381000"/>
          </a:xfrm>
          <a:prstGeom prst="roundRect">
            <a:avLst>
              <a:gd name="adj" fmla="val 16667"/>
            </a:avLst>
          </a:prstGeom>
          <a:noFill/>
          <a:ln w="34925">
            <a:solidFill>
              <a:srgbClr val="00009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6" name="Rounded Rectangle 5"/>
          <p:cNvSpPr>
            <a:spLocks noChangeArrowheads="1"/>
          </p:cNvSpPr>
          <p:nvPr/>
        </p:nvSpPr>
        <p:spPr bwMode="auto">
          <a:xfrm>
            <a:off x="457200" y="3581400"/>
            <a:ext cx="457200" cy="381000"/>
          </a:xfrm>
          <a:prstGeom prst="roundRect">
            <a:avLst>
              <a:gd name="adj" fmla="val 16667"/>
            </a:avLst>
          </a:prstGeom>
          <a:noFill/>
          <a:ln w="34925">
            <a:solidFill>
              <a:srgbClr val="00009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Rectangle 6"/>
          <p:cNvSpPr/>
          <p:nvPr/>
        </p:nvSpPr>
        <p:spPr>
          <a:xfrm>
            <a:off x="457200" y="2819400"/>
            <a:ext cx="574675" cy="646113"/>
          </a:xfrm>
          <a:prstGeom prst="rect">
            <a:avLst/>
          </a:prstGeom>
        </p:spPr>
        <p:txBody>
          <a:bodyPr wrap="none">
            <a:spAutoFit/>
          </a:bodyPr>
          <a:lstStyle/>
          <a:p>
            <a:r>
              <a:rPr lang="en-US" sz="3600">
                <a:solidFill>
                  <a:srgbClr val="800000"/>
                </a:solidFill>
                <a:effectLst>
                  <a:outerShdw blurRad="38100" dist="38100" dir="2700000" algn="tl">
                    <a:srgbClr val="C0C0C0"/>
                  </a:outerShdw>
                </a:effectLst>
                <a:latin typeface="Zapf Dingbats" charset="2"/>
              </a:rPr>
              <a:t>✔</a:t>
            </a:r>
            <a:endParaRPr lang="en-US" sz="3600">
              <a:solidFill>
                <a:srgbClr val="800000"/>
              </a:solidFill>
              <a:effectLst>
                <a:outerShdw blurRad="38100" dist="38100" dir="2700000" algn="tl">
                  <a:srgbClr val="C0C0C0"/>
                </a:outerShdw>
              </a:effectLst>
            </a:endParaRPr>
          </a:p>
        </p:txBody>
      </p:sp>
      <p:pic>
        <p:nvPicPr>
          <p:cNvPr id="3" name="Picture 2" descr="Can of spray solvent for preparing surface for painting"/>
          <p:cNvPicPr>
            <a:picLocks noChangeAspect="1"/>
          </p:cNvPicPr>
          <p:nvPr/>
        </p:nvPicPr>
        <p:blipFill rotWithShape="1">
          <a:blip r:embed="rId3" cstate="print">
            <a:extLst>
              <a:ext uri="{28A0092B-C50C-407E-A947-70E740481C1C}">
                <a14:useLocalDpi xmlns:a14="http://schemas.microsoft.com/office/drawing/2010/main" val="0"/>
              </a:ext>
            </a:extLst>
          </a:blip>
          <a:srcRect l="30664" r="24350"/>
          <a:stretch/>
        </p:blipFill>
        <p:spPr>
          <a:xfrm>
            <a:off x="4800600" y="2133600"/>
            <a:ext cx="1348310" cy="4572000"/>
          </a:xfrm>
          <a:prstGeom prst="rect">
            <a:avLst/>
          </a:prstGeom>
          <a:ln>
            <a:noFill/>
          </a:ln>
          <a:effectLst>
            <a:softEdge rad="112500"/>
          </a:effectLst>
        </p:spPr>
      </p:pic>
      <p:sp>
        <p:nvSpPr>
          <p:cNvPr id="8" name="TextBox 7"/>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10" name="Group 22"/>
          <p:cNvGrpSpPr>
            <a:grpSpLocks/>
          </p:cNvGrpSpPr>
          <p:nvPr/>
        </p:nvGrpSpPr>
        <p:grpSpPr bwMode="auto">
          <a:xfrm>
            <a:off x="7924800" y="5943600"/>
            <a:ext cx="1066800" cy="914400"/>
            <a:chOff x="5798743" y="5140036"/>
            <a:chExt cx="3908181" cy="2133600"/>
          </a:xfrm>
        </p:grpSpPr>
        <p:pic>
          <p:nvPicPr>
            <p:cNvPr id="11"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2"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895600"/>
            <a:ext cx="8229600" cy="1143000"/>
          </a:xfrm>
        </p:spPr>
        <p:txBody>
          <a:bodyPr rtlCol="0">
            <a:normAutofit fontScale="90000"/>
          </a:bodyPr>
          <a:lstStyle/>
          <a:p>
            <a:pPr marL="514350" indent="-514350" fontAlgn="auto">
              <a:spcAft>
                <a:spcPts val="0"/>
              </a:spcAft>
              <a:defRPr/>
            </a:pPr>
            <a:r>
              <a:rPr lang="en-US" dirty="0" smtClean="0">
                <a:solidFill>
                  <a:schemeClr val="accent3">
                    <a:lumMod val="75000"/>
                  </a:schemeClr>
                </a:solidFill>
              </a:rPr>
              <a:t>Measurement and Exposure Limits</a:t>
            </a:r>
          </a:p>
        </p:txBody>
      </p:sp>
      <p:grpSp>
        <p:nvGrpSpPr>
          <p:cNvPr id="2" name="Group 4" descr="Section 5"/>
          <p:cNvGrpSpPr/>
          <p:nvPr/>
        </p:nvGrpSpPr>
        <p:grpSpPr>
          <a:xfrm>
            <a:off x="457200" y="609600"/>
            <a:ext cx="4686300" cy="1559025"/>
            <a:chOff x="0" y="96787"/>
            <a:chExt cx="4191000" cy="1559025"/>
          </a:xfrm>
          <a:scene3d>
            <a:camera prst="orthographicFront"/>
            <a:lightRig rig="threePt" dir="t">
              <a:rot lat="0" lon="0" rev="7500000"/>
            </a:lightRig>
          </a:scene3d>
        </p:grpSpPr>
        <p:sp>
          <p:nvSpPr>
            <p:cNvPr id="6" name="Rounded Rectangle 5"/>
            <p:cNvSpPr/>
            <p:nvPr/>
          </p:nvSpPr>
          <p:spPr>
            <a:xfrm>
              <a:off x="0" y="96787"/>
              <a:ext cx="4191000" cy="1559025"/>
            </a:xfrm>
            <a:prstGeom prst="roundRect">
              <a:avLst/>
            </a:prstGeom>
            <a:solidFill>
              <a:srgbClr val="14F4DA"/>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ounded Rectangle 4"/>
            <p:cNvSpPr/>
            <p:nvPr/>
          </p:nvSpPr>
          <p:spPr>
            <a:xfrm>
              <a:off x="76105" y="172892"/>
              <a:ext cx="4038790" cy="1406815"/>
            </a:xfrm>
            <a:prstGeom prst="rect">
              <a:avLst/>
            </a:prstGeom>
            <a:sp3d/>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fontAlgn="auto">
                <a:lnSpc>
                  <a:spcPct val="90000"/>
                </a:lnSpc>
                <a:spcAft>
                  <a:spcPct val="35000"/>
                </a:spcAft>
                <a:defRPr/>
              </a:pPr>
              <a:r>
                <a:rPr lang="en-US" sz="6500" b="1" dirty="0">
                  <a:solidFill>
                    <a:schemeClr val="bg1"/>
                  </a:solidFill>
                  <a:latin typeface="Tahoma" pitchFamily="34" charset="0"/>
                  <a:ea typeface="Tahoma" pitchFamily="34" charset="0"/>
                  <a:cs typeface="Tahoma" pitchFamily="34" charset="0"/>
                </a:rPr>
                <a:t>Section</a:t>
              </a:r>
              <a:r>
                <a:rPr lang="en-US" sz="6500" b="1" dirty="0">
                  <a:latin typeface="Tahoma" pitchFamily="34" charset="0"/>
                  <a:ea typeface="Tahoma" pitchFamily="34" charset="0"/>
                  <a:cs typeface="Tahoma" pitchFamily="34" charset="0"/>
                </a:rPr>
                <a:t> 5</a:t>
              </a:r>
            </a:p>
          </p:txBody>
        </p:sp>
      </p:grpSp>
      <p:pic>
        <p:nvPicPr>
          <p:cNvPr id="106499" name="Picture 7" descr="cpwr_hor1_cmyk_hires.tif"/>
          <p:cNvPicPr>
            <a:picLocks noChangeAspect="1"/>
          </p:cNvPicPr>
          <p:nvPr/>
        </p:nvPicPr>
        <p:blipFill>
          <a:blip r:embed="rId3" cstate="print"/>
          <a:srcRect/>
          <a:stretch>
            <a:fillRect/>
          </a:stretch>
        </p:blipFill>
        <p:spPr bwMode="auto">
          <a:xfrm>
            <a:off x="0" y="5888038"/>
            <a:ext cx="8812213" cy="969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a:xfrm>
            <a:off x="457200" y="609600"/>
            <a:ext cx="8229600" cy="1143000"/>
          </a:xfrm>
        </p:spPr>
        <p:txBody>
          <a:bodyPr/>
          <a:lstStyle/>
          <a:p>
            <a:pPr algn="ctr"/>
            <a:r>
              <a:rPr lang="en-US" sz="5400" dirty="0" smtClean="0"/>
              <a:t>Why do we monitor?</a:t>
            </a:r>
          </a:p>
        </p:txBody>
      </p:sp>
      <p:sp>
        <p:nvSpPr>
          <p:cNvPr id="107522" name="Rectangle 3"/>
          <p:cNvSpPr>
            <a:spLocks noChangeArrowheads="1"/>
          </p:cNvSpPr>
          <p:nvPr/>
        </p:nvSpPr>
        <p:spPr bwMode="auto">
          <a:xfrm>
            <a:off x="2286000" y="5715000"/>
            <a:ext cx="4572000" cy="307975"/>
          </a:xfrm>
          <a:prstGeom prst="rect">
            <a:avLst/>
          </a:prstGeom>
          <a:noFill/>
          <a:ln w="9525">
            <a:noFill/>
            <a:miter lim="800000"/>
            <a:headEnd/>
            <a:tailEnd/>
          </a:ln>
        </p:spPr>
        <p:txBody>
          <a:bodyPr>
            <a:spAutoFit/>
          </a:bodyPr>
          <a:lstStyle/>
          <a:p>
            <a:pPr algn="ctr"/>
            <a:r>
              <a:rPr lang="en-US" sz="1400"/>
              <a:t>Photography Neil Lippy for eLCOSH</a:t>
            </a:r>
          </a:p>
        </p:txBody>
      </p:sp>
      <p:pic>
        <p:nvPicPr>
          <p:cNvPr id="107523" name="Picture 6" descr="Sampling cassette on worker during tuckpointing"/>
          <p:cNvPicPr>
            <a:picLocks noChangeAspect="1"/>
          </p:cNvPicPr>
          <p:nvPr/>
        </p:nvPicPr>
        <p:blipFill>
          <a:blip r:embed="rId3" cstate="print"/>
          <a:srcRect/>
          <a:stretch>
            <a:fillRect/>
          </a:stretch>
        </p:blipFill>
        <p:spPr bwMode="auto">
          <a:xfrm>
            <a:off x="4800600" y="1752600"/>
            <a:ext cx="3876675" cy="3657600"/>
          </a:xfrm>
          <a:prstGeom prst="rect">
            <a:avLst/>
          </a:prstGeom>
          <a:noFill/>
          <a:ln w="9525">
            <a:noFill/>
            <a:miter lim="800000"/>
            <a:headEnd/>
            <a:tailEnd/>
          </a:ln>
        </p:spPr>
      </p:pic>
      <p:pic>
        <p:nvPicPr>
          <p:cNvPr id="8" name="Picture 7" descr="Industrial hygienist attaching sampling cassette to worker"/>
          <p:cNvPicPr>
            <a:picLocks noChangeAspect="1"/>
          </p:cNvPicPr>
          <p:nvPr/>
        </p:nvPicPr>
        <p:blipFill>
          <a:blip r:embed="rId4" cstate="print"/>
          <a:srcRect/>
          <a:stretch>
            <a:fillRect/>
          </a:stretch>
        </p:blipFill>
        <p:spPr bwMode="auto">
          <a:xfrm>
            <a:off x="261938" y="1752600"/>
            <a:ext cx="4343400" cy="2887663"/>
          </a:xfrm>
          <a:prstGeom prst="rect">
            <a:avLst/>
          </a:prstGeom>
          <a:noFill/>
          <a:ln w="9525">
            <a:noFill/>
            <a:miter lim="800000"/>
            <a:headEnd/>
            <a:tailEnd/>
          </a:ln>
          <a:effectLst>
            <a:outerShdw dist="139700" dir="2700000" algn="tl" rotWithShape="0">
              <a:srgbClr val="333333">
                <a:alpha val="64999"/>
              </a:srgbClr>
            </a:outerShdw>
          </a:effectLst>
        </p:spPr>
      </p:pic>
      <p:sp>
        <p:nvSpPr>
          <p:cNvPr id="3" name="Right Arrow 2"/>
          <p:cNvSpPr>
            <a:spLocks noChangeArrowheads="1"/>
          </p:cNvSpPr>
          <p:nvPr/>
        </p:nvSpPr>
        <p:spPr bwMode="auto">
          <a:xfrm>
            <a:off x="5029200" y="3276600"/>
            <a:ext cx="1143000" cy="457200"/>
          </a:xfrm>
          <a:prstGeom prst="rightArrow">
            <a:avLst>
              <a:gd name="adj1" fmla="val 50000"/>
              <a:gd name="adj2" fmla="val 50000"/>
            </a:avLst>
          </a:prstGeom>
          <a:gradFill rotWithShape="1">
            <a:gsLst>
              <a:gs pos="0">
                <a:srgbClr val="D7D7D7"/>
              </a:gs>
              <a:gs pos="20000">
                <a:srgbClr val="D6D6D6"/>
              </a:gs>
              <a:gs pos="100000">
                <a:srgbClr val="A4A4A4"/>
              </a:gs>
            </a:gsLst>
            <a:lin ang="5400000"/>
          </a:gradFill>
          <a:ln w="9525">
            <a:solidFill>
              <a:srgbClr val="D8D8D8"/>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7" name="TextBox 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smtClean="0"/>
              <a:t>There are two types of monitoring: real-time and samples that are sent to a lab</a:t>
            </a:r>
            <a:endParaRPr lang="en-US" dirty="0"/>
          </a:p>
        </p:txBody>
      </p:sp>
      <p:pic>
        <p:nvPicPr>
          <p:cNvPr id="3" name="Picture 4" descr="Handheld Photo Ionization Detector "/>
          <p:cNvPicPr>
            <a:picLocks noChangeAspect="1" noChangeArrowheads="1"/>
          </p:cNvPicPr>
          <p:nvPr/>
        </p:nvPicPr>
        <p:blipFill>
          <a:blip r:embed="rId3" cstate="print"/>
          <a:srcRect l="19235"/>
          <a:stretch>
            <a:fillRect/>
          </a:stretch>
        </p:blipFill>
        <p:spPr bwMode="auto">
          <a:xfrm>
            <a:off x="7421563" y="2147887"/>
            <a:ext cx="1722437" cy="3932238"/>
          </a:xfrm>
          <a:prstGeom prst="rect">
            <a:avLst/>
          </a:prstGeom>
          <a:noFill/>
          <a:ln w="9525">
            <a:noFill/>
            <a:miter lim="800000"/>
            <a:headEnd/>
            <a:tailEnd/>
          </a:ln>
        </p:spPr>
      </p:pic>
      <p:sp>
        <p:nvSpPr>
          <p:cNvPr id="4" name="Text Box 5"/>
          <p:cNvSpPr txBox="1">
            <a:spLocks noChangeArrowheads="1"/>
          </p:cNvSpPr>
          <p:nvPr/>
        </p:nvSpPr>
        <p:spPr bwMode="auto">
          <a:xfrm>
            <a:off x="8001000" y="5729287"/>
            <a:ext cx="685800" cy="366713"/>
          </a:xfrm>
          <a:prstGeom prst="rect">
            <a:avLst/>
          </a:prstGeom>
          <a:noFill/>
          <a:ln w="9525">
            <a:noFill/>
            <a:miter lim="800000"/>
            <a:headEnd/>
            <a:tailEnd/>
          </a:ln>
        </p:spPr>
        <p:txBody>
          <a:bodyPr>
            <a:spAutoFit/>
          </a:bodyPr>
          <a:lstStyle/>
          <a:p>
            <a:pPr>
              <a:spcBef>
                <a:spcPct val="50000"/>
              </a:spcBef>
            </a:pPr>
            <a:r>
              <a:rPr lang="en-US" b="1" dirty="0"/>
              <a:t>PID</a:t>
            </a:r>
          </a:p>
        </p:txBody>
      </p:sp>
      <p:sp>
        <p:nvSpPr>
          <p:cNvPr id="5" name="Text Box 7"/>
          <p:cNvSpPr txBox="1">
            <a:spLocks noChangeArrowheads="1"/>
          </p:cNvSpPr>
          <p:nvPr/>
        </p:nvSpPr>
        <p:spPr bwMode="auto">
          <a:xfrm>
            <a:off x="5715000" y="4876800"/>
            <a:ext cx="1524000" cy="646113"/>
          </a:xfrm>
          <a:prstGeom prst="rect">
            <a:avLst/>
          </a:prstGeom>
          <a:noFill/>
          <a:ln w="9525">
            <a:noFill/>
            <a:miter lim="800000"/>
            <a:headEnd/>
            <a:tailEnd/>
          </a:ln>
        </p:spPr>
        <p:txBody>
          <a:bodyPr>
            <a:spAutoFit/>
          </a:bodyPr>
          <a:lstStyle/>
          <a:p>
            <a:pPr>
              <a:spcBef>
                <a:spcPct val="50000"/>
              </a:spcBef>
            </a:pPr>
            <a:r>
              <a:rPr lang="en-US" b="1" dirty="0"/>
              <a:t>Multi-Gas Meter</a:t>
            </a:r>
          </a:p>
        </p:txBody>
      </p:sp>
      <p:pic>
        <p:nvPicPr>
          <p:cNvPr id="6" name="Picture 6" descr="multi gas meter"/>
          <p:cNvPicPr>
            <a:picLocks noChangeAspect="1" noChangeArrowheads="1"/>
          </p:cNvPicPr>
          <p:nvPr/>
        </p:nvPicPr>
        <p:blipFill>
          <a:blip r:embed="rId4" cstate="print"/>
          <a:srcRect/>
          <a:stretch>
            <a:fillRect/>
          </a:stretch>
        </p:blipFill>
        <p:spPr bwMode="auto">
          <a:xfrm>
            <a:off x="5181600" y="2819400"/>
            <a:ext cx="1997075" cy="1997075"/>
          </a:xfrm>
          <a:prstGeom prst="rect">
            <a:avLst/>
          </a:prstGeom>
          <a:noFill/>
          <a:ln w="9525">
            <a:noFill/>
            <a:miter lim="800000"/>
            <a:headEnd/>
            <a:tailEnd/>
          </a:ln>
        </p:spPr>
      </p:pic>
      <p:pic>
        <p:nvPicPr>
          <p:cNvPr id="7" name="Picture 4" descr="Low-flow industrial hygiene sampling pump"/>
          <p:cNvPicPr>
            <a:picLocks noChangeAspect="1" noChangeArrowheads="1"/>
          </p:cNvPicPr>
          <p:nvPr/>
        </p:nvPicPr>
        <p:blipFill>
          <a:blip r:embed="rId5" cstate="print"/>
          <a:srcRect/>
          <a:stretch>
            <a:fillRect/>
          </a:stretch>
        </p:blipFill>
        <p:spPr bwMode="auto">
          <a:xfrm>
            <a:off x="914400" y="2365660"/>
            <a:ext cx="3474720" cy="3501740"/>
          </a:xfrm>
          <a:prstGeom prst="rect">
            <a:avLst/>
          </a:prstGeom>
          <a:noFill/>
          <a:ln w="12700">
            <a:noFill/>
            <a:miter lim="800000"/>
            <a:headEnd/>
            <a:tailEnd/>
          </a:ln>
        </p:spPr>
      </p:pic>
      <p:sp>
        <p:nvSpPr>
          <p:cNvPr id="8" name="TextBox 2"/>
          <p:cNvSpPr txBox="1">
            <a:spLocks noChangeArrowheads="1"/>
          </p:cNvSpPr>
          <p:nvPr/>
        </p:nvSpPr>
        <p:spPr bwMode="auto">
          <a:xfrm>
            <a:off x="822960" y="5803612"/>
            <a:ext cx="3657600" cy="584775"/>
          </a:xfrm>
          <a:prstGeom prst="rect">
            <a:avLst/>
          </a:prstGeom>
          <a:noFill/>
          <a:ln w="9525">
            <a:noFill/>
            <a:miter lim="800000"/>
            <a:headEnd/>
            <a:tailEnd/>
          </a:ln>
        </p:spPr>
        <p:txBody>
          <a:bodyPr>
            <a:spAutoFit/>
          </a:bodyPr>
          <a:lstStyle/>
          <a:p>
            <a:r>
              <a:rPr lang="en-US" sz="1600" dirty="0">
                <a:latin typeface="Calibri" pitchFamily="34" charset="0"/>
              </a:rPr>
              <a:t>Photo courtesy Lawrence Berkeley National Laboratory</a:t>
            </a:r>
          </a:p>
        </p:txBody>
      </p:sp>
      <p:sp>
        <p:nvSpPr>
          <p:cNvPr id="9" name="TextBox 8"/>
          <p:cNvSpPr txBox="1"/>
          <p:nvPr/>
        </p:nvSpPr>
        <p:spPr>
          <a:xfrm>
            <a:off x="4953000" y="5486400"/>
            <a:ext cx="3581400" cy="1077218"/>
          </a:xfrm>
          <a:prstGeom prst="rect">
            <a:avLst/>
          </a:prstGeom>
          <a:noFill/>
        </p:spPr>
        <p:txBody>
          <a:bodyPr wrap="square" rtlCol="0">
            <a:spAutoFit/>
          </a:bodyPr>
          <a:lstStyle/>
          <a:p>
            <a:pPr algn="ctr"/>
            <a:r>
              <a:rPr lang="en-US" sz="3200" b="1" dirty="0" smtClean="0">
                <a:solidFill>
                  <a:srgbClr val="000090"/>
                </a:solidFill>
              </a:rPr>
              <a:t>Real-time instruments</a:t>
            </a:r>
            <a:endParaRPr lang="en-US" sz="3200" b="1" dirty="0">
              <a:solidFill>
                <a:srgbClr val="000090"/>
              </a:solidFill>
            </a:endParaRPr>
          </a:p>
        </p:txBody>
      </p:sp>
      <p:sp>
        <p:nvSpPr>
          <p:cNvPr id="10" name="TextBox 9"/>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609600"/>
            <a:ext cx="8229600" cy="1143000"/>
          </a:xfrm>
        </p:spPr>
        <p:txBody>
          <a:bodyPr rtlCol="0">
            <a:normAutofit fontScale="90000"/>
          </a:bodyPr>
          <a:lstStyle/>
          <a:p>
            <a:pPr fontAlgn="auto">
              <a:spcAft>
                <a:spcPts val="0"/>
              </a:spcAft>
              <a:defRPr/>
            </a:pPr>
            <a:r>
              <a:rPr lang="en-US" sz="4400" dirty="0" smtClean="0">
                <a:solidFill>
                  <a:schemeClr val="accent3">
                    <a:lumMod val="75000"/>
                  </a:schemeClr>
                </a:solidFill>
              </a:rPr>
              <a:t>Real-time equipment can give </a:t>
            </a:r>
            <a:r>
              <a:rPr lang="en-US" sz="44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immediate</a:t>
            </a:r>
            <a:r>
              <a:rPr lang="en-US" sz="4400" dirty="0" smtClean="0">
                <a:solidFill>
                  <a:schemeClr val="accent3">
                    <a:lumMod val="75000"/>
                  </a:schemeClr>
                </a:solidFill>
              </a:rPr>
              <a:t> chemical exposure measurements</a:t>
            </a:r>
          </a:p>
        </p:txBody>
      </p:sp>
      <p:sp>
        <p:nvSpPr>
          <p:cNvPr id="108546" name="Rectangle 3"/>
          <p:cNvSpPr>
            <a:spLocks noGrp="1" noChangeArrowheads="1"/>
          </p:cNvSpPr>
          <p:nvPr>
            <p:ph type="body" idx="1"/>
          </p:nvPr>
        </p:nvSpPr>
        <p:spPr>
          <a:xfrm>
            <a:off x="381000" y="2133600"/>
            <a:ext cx="8229600" cy="3810000"/>
          </a:xfrm>
        </p:spPr>
        <p:txBody>
          <a:bodyPr/>
          <a:lstStyle/>
          <a:p>
            <a:r>
              <a:rPr lang="en-US" dirty="0" smtClean="0"/>
              <a:t>Combustible gases</a:t>
            </a:r>
          </a:p>
          <a:p>
            <a:r>
              <a:rPr lang="en-US" dirty="0" smtClean="0"/>
              <a:t>Toxic vapors and gases</a:t>
            </a:r>
          </a:p>
          <a:p>
            <a:r>
              <a:rPr lang="en-US" dirty="0" smtClean="0"/>
              <a:t>Oxygen</a:t>
            </a:r>
          </a:p>
        </p:txBody>
      </p:sp>
      <p:pic>
        <p:nvPicPr>
          <p:cNvPr id="9" name="Picture 4" descr="Miner using real-time monitor"/>
          <p:cNvPicPr>
            <a:picLocks noChangeAspect="1" noChangeArrowheads="1"/>
          </p:cNvPicPr>
          <p:nvPr/>
        </p:nvPicPr>
        <p:blipFill>
          <a:blip r:embed="rId3" cstate="print"/>
          <a:srcRect t="11638" r="11111" b="17972"/>
          <a:stretch>
            <a:fillRect/>
          </a:stretch>
        </p:blipFill>
        <p:spPr bwMode="auto">
          <a:xfrm>
            <a:off x="3276600" y="3397334"/>
            <a:ext cx="5577191" cy="3276600"/>
          </a:xfrm>
          <a:prstGeom prst="rect">
            <a:avLst/>
          </a:prstGeom>
          <a:noFill/>
          <a:ln w="9525">
            <a:noFill/>
            <a:miter lim="800000"/>
            <a:headEnd/>
            <a:tailEnd/>
          </a:ln>
        </p:spPr>
      </p:pic>
      <p:sp>
        <p:nvSpPr>
          <p:cNvPr id="8" name="TextBox 3"/>
          <p:cNvSpPr txBox="1">
            <a:spLocks noChangeArrowheads="1"/>
          </p:cNvSpPr>
          <p:nvPr/>
        </p:nvSpPr>
        <p:spPr bwMode="auto">
          <a:xfrm>
            <a:off x="304800" y="5943600"/>
            <a:ext cx="2590800" cy="369887"/>
          </a:xfrm>
          <a:prstGeom prst="rect">
            <a:avLst/>
          </a:prstGeom>
          <a:noFill/>
          <a:ln w="9525">
            <a:noFill/>
            <a:miter lim="800000"/>
            <a:headEnd/>
            <a:tailEnd/>
          </a:ln>
        </p:spPr>
        <p:txBody>
          <a:bodyPr>
            <a:spAutoFit/>
          </a:bodyPr>
          <a:lstStyle/>
          <a:p>
            <a:r>
              <a:rPr lang="en-US" dirty="0">
                <a:latin typeface="Calibri" pitchFamily="34" charset="0"/>
              </a:rPr>
              <a:t>Photo courtesy NIOSH</a:t>
            </a: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4400"/>
            <a:ext cx="8229600" cy="1143000"/>
          </a:xfrm>
        </p:spPr>
        <p:txBody>
          <a:bodyPr>
            <a:normAutofit fontScale="90000"/>
          </a:bodyPr>
          <a:lstStyle/>
          <a:p>
            <a:r>
              <a:rPr lang="en-US" sz="3600" dirty="0" smtClean="0"/>
              <a:t>This training will teach you to </a:t>
            </a:r>
            <a:r>
              <a:rPr lang="en-US" sz="3600" dirty="0" smtClean="0">
                <a:effectLst>
                  <a:outerShdw blurRad="38100" dist="38100" dir="2700000" algn="tl">
                    <a:srgbClr val="C0C0C0"/>
                  </a:outerShdw>
                </a:effectLst>
              </a:rPr>
              <a:t>report releases </a:t>
            </a:r>
            <a:r>
              <a:rPr lang="en-US" sz="3600" dirty="0" smtClean="0"/>
              <a:t>of hazardous chemicals to qualified response personnel and to </a:t>
            </a:r>
            <a:r>
              <a:rPr lang="en-US" sz="3600" dirty="0" smtClean="0">
                <a:effectLst>
                  <a:outerShdw blurRad="38100" dist="38100" dir="2700000" algn="tl">
                    <a:srgbClr val="C0C0C0"/>
                  </a:outerShdw>
                </a:effectLst>
              </a:rPr>
              <a:t>avoid exposure</a:t>
            </a:r>
          </a:p>
        </p:txBody>
      </p:sp>
      <p:pic>
        <p:nvPicPr>
          <p:cNvPr id="5" name="Picture 5" descr="Photo of an spill of unknown liquid in an inside work area"/>
          <p:cNvPicPr>
            <a:picLocks noChangeAspect="1" noChangeArrowheads="1"/>
          </p:cNvPicPr>
          <p:nvPr/>
        </p:nvPicPr>
        <p:blipFill>
          <a:blip r:embed="rId3" cstate="print"/>
          <a:srcRect/>
          <a:stretch>
            <a:fillRect/>
          </a:stretch>
        </p:blipFill>
        <p:spPr bwMode="auto">
          <a:xfrm>
            <a:off x="2006600" y="2895600"/>
            <a:ext cx="5080000" cy="3810000"/>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sp>
        <p:nvSpPr>
          <p:cNvPr id="14339" name="TextBox 5"/>
          <p:cNvSpPr txBox="1">
            <a:spLocks noChangeArrowheads="1"/>
          </p:cNvSpPr>
          <p:nvPr/>
        </p:nvSpPr>
        <p:spPr bwMode="auto">
          <a:xfrm>
            <a:off x="2895600" y="4202668"/>
            <a:ext cx="2514600" cy="369332"/>
          </a:xfrm>
          <a:prstGeom prst="rect">
            <a:avLst/>
          </a:prstGeom>
          <a:noFill/>
          <a:ln w="9525">
            <a:noFill/>
            <a:miter lim="800000"/>
            <a:headEnd/>
            <a:tailEnd/>
          </a:ln>
        </p:spPr>
        <p:txBody>
          <a:bodyPr wrap="square">
            <a:spAutoFit/>
          </a:bodyPr>
          <a:lstStyle/>
          <a:p>
            <a:pPr algn="ctr"/>
            <a:r>
              <a:rPr lang="en-US" b="1" dirty="0">
                <a:solidFill>
                  <a:schemeClr val="bg1"/>
                </a:solidFill>
                <a:latin typeface="Arial" pitchFamily="34" charset="0"/>
                <a:cs typeface="Arial" pitchFamily="34" charset="0"/>
              </a:rPr>
              <a:t>An unknown spill</a:t>
            </a: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Worker cutting block wearing sampling cassette"/>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 name="Title 11"/>
          <p:cNvSpPr>
            <a:spLocks noGrp="1"/>
          </p:cNvSpPr>
          <p:nvPr>
            <p:ph type="title"/>
          </p:nvPr>
        </p:nvSpPr>
        <p:spPr>
          <a:xfrm>
            <a:off x="304800" y="5105400"/>
            <a:ext cx="8610600" cy="1143000"/>
          </a:xfrm>
        </p:spPr>
        <p:txBody>
          <a:bodyPr>
            <a:normAutofit fontScale="90000"/>
          </a:bodyPr>
          <a:lstStyle/>
          <a:p>
            <a:r>
              <a:rPr lang="en-US" sz="3600" dirty="0" smtClean="0">
                <a:solidFill>
                  <a:srgbClr val="FFFFFF"/>
                </a:solidFill>
              </a:rPr>
              <a:t>Personal monitoring in the breathing zone determines a specific employee</a:t>
            </a:r>
            <a:r>
              <a:rPr lang="en-US" altLang="en-US" sz="3600" dirty="0" smtClean="0">
                <a:solidFill>
                  <a:srgbClr val="FFFFFF"/>
                </a:solidFill>
              </a:rPr>
              <a:t>’</a:t>
            </a:r>
            <a:r>
              <a:rPr lang="en-US" sz="3600" dirty="0" smtClean="0">
                <a:solidFill>
                  <a:srgbClr val="FFFFFF"/>
                </a:solidFill>
              </a:rPr>
              <a:t>s exposure</a:t>
            </a:r>
            <a:endParaRPr lang="en-US" sz="3600" dirty="0" smtClean="0"/>
          </a:p>
        </p:txBody>
      </p:sp>
      <p:cxnSp>
        <p:nvCxnSpPr>
          <p:cNvPr id="6" name="Straight Arrow Connector 5"/>
          <p:cNvCxnSpPr/>
          <p:nvPr/>
        </p:nvCxnSpPr>
        <p:spPr>
          <a:xfrm flipH="1">
            <a:off x="5867400" y="1752600"/>
            <a:ext cx="838200" cy="152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819400" y="1371600"/>
            <a:ext cx="1143000" cy="762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0597" name="TextBox 10"/>
          <p:cNvSpPr txBox="1">
            <a:spLocks noChangeArrowheads="1"/>
          </p:cNvSpPr>
          <p:nvPr/>
        </p:nvSpPr>
        <p:spPr bwMode="auto">
          <a:xfrm>
            <a:off x="6705600" y="838200"/>
            <a:ext cx="2286000" cy="1754188"/>
          </a:xfrm>
          <a:prstGeom prst="rect">
            <a:avLst/>
          </a:prstGeom>
          <a:noFill/>
          <a:ln w="9525">
            <a:noFill/>
            <a:miter lim="800000"/>
            <a:headEnd/>
            <a:tailEnd/>
          </a:ln>
        </p:spPr>
        <p:txBody>
          <a:bodyPr>
            <a:spAutoFit/>
          </a:bodyPr>
          <a:lstStyle/>
          <a:p>
            <a:r>
              <a:rPr lang="en-US" sz="3600" b="1">
                <a:solidFill>
                  <a:schemeClr val="bg1"/>
                </a:solidFill>
              </a:rPr>
              <a:t>Air sampling pump</a:t>
            </a:r>
          </a:p>
        </p:txBody>
      </p:sp>
      <p:sp>
        <p:nvSpPr>
          <p:cNvPr id="110598" name="TextBox 11"/>
          <p:cNvSpPr txBox="1">
            <a:spLocks noChangeArrowheads="1"/>
          </p:cNvSpPr>
          <p:nvPr/>
        </p:nvSpPr>
        <p:spPr bwMode="auto">
          <a:xfrm>
            <a:off x="914400" y="1905000"/>
            <a:ext cx="2590800" cy="646113"/>
          </a:xfrm>
          <a:prstGeom prst="rect">
            <a:avLst/>
          </a:prstGeom>
          <a:noFill/>
          <a:ln w="9525">
            <a:noFill/>
            <a:miter lim="800000"/>
            <a:headEnd/>
            <a:tailEnd/>
          </a:ln>
        </p:spPr>
        <p:txBody>
          <a:bodyPr>
            <a:spAutoFit/>
          </a:bodyPr>
          <a:lstStyle/>
          <a:p>
            <a:r>
              <a:rPr lang="en-US" sz="3600" b="1" dirty="0" smtClean="0">
                <a:solidFill>
                  <a:schemeClr val="bg1"/>
                </a:solidFill>
              </a:rPr>
              <a:t>Sampler</a:t>
            </a:r>
            <a:endParaRPr lang="en-US" sz="3600" b="1" dirty="0">
              <a:solidFill>
                <a:schemeClr val="bg1"/>
              </a:solidFill>
            </a:endParaRPr>
          </a:p>
        </p:txBody>
      </p:sp>
      <p:sp>
        <p:nvSpPr>
          <p:cNvPr id="110599" name="TextBox 2"/>
          <p:cNvSpPr txBox="1">
            <a:spLocks noChangeArrowheads="1"/>
          </p:cNvSpPr>
          <p:nvPr/>
        </p:nvSpPr>
        <p:spPr bwMode="auto">
          <a:xfrm>
            <a:off x="2971800" y="6477000"/>
            <a:ext cx="5867400" cy="349667"/>
          </a:xfrm>
          <a:prstGeom prst="rect">
            <a:avLst/>
          </a:prstGeom>
          <a:noFill/>
          <a:ln w="9525">
            <a:noFill/>
            <a:miter lim="800000"/>
            <a:headEnd/>
            <a:tailEnd/>
          </a:ln>
        </p:spPr>
        <p:txBody>
          <a:bodyPr wrap="square">
            <a:spAutoFit/>
          </a:bodyPr>
          <a:lstStyle/>
          <a:p>
            <a:pPr algn="r"/>
            <a:r>
              <a:rPr lang="en-US" sz="1600" b="1" dirty="0">
                <a:solidFill>
                  <a:schemeClr val="bg1"/>
                </a:solidFill>
              </a:rPr>
              <a:t>Photo courtesy CPWR </a:t>
            </a:r>
          </a:p>
        </p:txBody>
      </p:sp>
      <p:sp>
        <p:nvSpPr>
          <p:cNvPr id="10" name="Rectangle 2"/>
          <p:cNvSpPr txBox="1">
            <a:spLocks noChangeArrowheads="1"/>
          </p:cNvSpPr>
          <p:nvPr/>
        </p:nvSpPr>
        <p:spPr>
          <a:xfrm>
            <a:off x="381000" y="4800600"/>
            <a:ext cx="8534400" cy="1143000"/>
          </a:xfrm>
          <a:prstGeom prst="rect">
            <a:avLst/>
          </a:prstGeom>
        </p:spPr>
        <p:txBody>
          <a:bodyPr anchor="ctr">
            <a:normAutofit fontScale="97500"/>
          </a:bodyPr>
          <a:lstStyle>
            <a:lvl1pPr algn="l" defTabSz="914400" rtl="0" eaLnBrk="1" latinLnBrk="0" hangingPunct="1">
              <a:spcBef>
                <a:spcPct val="0"/>
              </a:spcBef>
              <a:buNone/>
              <a:defRPr sz="4000" b="1" kern="1200">
                <a:solidFill>
                  <a:schemeClr val="tx1">
                    <a:lumMod val="75000"/>
                    <a:lumOff val="25000"/>
                  </a:schemeClr>
                </a:solidFill>
                <a:latin typeface="Tahoma" pitchFamily="34" charset="0"/>
                <a:ea typeface="Tahoma" pitchFamily="34" charset="0"/>
                <a:cs typeface="Tahoma" pitchFamily="34" charset="0"/>
              </a:defRPr>
            </a:lvl1pPr>
          </a:lstStyle>
          <a:p>
            <a:pPr fontAlgn="auto">
              <a:spcAft>
                <a:spcPts val="0"/>
              </a:spcAft>
              <a:defRPr/>
            </a:pPr>
            <a:endParaRPr lang="en-US" dirty="0" smtClean="0">
              <a:solidFill>
                <a:srgbClr val="FFFFFF"/>
              </a:solidFill>
            </a:endParaRPr>
          </a:p>
        </p:txBody>
      </p:sp>
      <p:pic>
        <p:nvPicPr>
          <p:cNvPr id="72706" name="Picture 2" descr="http://www.zefon.com/store/images/P/Zefon-37mm-Cassettes-lg-01.jpg"/>
          <p:cNvPicPr>
            <a:picLocks noChangeAspect="1" noChangeArrowheads="1"/>
          </p:cNvPicPr>
          <p:nvPr/>
        </p:nvPicPr>
        <p:blipFill>
          <a:blip r:embed="rId4" cstate="print"/>
          <a:srcRect l="54762" t="13376" b="11087"/>
          <a:stretch>
            <a:fillRect/>
          </a:stretch>
        </p:blipFill>
        <p:spPr bwMode="auto">
          <a:xfrm>
            <a:off x="1052080" y="2667000"/>
            <a:ext cx="1233920" cy="1371600"/>
          </a:xfrm>
          <a:prstGeom prst="rect">
            <a:avLst/>
          </a:prstGeom>
          <a:ln>
            <a:noFill/>
          </a:ln>
          <a:effectLst>
            <a:softEdge rad="112500"/>
          </a:effectLst>
        </p:spPr>
      </p:pic>
      <p:sp>
        <p:nvSpPr>
          <p:cNvPr id="11" name="TextBox 10"/>
          <p:cNvSpPr txBox="1"/>
          <p:nvPr/>
        </p:nvSpPr>
        <p:spPr>
          <a:xfrm>
            <a:off x="381000" y="6456780"/>
            <a:ext cx="609600" cy="338554"/>
          </a:xfrm>
          <a:prstGeom prst="rect">
            <a:avLst/>
          </a:prstGeom>
          <a:noFill/>
        </p:spPr>
        <p:txBody>
          <a:bodyPr wrap="square" rtlCol="0">
            <a:spAutoFit/>
          </a:bodyPr>
          <a:lstStyle/>
          <a:p>
            <a:r>
              <a:rPr lang="en-US" sz="1600" b="1" dirty="0" smtClean="0">
                <a:solidFill>
                  <a:schemeClr val="bg1"/>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bg1"/>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762000"/>
            <a:ext cx="8229600" cy="1143000"/>
          </a:xfrm>
        </p:spPr>
        <p:txBody>
          <a:bodyPr rtlCol="0">
            <a:normAutofit fontScale="90000"/>
          </a:bodyPr>
          <a:lstStyle/>
          <a:p>
            <a:pPr fontAlgn="auto">
              <a:spcAft>
                <a:spcPts val="0"/>
              </a:spcAft>
              <a:defRPr/>
            </a:pPr>
            <a:r>
              <a:rPr lang="en-US" sz="4400" dirty="0" smtClean="0">
                <a:solidFill>
                  <a:schemeClr val="accent3">
                    <a:lumMod val="75000"/>
                  </a:schemeClr>
                </a:solidFill>
              </a:rPr>
              <a:t>Recognizing these units will help you understand exposure results and OSHA limits</a:t>
            </a:r>
            <a:endParaRPr lang="en-US" sz="4400" dirty="0">
              <a:solidFill>
                <a:schemeClr val="accent3">
                  <a:lumMod val="75000"/>
                </a:schemeClr>
              </a:solidFill>
            </a:endParaRPr>
          </a:p>
        </p:txBody>
      </p:sp>
      <p:sp>
        <p:nvSpPr>
          <p:cNvPr id="182275" name="Rectangle 3"/>
          <p:cNvSpPr>
            <a:spLocks noGrp="1" noChangeArrowheads="1"/>
          </p:cNvSpPr>
          <p:nvPr>
            <p:ph type="body" idx="1"/>
          </p:nvPr>
        </p:nvSpPr>
        <p:spPr>
          <a:xfrm>
            <a:off x="457200" y="1905000"/>
            <a:ext cx="8229600" cy="2590800"/>
          </a:xfrm>
        </p:spPr>
        <p:txBody>
          <a:bodyPr rtlCol="0">
            <a:noAutofit/>
          </a:bodyPr>
          <a:lstStyle/>
          <a:p>
            <a:pPr marL="0" indent="0" fontAlgn="auto">
              <a:spcAft>
                <a:spcPts val="0"/>
              </a:spcAft>
              <a:buNone/>
              <a:defRPr/>
            </a:pPr>
            <a:endParaRPr lang="en-US" dirty="0" smtClean="0">
              <a:solidFill>
                <a:schemeClr val="tx1">
                  <a:lumMod val="85000"/>
                  <a:lumOff val="15000"/>
                </a:schemeClr>
              </a:solidFill>
              <a:ea typeface="+mn-ea"/>
            </a:endParaRPr>
          </a:p>
          <a:p>
            <a:pPr fontAlgn="auto">
              <a:spcAft>
                <a:spcPts val="0"/>
              </a:spcAft>
              <a:defRPr/>
            </a:pPr>
            <a:r>
              <a:rPr lang="en-US" dirty="0" smtClean="0">
                <a:solidFill>
                  <a:schemeClr val="tx1">
                    <a:lumMod val="85000"/>
                    <a:lumOff val="15000"/>
                  </a:schemeClr>
                </a:solidFill>
                <a:ea typeface="+mn-ea"/>
              </a:rPr>
              <a:t>Parts </a:t>
            </a:r>
            <a:r>
              <a:rPr lang="en-US" dirty="0">
                <a:solidFill>
                  <a:schemeClr val="tx1">
                    <a:lumMod val="85000"/>
                    <a:lumOff val="15000"/>
                  </a:schemeClr>
                </a:solidFill>
                <a:ea typeface="+mn-ea"/>
              </a:rPr>
              <a:t>p</a:t>
            </a:r>
            <a:r>
              <a:rPr lang="en-US" dirty="0" smtClean="0">
                <a:solidFill>
                  <a:schemeClr val="tx1">
                    <a:lumMod val="85000"/>
                    <a:lumOff val="15000"/>
                  </a:schemeClr>
                </a:solidFill>
                <a:ea typeface="+mn-ea"/>
              </a:rPr>
              <a:t>er </a:t>
            </a:r>
            <a:r>
              <a:rPr lang="en-US" dirty="0">
                <a:solidFill>
                  <a:schemeClr val="tx1">
                    <a:lumMod val="85000"/>
                    <a:lumOff val="15000"/>
                  </a:schemeClr>
                </a:solidFill>
                <a:ea typeface="+mn-ea"/>
              </a:rPr>
              <a:t>m</a:t>
            </a:r>
            <a:r>
              <a:rPr lang="en-US" dirty="0" smtClean="0">
                <a:solidFill>
                  <a:schemeClr val="tx1">
                    <a:lumMod val="85000"/>
                    <a:lumOff val="15000"/>
                  </a:schemeClr>
                </a:solidFill>
                <a:ea typeface="+mn-ea"/>
              </a:rPr>
              <a:t>illion </a:t>
            </a:r>
            <a:r>
              <a:rPr lang="en-US" dirty="0">
                <a:solidFill>
                  <a:schemeClr val="tx1">
                    <a:lumMod val="85000"/>
                    <a:lumOff val="15000"/>
                  </a:schemeClr>
                </a:solidFill>
                <a:ea typeface="+mn-ea"/>
              </a:rPr>
              <a:t>(ppm</a:t>
            </a:r>
            <a:r>
              <a:rPr lang="en-US" dirty="0" smtClean="0">
                <a:solidFill>
                  <a:schemeClr val="tx1">
                    <a:lumMod val="85000"/>
                    <a:lumOff val="15000"/>
                  </a:schemeClr>
                </a:solidFill>
                <a:ea typeface="+mn-ea"/>
              </a:rPr>
              <a:t>)</a:t>
            </a:r>
          </a:p>
          <a:p>
            <a:pPr fontAlgn="auto">
              <a:spcAft>
                <a:spcPts val="0"/>
              </a:spcAft>
              <a:defRPr/>
            </a:pPr>
            <a:r>
              <a:rPr lang="en-US" dirty="0" smtClean="0">
                <a:solidFill>
                  <a:schemeClr val="tx1">
                    <a:lumMod val="85000"/>
                    <a:lumOff val="15000"/>
                  </a:schemeClr>
                </a:solidFill>
                <a:ea typeface="+mn-ea"/>
              </a:rPr>
              <a:t>Parts per billion </a:t>
            </a:r>
            <a:r>
              <a:rPr lang="en-US" dirty="0">
                <a:solidFill>
                  <a:schemeClr val="tx1">
                    <a:lumMod val="85000"/>
                    <a:lumOff val="15000"/>
                  </a:schemeClr>
                </a:solidFill>
                <a:ea typeface="+mn-ea"/>
              </a:rPr>
              <a:t>(</a:t>
            </a:r>
            <a:r>
              <a:rPr lang="en-US" dirty="0" smtClean="0">
                <a:solidFill>
                  <a:schemeClr val="tx1">
                    <a:lumMod val="85000"/>
                    <a:lumOff val="15000"/>
                  </a:schemeClr>
                </a:solidFill>
                <a:ea typeface="+mn-ea"/>
              </a:rPr>
              <a:t>ppb)</a:t>
            </a:r>
            <a:endParaRPr lang="en-US" dirty="0">
              <a:solidFill>
                <a:schemeClr val="tx1">
                  <a:lumMod val="85000"/>
                  <a:lumOff val="15000"/>
                </a:schemeClr>
              </a:solidFill>
              <a:ea typeface="+mn-ea"/>
            </a:endParaRPr>
          </a:p>
          <a:p>
            <a:pPr fontAlgn="auto">
              <a:spcAft>
                <a:spcPts val="0"/>
              </a:spcAft>
              <a:defRPr/>
            </a:pPr>
            <a:r>
              <a:rPr lang="en-US" dirty="0">
                <a:solidFill>
                  <a:schemeClr val="tx1">
                    <a:lumMod val="85000"/>
                    <a:lumOff val="15000"/>
                  </a:schemeClr>
                </a:solidFill>
                <a:ea typeface="+mn-ea"/>
              </a:rPr>
              <a:t>Milligrams per cubic meter (mg/m</a:t>
            </a:r>
            <a:r>
              <a:rPr lang="en-US" baseline="30000" dirty="0">
                <a:solidFill>
                  <a:schemeClr val="tx1">
                    <a:lumMod val="85000"/>
                    <a:lumOff val="15000"/>
                  </a:schemeClr>
                </a:solidFill>
                <a:ea typeface="+mn-ea"/>
              </a:rPr>
              <a:t>3</a:t>
            </a:r>
            <a:r>
              <a:rPr lang="en-US" dirty="0">
                <a:solidFill>
                  <a:schemeClr val="tx1">
                    <a:lumMod val="85000"/>
                    <a:lumOff val="15000"/>
                  </a:schemeClr>
                </a:solidFill>
                <a:ea typeface="+mn-ea"/>
              </a:rPr>
              <a:t>)</a:t>
            </a:r>
          </a:p>
          <a:p>
            <a:pPr fontAlgn="auto">
              <a:spcAft>
                <a:spcPts val="0"/>
              </a:spcAft>
              <a:defRPr/>
            </a:pPr>
            <a:r>
              <a:rPr lang="en-US" dirty="0" smtClean="0">
                <a:solidFill>
                  <a:schemeClr val="tx1">
                    <a:lumMod val="85000"/>
                    <a:lumOff val="15000"/>
                  </a:schemeClr>
                </a:solidFill>
                <a:ea typeface="+mn-ea"/>
              </a:rPr>
              <a:t>Micrograms per cubic meter (</a:t>
            </a:r>
            <a:r>
              <a:rPr lang="en-US" dirty="0" smtClean="0">
                <a:solidFill>
                  <a:schemeClr val="tx1">
                    <a:lumMod val="85000"/>
                    <a:lumOff val="15000"/>
                  </a:schemeClr>
                </a:solidFill>
              </a:rPr>
              <a:t>µg/m</a:t>
            </a:r>
            <a:r>
              <a:rPr lang="en-US" baseline="30000" dirty="0" smtClean="0">
                <a:solidFill>
                  <a:schemeClr val="tx1">
                    <a:lumMod val="85000"/>
                    <a:lumOff val="15000"/>
                  </a:schemeClr>
                </a:solidFill>
              </a:rPr>
              <a:t>3</a:t>
            </a:r>
            <a:r>
              <a:rPr lang="en-US" dirty="0" smtClean="0">
                <a:solidFill>
                  <a:schemeClr val="tx1">
                    <a:lumMod val="85000"/>
                    <a:lumOff val="15000"/>
                  </a:schemeClr>
                </a:solidFill>
              </a:rPr>
              <a:t>)</a:t>
            </a:r>
            <a:endParaRPr lang="en-US" dirty="0" smtClean="0">
              <a:solidFill>
                <a:schemeClr val="tx1">
                  <a:lumMod val="85000"/>
                  <a:lumOff val="15000"/>
                </a:schemeClr>
              </a:solidFill>
              <a:ea typeface="+mn-ea"/>
            </a:endParaRPr>
          </a:p>
          <a:p>
            <a:pPr fontAlgn="auto">
              <a:spcAft>
                <a:spcPts val="0"/>
              </a:spcAft>
              <a:defRPr/>
            </a:pPr>
            <a:r>
              <a:rPr lang="en-US" dirty="0" smtClean="0">
                <a:solidFill>
                  <a:schemeClr val="tx1">
                    <a:lumMod val="85000"/>
                    <a:lumOff val="15000"/>
                  </a:schemeClr>
                </a:solidFill>
                <a:ea typeface="+mn-ea"/>
              </a:rPr>
              <a:t>Percent </a:t>
            </a:r>
            <a:r>
              <a:rPr lang="en-US" dirty="0">
                <a:solidFill>
                  <a:schemeClr val="tx1">
                    <a:lumMod val="85000"/>
                    <a:lumOff val="15000"/>
                  </a:schemeClr>
                </a:solidFill>
                <a:ea typeface="+mn-ea"/>
              </a:rPr>
              <a:t>(%) </a:t>
            </a:r>
          </a:p>
          <a:p>
            <a:pPr fontAlgn="auto">
              <a:spcAft>
                <a:spcPts val="0"/>
              </a:spcAft>
              <a:defRPr/>
            </a:pPr>
            <a:r>
              <a:rPr lang="en-US" dirty="0">
                <a:solidFill>
                  <a:schemeClr val="tx1">
                    <a:lumMod val="85000"/>
                    <a:lumOff val="15000"/>
                  </a:schemeClr>
                </a:solidFill>
                <a:ea typeface="+mn-ea"/>
              </a:rPr>
              <a:t>Fibers per cubic centimeter (fibers/cc</a:t>
            </a:r>
            <a:r>
              <a:rPr lang="en-US" dirty="0" smtClean="0">
                <a:solidFill>
                  <a:schemeClr val="tx1">
                    <a:lumMod val="85000"/>
                    <a:lumOff val="15000"/>
                  </a:schemeClr>
                </a:solidFill>
                <a:ea typeface="+mn-ea"/>
              </a:rPr>
              <a:t>)</a:t>
            </a:r>
          </a:p>
          <a:p>
            <a:pPr fontAlgn="auto">
              <a:spcAft>
                <a:spcPts val="0"/>
              </a:spcAft>
              <a:buFont typeface="Arial" pitchFamily="34" charset="0"/>
              <a:buNone/>
              <a:defRPr/>
            </a:pPr>
            <a:r>
              <a:rPr lang="en-US" dirty="0" smtClean="0">
                <a:solidFill>
                  <a:srgbClr val="800000"/>
                </a:solidFill>
                <a:ea typeface="+mn-ea"/>
              </a:rPr>
              <a:t>	</a:t>
            </a:r>
          </a:p>
          <a:p>
            <a:pPr fontAlgn="auto">
              <a:spcAft>
                <a:spcPts val="0"/>
              </a:spcAft>
              <a:defRPr/>
            </a:pPr>
            <a:endParaRPr lang="en-US" dirty="0">
              <a:solidFill>
                <a:srgbClr val="0000FF"/>
              </a:solidFill>
              <a:ea typeface="+mn-ea"/>
            </a:endParaRP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685800" y="304800"/>
            <a:ext cx="7772400" cy="1470025"/>
          </a:xfrm>
        </p:spPr>
        <p:txBody>
          <a:bodyPr rtlCol="0">
            <a:normAutofit/>
          </a:bodyPr>
          <a:lstStyle/>
          <a:p>
            <a:pPr fontAlgn="auto">
              <a:spcAft>
                <a:spcPts val="0"/>
              </a:spcAft>
              <a:defRPr/>
            </a:pPr>
            <a:r>
              <a:rPr lang="en-US" sz="4400" dirty="0" smtClean="0">
                <a:solidFill>
                  <a:schemeClr val="accent3">
                    <a:lumMod val="75000"/>
                  </a:schemeClr>
                </a:solidFill>
              </a:rPr>
              <a:t>Parts per million (ppm) is a very small amount</a:t>
            </a:r>
            <a:endParaRPr lang="en-US" sz="4400" dirty="0">
              <a:solidFill>
                <a:schemeClr val="accent3">
                  <a:lumMod val="75000"/>
                </a:schemeClr>
              </a:solidFill>
            </a:endParaRPr>
          </a:p>
        </p:txBody>
      </p:sp>
      <p:sp>
        <p:nvSpPr>
          <p:cNvPr id="13" name="Subtitle 12"/>
          <p:cNvSpPr>
            <a:spLocks noGrp="1"/>
          </p:cNvSpPr>
          <p:nvPr>
            <p:ph type="subTitle" idx="1"/>
          </p:nvPr>
        </p:nvSpPr>
        <p:spPr>
          <a:xfrm>
            <a:off x="0" y="2552700"/>
            <a:ext cx="3200400" cy="1752600"/>
          </a:xfrm>
        </p:spPr>
        <p:txBody>
          <a:bodyPr/>
          <a:lstStyle/>
          <a:p>
            <a:pPr algn="r"/>
            <a:r>
              <a:rPr lang="en-US" dirty="0" smtClean="0"/>
              <a:t>4 drops of ink in a 55-gallon drum = 1 ppm</a:t>
            </a:r>
            <a:endParaRPr lang="en-US" dirty="0"/>
          </a:p>
        </p:txBody>
      </p:sp>
      <p:grpSp>
        <p:nvGrpSpPr>
          <p:cNvPr id="11" name="Group 10" descr="Four drops of ink above a 55 gallon drum"/>
          <p:cNvGrpSpPr/>
          <p:nvPr/>
        </p:nvGrpSpPr>
        <p:grpSpPr>
          <a:xfrm>
            <a:off x="3199936" y="1905000"/>
            <a:ext cx="2896527" cy="4803259"/>
            <a:chOff x="3199936" y="1905000"/>
            <a:chExt cx="2896527" cy="4803259"/>
          </a:xfrm>
        </p:grpSpPr>
        <p:pic>
          <p:nvPicPr>
            <p:cNvPr id="16" name="Picture 15"/>
            <p:cNvPicPr>
              <a:picLocks noChangeAspect="1"/>
            </p:cNvPicPr>
            <p:nvPr/>
          </p:nvPicPr>
          <p:blipFill rotWithShape="1">
            <a:blip r:embed="rId3" cstate="print"/>
            <a:srcRect l="16168" t="8031" r="9589"/>
            <a:stretch/>
          </p:blipFill>
          <p:spPr>
            <a:xfrm>
              <a:off x="3199936" y="2286000"/>
              <a:ext cx="2896527" cy="4422259"/>
            </a:xfrm>
            <a:prstGeom prst="rect">
              <a:avLst/>
            </a:prstGeom>
            <a:ln>
              <a:noFill/>
            </a:ln>
            <a:effectLst>
              <a:softEdge rad="112500"/>
            </a:effectLst>
          </p:spPr>
        </p:pic>
        <p:grpSp>
          <p:nvGrpSpPr>
            <p:cNvPr id="3" name="Group 2"/>
            <p:cNvGrpSpPr/>
            <p:nvPr/>
          </p:nvGrpSpPr>
          <p:grpSpPr>
            <a:xfrm>
              <a:off x="4191000" y="1905000"/>
              <a:ext cx="914400" cy="381000"/>
              <a:chOff x="1317389" y="4343400"/>
              <a:chExt cx="1480022" cy="508000"/>
            </a:xfrm>
          </p:grpSpPr>
          <p:pic>
            <p:nvPicPr>
              <p:cNvPr id="2" name="Picture 1"/>
              <p:cNvPicPr>
                <a:picLocks noChangeAspect="1"/>
              </p:cNvPicPr>
              <p:nvPr/>
            </p:nvPicPr>
            <p:blipFill>
              <a:blip r:embed="rId4" cstate="print"/>
              <a:stretch>
                <a:fillRect/>
              </a:stretch>
            </p:blipFill>
            <p:spPr>
              <a:xfrm flipH="1">
                <a:off x="1317389" y="4343400"/>
                <a:ext cx="359011" cy="508000"/>
              </a:xfrm>
              <a:prstGeom prst="rect">
                <a:avLst/>
              </a:prstGeom>
            </p:spPr>
          </p:pic>
          <p:pic>
            <p:nvPicPr>
              <p:cNvPr id="7" name="Picture 6"/>
              <p:cNvPicPr>
                <a:picLocks noChangeAspect="1"/>
              </p:cNvPicPr>
              <p:nvPr/>
            </p:nvPicPr>
            <p:blipFill>
              <a:blip r:embed="rId4" cstate="print"/>
              <a:stretch>
                <a:fillRect/>
              </a:stretch>
            </p:blipFill>
            <p:spPr>
              <a:xfrm flipH="1">
                <a:off x="1676400" y="4343400"/>
                <a:ext cx="359011" cy="508000"/>
              </a:xfrm>
              <a:prstGeom prst="rect">
                <a:avLst/>
              </a:prstGeom>
            </p:spPr>
          </p:pic>
          <p:pic>
            <p:nvPicPr>
              <p:cNvPr id="8" name="Picture 7"/>
              <p:cNvPicPr>
                <a:picLocks noChangeAspect="1"/>
              </p:cNvPicPr>
              <p:nvPr/>
            </p:nvPicPr>
            <p:blipFill>
              <a:blip r:embed="rId4" cstate="print"/>
              <a:stretch>
                <a:fillRect/>
              </a:stretch>
            </p:blipFill>
            <p:spPr>
              <a:xfrm flipH="1">
                <a:off x="2057400" y="4343400"/>
                <a:ext cx="359011" cy="508000"/>
              </a:xfrm>
              <a:prstGeom prst="rect">
                <a:avLst/>
              </a:prstGeom>
            </p:spPr>
          </p:pic>
          <p:pic>
            <p:nvPicPr>
              <p:cNvPr id="9" name="Picture 8"/>
              <p:cNvPicPr>
                <a:picLocks noChangeAspect="1"/>
              </p:cNvPicPr>
              <p:nvPr/>
            </p:nvPicPr>
            <p:blipFill>
              <a:blip r:embed="rId4" cstate="print"/>
              <a:stretch>
                <a:fillRect/>
              </a:stretch>
            </p:blipFill>
            <p:spPr>
              <a:xfrm flipH="1">
                <a:off x="2438400" y="4343400"/>
                <a:ext cx="359011" cy="508000"/>
              </a:xfrm>
              <a:prstGeom prst="rect">
                <a:avLst/>
              </a:prstGeom>
            </p:spPr>
          </p:pic>
        </p:grpSp>
      </p:grpSp>
      <p:sp>
        <p:nvSpPr>
          <p:cNvPr id="10" name="TextBox 9"/>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96341310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oll of toilet paper"/>
          <p:cNvPicPr>
            <a:picLocks noChangeAspect="1"/>
          </p:cNvPicPr>
          <p:nvPr/>
        </p:nvPicPr>
        <p:blipFill rotWithShape="1">
          <a:blip r:embed="rId3" cstate="print"/>
          <a:srcRect l="7118" t="12201" r="6953" b="10439"/>
          <a:stretch/>
        </p:blipFill>
        <p:spPr>
          <a:xfrm>
            <a:off x="3090714" y="2906905"/>
            <a:ext cx="2968310" cy="2004234"/>
          </a:xfrm>
          <a:prstGeom prst="rect">
            <a:avLst/>
          </a:prstGeom>
        </p:spPr>
      </p:pic>
      <p:sp>
        <p:nvSpPr>
          <p:cNvPr id="182274" name="Rectangle 2"/>
          <p:cNvSpPr>
            <a:spLocks noGrp="1" noChangeArrowheads="1"/>
          </p:cNvSpPr>
          <p:nvPr>
            <p:ph type="ctrTitle"/>
          </p:nvPr>
        </p:nvSpPr>
        <p:spPr>
          <a:xfrm>
            <a:off x="685800" y="457200"/>
            <a:ext cx="7772400" cy="1470025"/>
          </a:xfrm>
        </p:spPr>
        <p:txBody>
          <a:bodyPr rtlCol="0">
            <a:normAutofit fontScale="90000"/>
          </a:bodyPr>
          <a:lstStyle/>
          <a:p>
            <a:pPr fontAlgn="auto">
              <a:spcAft>
                <a:spcPts val="0"/>
              </a:spcAft>
              <a:defRPr/>
            </a:pPr>
            <a:r>
              <a:rPr lang="en-US" sz="4400" dirty="0" smtClean="0">
                <a:solidFill>
                  <a:schemeClr val="accent3">
                    <a:lumMod val="75000"/>
                  </a:schemeClr>
                </a:solidFill>
              </a:rPr>
              <a:t>Parts per billion (ppb) is one </a:t>
            </a:r>
            <a:r>
              <a:rPr lang="en-US" sz="4400" dirty="0" smtClean="0"/>
              <a:t>thousand times less than ppm</a:t>
            </a:r>
            <a:endParaRPr lang="en-US" sz="4400" dirty="0">
              <a:solidFill>
                <a:schemeClr val="accent3">
                  <a:lumMod val="75000"/>
                </a:schemeClr>
              </a:solidFill>
            </a:endParaRPr>
          </a:p>
        </p:txBody>
      </p:sp>
      <p:sp>
        <p:nvSpPr>
          <p:cNvPr id="13" name="Subtitle 12"/>
          <p:cNvSpPr>
            <a:spLocks noGrp="1"/>
          </p:cNvSpPr>
          <p:nvPr>
            <p:ph type="subTitle" idx="1"/>
          </p:nvPr>
        </p:nvSpPr>
        <p:spPr>
          <a:xfrm>
            <a:off x="990600" y="5334000"/>
            <a:ext cx="4419600" cy="1752600"/>
          </a:xfrm>
        </p:spPr>
        <p:txBody>
          <a:bodyPr/>
          <a:lstStyle/>
          <a:p>
            <a:pPr algn="l"/>
            <a:r>
              <a:rPr lang="en-US" dirty="0" smtClean="0"/>
              <a:t>One tissue in a roll from NYC to London</a:t>
            </a:r>
            <a:endParaRPr lang="en-US" dirty="0"/>
          </a:p>
        </p:txBody>
      </p:sp>
      <p:pic>
        <p:nvPicPr>
          <p:cNvPr id="8" name="Picture 7" descr="Statue of Liberty"/>
          <p:cNvPicPr>
            <a:picLocks noChangeAspect="1"/>
          </p:cNvPicPr>
          <p:nvPr/>
        </p:nvPicPr>
        <p:blipFill rotWithShape="1">
          <a:blip r:embed="rId4" cstate="print"/>
          <a:srcRect l="19503" r="16590" b="26708"/>
          <a:stretch/>
        </p:blipFill>
        <p:spPr>
          <a:xfrm>
            <a:off x="914401" y="2362200"/>
            <a:ext cx="1981200" cy="3029515"/>
          </a:xfrm>
          <a:prstGeom prst="rect">
            <a:avLst/>
          </a:prstGeom>
          <a:ln>
            <a:noFill/>
          </a:ln>
          <a:effectLst>
            <a:softEdge rad="112500"/>
          </a:effectLst>
        </p:spPr>
      </p:pic>
      <p:pic>
        <p:nvPicPr>
          <p:cNvPr id="10" name="Picture 9" descr="British House of Parliament"/>
          <p:cNvPicPr>
            <a:picLocks noChangeAspect="1"/>
          </p:cNvPicPr>
          <p:nvPr/>
        </p:nvPicPr>
        <p:blipFill>
          <a:blip r:embed="rId5" cstate="print"/>
          <a:stretch>
            <a:fillRect/>
          </a:stretch>
        </p:blipFill>
        <p:spPr>
          <a:xfrm>
            <a:off x="5105400" y="2286000"/>
            <a:ext cx="3810000" cy="3810000"/>
          </a:xfrm>
          <a:prstGeom prst="rect">
            <a:avLst/>
          </a:prstGeom>
          <a:ln>
            <a:noFill/>
          </a:ln>
          <a:effectLst>
            <a:softEdge rad="112500"/>
          </a:effectLst>
        </p:spPr>
      </p:pic>
      <p:sp>
        <p:nvSpPr>
          <p:cNvPr id="7" name="TextBox 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13649696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rtlCol="0">
            <a:normAutofit fontScale="90000"/>
          </a:bodyPr>
          <a:lstStyle/>
          <a:p>
            <a:pPr fontAlgn="auto">
              <a:spcAft>
                <a:spcPts val="0"/>
              </a:spcAft>
              <a:defRPr/>
            </a:pPr>
            <a:r>
              <a:rPr lang="en-US" sz="4400" dirty="0" smtClean="0">
                <a:solidFill>
                  <a:schemeClr val="accent3">
                    <a:lumMod val="75000"/>
                  </a:schemeClr>
                </a:solidFill>
              </a:rPr>
              <a:t>Gram is a measure of weight</a:t>
            </a:r>
            <a:endParaRPr lang="en-US" sz="4400" dirty="0">
              <a:solidFill>
                <a:schemeClr val="accent3">
                  <a:lumMod val="75000"/>
                </a:schemeClr>
              </a:solidFill>
            </a:endParaRPr>
          </a:p>
        </p:txBody>
      </p:sp>
      <p:sp>
        <p:nvSpPr>
          <p:cNvPr id="182275" name="Rectangle 3"/>
          <p:cNvSpPr>
            <a:spLocks noGrp="1" noChangeArrowheads="1"/>
          </p:cNvSpPr>
          <p:nvPr>
            <p:ph idx="1"/>
          </p:nvPr>
        </p:nvSpPr>
        <p:spPr>
          <a:xfrm>
            <a:off x="533400" y="2438400"/>
            <a:ext cx="8229600" cy="4525963"/>
          </a:xfrm>
        </p:spPr>
        <p:txBody>
          <a:bodyPr rtlCol="0">
            <a:normAutofit/>
          </a:bodyPr>
          <a:lstStyle/>
          <a:p>
            <a:pPr fontAlgn="auto">
              <a:spcAft>
                <a:spcPts val="0"/>
              </a:spcAft>
              <a:defRPr/>
            </a:pPr>
            <a:r>
              <a:rPr lang="en-US" dirty="0" smtClean="0">
                <a:solidFill>
                  <a:schemeClr val="tx1">
                    <a:lumMod val="85000"/>
                    <a:lumOff val="15000"/>
                  </a:schemeClr>
                </a:solidFill>
                <a:ea typeface="+mn-ea"/>
              </a:rPr>
              <a:t>1 paperclip = 1 gram</a:t>
            </a:r>
          </a:p>
          <a:p>
            <a:pPr fontAlgn="auto">
              <a:spcAft>
                <a:spcPts val="0"/>
              </a:spcAft>
              <a:defRPr/>
            </a:pPr>
            <a:r>
              <a:rPr lang="en-US" dirty="0" smtClean="0">
                <a:solidFill>
                  <a:schemeClr val="tx1">
                    <a:lumMod val="85000"/>
                    <a:lumOff val="15000"/>
                  </a:schemeClr>
                </a:solidFill>
                <a:ea typeface="+mn-ea"/>
              </a:rPr>
              <a:t>Milligram (mg) = one-thousandth of a gram </a:t>
            </a:r>
            <a:r>
              <a:rPr lang="en-US" dirty="0" smtClean="0">
                <a:solidFill>
                  <a:schemeClr val="bg1">
                    <a:lumMod val="50000"/>
                  </a:schemeClr>
                </a:solidFill>
                <a:ea typeface="+mn-ea"/>
              </a:rPr>
              <a:t>(1,000</a:t>
            </a:r>
            <a:r>
              <a:rPr lang="en-US" baseline="30000" dirty="0" smtClean="0">
                <a:solidFill>
                  <a:schemeClr val="bg1">
                    <a:lumMod val="50000"/>
                  </a:schemeClr>
                </a:solidFill>
                <a:ea typeface="+mn-ea"/>
              </a:rPr>
              <a:t>th</a:t>
            </a:r>
            <a:r>
              <a:rPr lang="en-US" dirty="0">
                <a:solidFill>
                  <a:schemeClr val="bg1">
                    <a:lumMod val="50000"/>
                  </a:schemeClr>
                </a:solidFill>
                <a:ea typeface="+mn-ea"/>
              </a:rPr>
              <a:t>)</a:t>
            </a:r>
            <a:endParaRPr lang="en-US" dirty="0" smtClean="0">
              <a:solidFill>
                <a:schemeClr val="bg1">
                  <a:lumMod val="50000"/>
                </a:schemeClr>
              </a:solidFill>
              <a:ea typeface="+mn-ea"/>
            </a:endParaRPr>
          </a:p>
          <a:p>
            <a:pPr fontAlgn="auto">
              <a:spcAft>
                <a:spcPts val="0"/>
              </a:spcAft>
              <a:defRPr/>
            </a:pPr>
            <a:r>
              <a:rPr lang="en-US" dirty="0" smtClean="0">
                <a:solidFill>
                  <a:schemeClr val="tx1">
                    <a:lumMod val="85000"/>
                    <a:lumOff val="15000"/>
                  </a:schemeClr>
                </a:solidFill>
                <a:ea typeface="+mn-ea"/>
              </a:rPr>
              <a:t>Microgram (μg) = one millionth of a gram </a:t>
            </a:r>
            <a:r>
              <a:rPr lang="en-US" dirty="0" smtClean="0">
                <a:solidFill>
                  <a:srgbClr val="7F7F7F"/>
                </a:solidFill>
                <a:ea typeface="+mn-ea"/>
              </a:rPr>
              <a:t>(1,000,000</a:t>
            </a:r>
            <a:r>
              <a:rPr lang="en-US" baseline="30000" dirty="0" smtClean="0">
                <a:solidFill>
                  <a:srgbClr val="7F7F7F"/>
                </a:solidFill>
                <a:ea typeface="+mn-ea"/>
              </a:rPr>
              <a:t>th</a:t>
            </a:r>
            <a:r>
              <a:rPr lang="en-US" dirty="0" smtClean="0">
                <a:solidFill>
                  <a:srgbClr val="7F7F7F"/>
                </a:solidFill>
                <a:ea typeface="+mn-ea"/>
              </a:rPr>
              <a:t>) </a:t>
            </a:r>
            <a:endParaRPr lang="en-US" dirty="0" smtClean="0">
              <a:solidFill>
                <a:schemeClr val="tx1">
                  <a:lumMod val="85000"/>
                  <a:lumOff val="15000"/>
                </a:schemeClr>
              </a:solidFill>
              <a:ea typeface="+mn-ea"/>
            </a:endParaRPr>
          </a:p>
          <a:p>
            <a:pPr fontAlgn="auto">
              <a:spcAft>
                <a:spcPts val="0"/>
              </a:spcAft>
              <a:defRPr/>
            </a:pPr>
            <a:endParaRPr lang="en-US" dirty="0">
              <a:solidFill>
                <a:schemeClr val="tx1">
                  <a:lumMod val="85000"/>
                  <a:lumOff val="15000"/>
                </a:schemeClr>
              </a:solidFill>
              <a:ea typeface="+mn-ea"/>
            </a:endParaRPr>
          </a:p>
          <a:p>
            <a:pPr fontAlgn="auto">
              <a:spcAft>
                <a:spcPts val="0"/>
              </a:spcAft>
              <a:defRPr/>
            </a:pPr>
            <a:endParaRPr lang="en-US" dirty="0">
              <a:solidFill>
                <a:schemeClr val="tx1">
                  <a:lumMod val="85000"/>
                  <a:lumOff val="15000"/>
                </a:schemeClr>
              </a:solidFill>
              <a:ea typeface="+mn-ea"/>
            </a:endParaRPr>
          </a:p>
        </p:txBody>
      </p:sp>
      <p:grpSp>
        <p:nvGrpSpPr>
          <p:cNvPr id="5" name="Group 4" descr="Paper clip"/>
          <p:cNvGrpSpPr/>
          <p:nvPr/>
        </p:nvGrpSpPr>
        <p:grpSpPr>
          <a:xfrm>
            <a:off x="5943600" y="838200"/>
            <a:ext cx="2248439" cy="1695169"/>
            <a:chOff x="5894718" y="894555"/>
            <a:chExt cx="2248439" cy="1695169"/>
          </a:xfrm>
        </p:grpSpPr>
        <p:pic>
          <p:nvPicPr>
            <p:cNvPr id="3" name="Picture 2" descr="BU005295.png"/>
            <p:cNvPicPr>
              <a:picLocks noChangeAspect="1"/>
            </p:cNvPicPr>
            <p:nvPr/>
          </p:nvPicPr>
          <p:blipFill rotWithShape="1">
            <a:blip r:embed="rId3" cstate="print">
              <a:extLst>
                <a:ext uri="{28A0092B-C50C-407E-A947-70E740481C1C}">
                  <a14:useLocalDpi xmlns:a14="http://schemas.microsoft.com/office/drawing/2010/main" val="0"/>
                </a:ext>
              </a:extLst>
            </a:blip>
            <a:srcRect r="58498" b="14737"/>
            <a:stretch/>
          </p:blipFill>
          <p:spPr>
            <a:xfrm rot="3237549">
              <a:off x="6317771" y="471502"/>
              <a:ext cx="1295400" cy="2141505"/>
            </a:xfrm>
            <a:prstGeom prst="rect">
              <a:avLst/>
            </a:prstGeom>
          </p:spPr>
        </p:pic>
        <p:sp>
          <p:nvSpPr>
            <p:cNvPr id="4" name="Rectangle 3"/>
            <p:cNvSpPr/>
            <p:nvPr/>
          </p:nvSpPr>
          <p:spPr>
            <a:xfrm rot="21195451">
              <a:off x="6314357" y="1933303"/>
              <a:ext cx="1828800" cy="6564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56101171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rtlCol="0">
            <a:normAutofit fontScale="90000"/>
          </a:bodyPr>
          <a:lstStyle/>
          <a:p>
            <a:pPr fontAlgn="auto">
              <a:spcAft>
                <a:spcPts val="0"/>
              </a:spcAft>
              <a:defRPr/>
            </a:pPr>
            <a:r>
              <a:rPr lang="en-US" sz="4400" dirty="0" smtClean="0">
                <a:solidFill>
                  <a:schemeClr val="accent3">
                    <a:lumMod val="75000"/>
                  </a:schemeClr>
                </a:solidFill>
              </a:rPr>
              <a:t>Milligram per cubic meter is a measure of mass in air</a:t>
            </a:r>
            <a:endParaRPr lang="en-US" sz="4400" dirty="0">
              <a:solidFill>
                <a:schemeClr val="accent3">
                  <a:lumMod val="75000"/>
                </a:schemeClr>
              </a:solidFill>
            </a:endParaRPr>
          </a:p>
        </p:txBody>
      </p:sp>
      <p:sp>
        <p:nvSpPr>
          <p:cNvPr id="7" name="Cube 6" descr="Representation of a cubic meter"/>
          <p:cNvSpPr/>
          <p:nvPr/>
        </p:nvSpPr>
        <p:spPr>
          <a:xfrm>
            <a:off x="2819400" y="2895600"/>
            <a:ext cx="3962400" cy="3810000"/>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srcRect b="55493"/>
          <a:stretch/>
        </p:blipFill>
        <p:spPr>
          <a:xfrm>
            <a:off x="2819400" y="6553200"/>
            <a:ext cx="2971800" cy="144589"/>
          </a:xfrm>
          <a:prstGeom prst="rect">
            <a:avLst/>
          </a:prstGeom>
        </p:spPr>
      </p:pic>
      <p:sp>
        <p:nvSpPr>
          <p:cNvPr id="182275" name="Rectangle 3"/>
          <p:cNvSpPr>
            <a:spLocks noGrp="1" noChangeArrowheads="1"/>
          </p:cNvSpPr>
          <p:nvPr>
            <p:ph idx="1"/>
          </p:nvPr>
        </p:nvSpPr>
        <p:spPr>
          <a:xfrm>
            <a:off x="457200" y="2057400"/>
            <a:ext cx="8229600" cy="4525963"/>
          </a:xfrm>
        </p:spPr>
        <p:txBody>
          <a:bodyPr rtlCol="0">
            <a:normAutofit/>
          </a:bodyPr>
          <a:lstStyle/>
          <a:p>
            <a:pPr fontAlgn="auto">
              <a:spcAft>
                <a:spcPts val="0"/>
              </a:spcAft>
              <a:defRPr/>
            </a:pPr>
            <a:r>
              <a:rPr lang="en-US" dirty="0" smtClean="0">
                <a:solidFill>
                  <a:schemeClr val="tx1">
                    <a:lumMod val="85000"/>
                    <a:lumOff val="15000"/>
                  </a:schemeClr>
                </a:solidFill>
              </a:rPr>
              <a:t>Milligrams </a:t>
            </a:r>
            <a:r>
              <a:rPr lang="en-US" dirty="0">
                <a:solidFill>
                  <a:schemeClr val="tx1">
                    <a:lumMod val="85000"/>
                    <a:lumOff val="15000"/>
                  </a:schemeClr>
                </a:solidFill>
              </a:rPr>
              <a:t>per cubic meter (mg/m</a:t>
            </a:r>
            <a:r>
              <a:rPr lang="en-US" baseline="30000" dirty="0">
                <a:solidFill>
                  <a:schemeClr val="tx1">
                    <a:lumMod val="85000"/>
                    <a:lumOff val="15000"/>
                  </a:schemeClr>
                </a:solidFill>
              </a:rPr>
              <a:t>3</a:t>
            </a:r>
            <a:r>
              <a:rPr lang="en-US" dirty="0" smtClean="0">
                <a:solidFill>
                  <a:schemeClr val="tx1">
                    <a:lumMod val="85000"/>
                    <a:lumOff val="15000"/>
                  </a:schemeClr>
                </a:solidFill>
              </a:rPr>
              <a:t>)</a:t>
            </a:r>
          </a:p>
          <a:p>
            <a:pPr fontAlgn="auto">
              <a:spcAft>
                <a:spcPts val="0"/>
              </a:spcAft>
              <a:defRPr/>
            </a:pPr>
            <a:r>
              <a:rPr lang="en-US" dirty="0" smtClean="0">
                <a:solidFill>
                  <a:schemeClr val="tx1">
                    <a:lumMod val="85000"/>
                    <a:lumOff val="15000"/>
                  </a:schemeClr>
                </a:solidFill>
              </a:rPr>
              <a:t>Micrograms per cubic meter (μg/m</a:t>
            </a:r>
            <a:r>
              <a:rPr lang="en-US" baseline="30000" dirty="0" smtClean="0">
                <a:solidFill>
                  <a:schemeClr val="tx1">
                    <a:lumMod val="85000"/>
                    <a:lumOff val="15000"/>
                  </a:schemeClr>
                </a:solidFill>
              </a:rPr>
              <a:t>3</a:t>
            </a:r>
            <a:r>
              <a:rPr lang="en-US" dirty="0" smtClean="0">
                <a:solidFill>
                  <a:schemeClr val="tx1">
                    <a:lumMod val="85000"/>
                    <a:lumOff val="15000"/>
                  </a:schemeClr>
                </a:solidFill>
              </a:rPr>
              <a:t>)</a:t>
            </a:r>
          </a:p>
          <a:p>
            <a:pPr fontAlgn="auto">
              <a:spcAft>
                <a:spcPts val="0"/>
              </a:spcAft>
              <a:defRPr/>
            </a:pPr>
            <a:r>
              <a:rPr lang="en-US" dirty="0" smtClean="0">
                <a:solidFill>
                  <a:schemeClr val="tx1">
                    <a:lumMod val="85000"/>
                    <a:lumOff val="15000"/>
                  </a:schemeClr>
                </a:solidFill>
              </a:rPr>
              <a:t>1 meter = 100 centimeters = approx. 3’ </a:t>
            </a:r>
            <a:endParaRPr lang="en-US" dirty="0">
              <a:solidFill>
                <a:schemeClr val="tx1">
                  <a:lumMod val="85000"/>
                  <a:lumOff val="15000"/>
                </a:schemeClr>
              </a:solidFill>
            </a:endParaRP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1510926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 y="304800"/>
            <a:ext cx="8153400" cy="1470025"/>
          </a:xfrm>
        </p:spPr>
        <p:txBody>
          <a:bodyPr/>
          <a:lstStyle/>
          <a:p>
            <a:r>
              <a:rPr lang="en-US" dirty="0"/>
              <a:t>C</a:t>
            </a:r>
            <a:r>
              <a:rPr lang="en-US" dirty="0" smtClean="0"/>
              <a:t>ubic centimeter is a measure of volume</a:t>
            </a:r>
            <a:endParaRPr lang="en-US" dirty="0"/>
          </a:p>
        </p:txBody>
      </p:sp>
      <p:sp>
        <p:nvSpPr>
          <p:cNvPr id="7" name="Subtitle 6"/>
          <p:cNvSpPr>
            <a:spLocks noGrp="1"/>
          </p:cNvSpPr>
          <p:nvPr>
            <p:ph type="subTitle" idx="1"/>
          </p:nvPr>
        </p:nvSpPr>
        <p:spPr>
          <a:xfrm>
            <a:off x="1371600" y="5410200"/>
            <a:ext cx="6400800" cy="1752600"/>
          </a:xfrm>
        </p:spPr>
        <p:txBody>
          <a:bodyPr/>
          <a:lstStyle/>
          <a:p>
            <a:pPr algn="l"/>
            <a:r>
              <a:rPr lang="en-US" dirty="0" smtClean="0"/>
              <a:t>A thimble holds around 3 cubic centimeters of air.  </a:t>
            </a:r>
            <a:endParaRPr lang="en-US" dirty="0"/>
          </a:p>
        </p:txBody>
      </p:sp>
      <p:pic>
        <p:nvPicPr>
          <p:cNvPr id="6" name="Picture 5" descr="Thimble"/>
          <p:cNvPicPr>
            <a:picLocks noChangeAspect="1"/>
          </p:cNvPicPr>
          <p:nvPr/>
        </p:nvPicPr>
        <p:blipFill>
          <a:blip r:embed="rId3" cstate="print"/>
          <a:stretch>
            <a:fillRect/>
          </a:stretch>
        </p:blipFill>
        <p:spPr>
          <a:xfrm>
            <a:off x="3053183" y="1524000"/>
            <a:ext cx="3119017" cy="3981970"/>
          </a:xfrm>
          <a:prstGeom prst="rect">
            <a:avLst/>
          </a:prstGeom>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3139873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533400" y="304800"/>
            <a:ext cx="8229600" cy="1143000"/>
          </a:xfrm>
        </p:spPr>
        <p:txBody>
          <a:bodyPr>
            <a:noAutofit/>
          </a:bodyPr>
          <a:lstStyle/>
          <a:p>
            <a:r>
              <a:rPr lang="en-US" sz="3200" dirty="0" smtClean="0">
                <a:solidFill>
                  <a:srgbClr val="595959"/>
                </a:solidFill>
              </a:rPr>
              <a:t>OSHA has Permissible Exposure Limits (PELs), but it is critical to remember…</a:t>
            </a:r>
          </a:p>
        </p:txBody>
      </p:sp>
      <p:sp>
        <p:nvSpPr>
          <p:cNvPr id="44035" name="Rectangle 3"/>
          <p:cNvSpPr>
            <a:spLocks noGrp="1" noChangeArrowheads="1"/>
          </p:cNvSpPr>
          <p:nvPr>
            <p:ph idx="1"/>
          </p:nvPr>
        </p:nvSpPr>
        <p:spPr>
          <a:xfrm>
            <a:off x="533400" y="1752601"/>
            <a:ext cx="8229600" cy="4776788"/>
          </a:xfrm>
        </p:spPr>
        <p:txBody>
          <a:bodyPr rtlCol="0">
            <a:normAutofit/>
          </a:bodyPr>
          <a:lstStyle/>
          <a:p>
            <a:pPr fontAlgn="auto">
              <a:lnSpc>
                <a:spcPct val="90000"/>
              </a:lnSpc>
              <a:spcAft>
                <a:spcPts val="0"/>
              </a:spcAft>
              <a:defRPr/>
            </a:pPr>
            <a:r>
              <a:rPr lang="en-US" sz="3100" dirty="0" smtClean="0">
                <a:solidFill>
                  <a:schemeClr val="tx1">
                    <a:lumMod val="85000"/>
                    <a:lumOff val="15000"/>
                  </a:schemeClr>
                </a:solidFill>
                <a:ea typeface="+mn-ea"/>
              </a:rPr>
              <a:t>Most are from 1968 American Conference of Governmental Industrial Hygienists (ACGIH) Threshold Limit Values (TLVs)</a:t>
            </a:r>
          </a:p>
          <a:p>
            <a:pPr fontAlgn="auto">
              <a:lnSpc>
                <a:spcPct val="90000"/>
              </a:lnSpc>
              <a:spcAft>
                <a:spcPts val="0"/>
              </a:spcAft>
              <a:defRPr/>
            </a:pPr>
            <a:r>
              <a:rPr lang="en-US" sz="3100" dirty="0" smtClean="0">
                <a:solidFill>
                  <a:schemeClr val="tx1">
                    <a:lumMod val="85000"/>
                    <a:lumOff val="15000"/>
                  </a:schemeClr>
                </a:solidFill>
                <a:ea typeface="+mn-ea"/>
              </a:rPr>
              <a:t>Current TLVs</a:t>
            </a:r>
            <a:r>
              <a:rPr lang="en-US" sz="3100" dirty="0">
                <a:solidFill>
                  <a:schemeClr val="tx1">
                    <a:lumMod val="85000"/>
                    <a:lumOff val="15000"/>
                  </a:schemeClr>
                </a:solidFill>
                <a:ea typeface="+mn-ea"/>
              </a:rPr>
              <a:t> </a:t>
            </a:r>
            <a:r>
              <a:rPr lang="en-US" sz="3100" dirty="0" smtClean="0">
                <a:solidFill>
                  <a:schemeClr val="tx1">
                    <a:lumMod val="85000"/>
                    <a:lumOff val="15000"/>
                  </a:schemeClr>
                </a:solidFill>
                <a:ea typeface="+mn-ea"/>
              </a:rPr>
              <a:t>are often lower </a:t>
            </a:r>
          </a:p>
          <a:p>
            <a:pPr fontAlgn="auto">
              <a:lnSpc>
                <a:spcPct val="90000"/>
              </a:lnSpc>
              <a:spcAft>
                <a:spcPts val="0"/>
              </a:spcAft>
              <a:defRPr/>
            </a:pPr>
            <a:r>
              <a:rPr lang="en-US" sz="3100" dirty="0" smtClean="0">
                <a:solidFill>
                  <a:schemeClr val="tx1">
                    <a:lumMod val="85000"/>
                    <a:lumOff val="15000"/>
                  </a:schemeClr>
                </a:solidFill>
                <a:ea typeface="+mn-ea"/>
              </a:rPr>
              <a:t>NIOSH Recommended Exposure Limits (RELs) are usually lower</a:t>
            </a:r>
          </a:p>
          <a:p>
            <a:pPr fontAlgn="auto">
              <a:lnSpc>
                <a:spcPct val="90000"/>
              </a:lnSpc>
              <a:spcAft>
                <a:spcPts val="0"/>
              </a:spcAft>
              <a:defRPr/>
            </a:pPr>
            <a:r>
              <a:rPr lang="en-US" sz="3100" dirty="0" smtClean="0">
                <a:solidFill>
                  <a:schemeClr val="tx1">
                    <a:lumMod val="85000"/>
                    <a:lumOff val="15000"/>
                  </a:schemeClr>
                </a:solidFill>
                <a:ea typeface="+mn-ea"/>
              </a:rPr>
              <a:t>Most chemicals have no exposure limits set</a:t>
            </a:r>
            <a:endParaRPr lang="en-US" sz="3100" dirty="0">
              <a:solidFill>
                <a:srgbClr val="CC0000"/>
              </a:solidFill>
              <a:ea typeface="+mn-ea"/>
            </a:endParaRPr>
          </a:p>
        </p:txBody>
      </p:sp>
      <p:pic>
        <p:nvPicPr>
          <p:cNvPr id="112643" name="Picture 1" descr="OSHA logo"/>
          <p:cNvPicPr>
            <a:picLocks noChangeAspect="1"/>
          </p:cNvPicPr>
          <p:nvPr/>
        </p:nvPicPr>
        <p:blipFill>
          <a:blip r:embed="rId3" cstate="print"/>
          <a:srcRect/>
          <a:stretch>
            <a:fillRect/>
          </a:stretch>
        </p:blipFill>
        <p:spPr bwMode="auto">
          <a:xfrm>
            <a:off x="5715000" y="5726370"/>
            <a:ext cx="2971800" cy="853817"/>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03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03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rtlCol="0" anchor="b">
            <a:normAutofit fontScale="90000"/>
          </a:bodyPr>
          <a:lstStyle/>
          <a:p>
            <a:pPr fontAlgn="auto">
              <a:spcAft>
                <a:spcPts val="0"/>
              </a:spcAft>
              <a:defRPr/>
            </a:pPr>
            <a:r>
              <a:rPr lang="en-US" dirty="0" smtClean="0">
                <a:solidFill>
                  <a:schemeClr val="accent3">
                    <a:lumMod val="75000"/>
                  </a:schemeClr>
                </a:solidFill>
              </a:rPr>
              <a:t>Most </a:t>
            </a:r>
            <a:r>
              <a:rPr lang="en-US" dirty="0">
                <a:solidFill>
                  <a:schemeClr val="accent3">
                    <a:lumMod val="75000"/>
                  </a:schemeClr>
                </a:solidFill>
              </a:rPr>
              <a:t>exposure limits are based on an average over 8 hours</a:t>
            </a:r>
            <a:endParaRPr lang="en-US" dirty="0">
              <a:solidFill>
                <a:schemeClr val="accent3">
                  <a:lumMod val="75000"/>
                </a:schemeClr>
              </a:solidFill>
              <a:latin typeface="Tahoma" charset="0"/>
            </a:endParaRPr>
          </a:p>
        </p:txBody>
      </p:sp>
      <p:sp>
        <p:nvSpPr>
          <p:cNvPr id="13" name="Freeform 12"/>
          <p:cNvSpPr>
            <a:spLocks/>
          </p:cNvSpPr>
          <p:nvPr/>
        </p:nvSpPr>
        <p:spPr bwMode="auto">
          <a:xfrm>
            <a:off x="1752600" y="1981200"/>
            <a:ext cx="5559425" cy="2184400"/>
          </a:xfrm>
          <a:custGeom>
            <a:avLst/>
            <a:gdLst>
              <a:gd name="T0" fmla="*/ 0 w 5560776"/>
              <a:gd name="T1" fmla="*/ 2097422 h 2183725"/>
              <a:gd name="T2" fmla="*/ 443868 w 5560776"/>
              <a:gd name="T3" fmla="*/ 1579605 h 2183725"/>
              <a:gd name="T4" fmla="*/ 443868 w 5560776"/>
              <a:gd name="T5" fmla="*/ 1579605 h 2183725"/>
              <a:gd name="T6" fmla="*/ 702792 w 5560776"/>
              <a:gd name="T7" fmla="*/ 1185077 h 2183725"/>
              <a:gd name="T8" fmla="*/ 1146660 w 5560776"/>
              <a:gd name="T9" fmla="*/ 975484 h 2183725"/>
              <a:gd name="T10" fmla="*/ 1590529 w 5560776"/>
              <a:gd name="T11" fmla="*/ 1320696 h 2183725"/>
              <a:gd name="T12" fmla="*/ 1923430 w 5560776"/>
              <a:gd name="T13" fmla="*/ 1345354 h 2183725"/>
              <a:gd name="T14" fmla="*/ 2157694 w 5560776"/>
              <a:gd name="T15" fmla="*/ 1098774 h 2183725"/>
              <a:gd name="T16" fmla="*/ 2416617 w 5560776"/>
              <a:gd name="T17" fmla="*/ 543970 h 2183725"/>
              <a:gd name="T18" fmla="*/ 2675541 w 5560776"/>
              <a:gd name="T19" fmla="*/ 235745 h 2183725"/>
              <a:gd name="T20" fmla="*/ 2934464 w 5560776"/>
              <a:gd name="T21" fmla="*/ 852194 h 2183725"/>
              <a:gd name="T22" fmla="*/ 2996112 w 5560776"/>
              <a:gd name="T23" fmla="*/ 1949474 h 2183725"/>
              <a:gd name="T24" fmla="*/ 3119409 w 5560776"/>
              <a:gd name="T25" fmla="*/ 2134409 h 2183725"/>
              <a:gd name="T26" fmla="*/ 3402992 w 5560776"/>
              <a:gd name="T27" fmla="*/ 2146738 h 2183725"/>
              <a:gd name="T28" fmla="*/ 3575607 w 5560776"/>
              <a:gd name="T29" fmla="*/ 1998790 h 2183725"/>
              <a:gd name="T30" fmla="*/ 3772882 w 5560776"/>
              <a:gd name="T31" fmla="*/ 1419328 h 2183725"/>
              <a:gd name="T32" fmla="*/ 3871520 w 5560776"/>
              <a:gd name="T33" fmla="*/ 1086445 h 2183725"/>
              <a:gd name="T34" fmla="*/ 4044135 w 5560776"/>
              <a:gd name="T35" fmla="*/ 26152 h 2183725"/>
              <a:gd name="T36" fmla="*/ 4426355 w 5560776"/>
              <a:gd name="T37" fmla="*/ 371364 h 2183725"/>
              <a:gd name="T38" fmla="*/ 4549652 w 5560776"/>
              <a:gd name="T39" fmla="*/ 901510 h 2183725"/>
              <a:gd name="T40" fmla="*/ 4611301 w 5560776"/>
              <a:gd name="T41" fmla="*/ 1283709 h 2183725"/>
              <a:gd name="T42" fmla="*/ 4808575 w 5560776"/>
              <a:gd name="T43" fmla="*/ 1579605 h 2183725"/>
              <a:gd name="T44" fmla="*/ 5055169 w 5560776"/>
              <a:gd name="T45" fmla="*/ 1296038 h 2183725"/>
              <a:gd name="T46" fmla="*/ 5079828 w 5560776"/>
              <a:gd name="T47" fmla="*/ 1000142 h 2183725"/>
              <a:gd name="T48" fmla="*/ 5227785 w 5560776"/>
              <a:gd name="T49" fmla="*/ 457667 h 2183725"/>
              <a:gd name="T50" fmla="*/ 5474378 w 5560776"/>
              <a:gd name="T51" fmla="*/ 445338 h 2183725"/>
              <a:gd name="T52" fmla="*/ 5560686 w 5560776"/>
              <a:gd name="T53" fmla="*/ 2183725 h 21837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560776" h="2183725">
                <a:moveTo>
                  <a:pt x="0" y="2097422"/>
                </a:moveTo>
                <a:lnTo>
                  <a:pt x="443868" y="1579605"/>
                </a:lnTo>
                <a:cubicBezTo>
                  <a:pt x="487022" y="1513850"/>
                  <a:pt x="585660" y="1285764"/>
                  <a:pt x="702792" y="1185077"/>
                </a:cubicBezTo>
                <a:cubicBezTo>
                  <a:pt x="819924" y="1084390"/>
                  <a:pt x="998704" y="952881"/>
                  <a:pt x="1146660" y="975484"/>
                </a:cubicBezTo>
                <a:cubicBezTo>
                  <a:pt x="1294616" y="998087"/>
                  <a:pt x="1461067" y="1259051"/>
                  <a:pt x="1590529" y="1320696"/>
                </a:cubicBezTo>
                <a:cubicBezTo>
                  <a:pt x="1719991" y="1382341"/>
                  <a:pt x="1828903" y="1382341"/>
                  <a:pt x="1923430" y="1345354"/>
                </a:cubicBezTo>
                <a:cubicBezTo>
                  <a:pt x="2017958" y="1308367"/>
                  <a:pt x="2075496" y="1232338"/>
                  <a:pt x="2157694" y="1098774"/>
                </a:cubicBezTo>
                <a:cubicBezTo>
                  <a:pt x="2239892" y="965210"/>
                  <a:pt x="2330309" y="687808"/>
                  <a:pt x="2416617" y="543970"/>
                </a:cubicBezTo>
                <a:cubicBezTo>
                  <a:pt x="2502925" y="400132"/>
                  <a:pt x="2589233" y="184374"/>
                  <a:pt x="2675541" y="235745"/>
                </a:cubicBezTo>
                <a:cubicBezTo>
                  <a:pt x="2761849" y="287116"/>
                  <a:pt x="2881036" y="566573"/>
                  <a:pt x="2934464" y="852194"/>
                </a:cubicBezTo>
                <a:cubicBezTo>
                  <a:pt x="2987892" y="1137815"/>
                  <a:pt x="2965288" y="1735771"/>
                  <a:pt x="2996112" y="1949474"/>
                </a:cubicBezTo>
                <a:cubicBezTo>
                  <a:pt x="3026936" y="2163177"/>
                  <a:pt x="3051596" y="2101532"/>
                  <a:pt x="3119409" y="2134409"/>
                </a:cubicBezTo>
                <a:cubicBezTo>
                  <a:pt x="3187222" y="2167286"/>
                  <a:pt x="3326959" y="2169341"/>
                  <a:pt x="3402992" y="2146738"/>
                </a:cubicBezTo>
                <a:cubicBezTo>
                  <a:pt x="3479025" y="2124135"/>
                  <a:pt x="3513959" y="2120025"/>
                  <a:pt x="3575607" y="1998790"/>
                </a:cubicBezTo>
                <a:cubicBezTo>
                  <a:pt x="3637255" y="1877555"/>
                  <a:pt x="3723563" y="1571385"/>
                  <a:pt x="3772882" y="1419328"/>
                </a:cubicBezTo>
                <a:cubicBezTo>
                  <a:pt x="3822201" y="1267270"/>
                  <a:pt x="3826311" y="1318641"/>
                  <a:pt x="3871520" y="1086445"/>
                </a:cubicBezTo>
                <a:cubicBezTo>
                  <a:pt x="3916729" y="854249"/>
                  <a:pt x="3951663" y="145332"/>
                  <a:pt x="4044135" y="26152"/>
                </a:cubicBezTo>
                <a:cubicBezTo>
                  <a:pt x="4136608" y="-93028"/>
                  <a:pt x="4342102" y="225471"/>
                  <a:pt x="4426355" y="371364"/>
                </a:cubicBezTo>
                <a:cubicBezTo>
                  <a:pt x="4510608" y="517257"/>
                  <a:pt x="4518828" y="749453"/>
                  <a:pt x="4549652" y="901510"/>
                </a:cubicBezTo>
                <a:cubicBezTo>
                  <a:pt x="4580476" y="1053567"/>
                  <a:pt x="4568147" y="1170693"/>
                  <a:pt x="4611301" y="1283709"/>
                </a:cubicBezTo>
                <a:cubicBezTo>
                  <a:pt x="4654455" y="1396725"/>
                  <a:pt x="4734597" y="1577550"/>
                  <a:pt x="4808575" y="1579605"/>
                </a:cubicBezTo>
                <a:cubicBezTo>
                  <a:pt x="4882553" y="1581660"/>
                  <a:pt x="5009960" y="1392615"/>
                  <a:pt x="5055169" y="1296038"/>
                </a:cubicBezTo>
                <a:cubicBezTo>
                  <a:pt x="5100378" y="1199461"/>
                  <a:pt x="5051059" y="1139870"/>
                  <a:pt x="5079828" y="1000142"/>
                </a:cubicBezTo>
                <a:cubicBezTo>
                  <a:pt x="5108597" y="860414"/>
                  <a:pt x="5162027" y="550134"/>
                  <a:pt x="5227785" y="457667"/>
                </a:cubicBezTo>
                <a:cubicBezTo>
                  <a:pt x="5293543" y="365200"/>
                  <a:pt x="5418895" y="157662"/>
                  <a:pt x="5474378" y="445338"/>
                </a:cubicBezTo>
                <a:cubicBezTo>
                  <a:pt x="5529861" y="733014"/>
                  <a:pt x="5562741" y="1945365"/>
                  <a:pt x="5560686" y="2183725"/>
                </a:cubicBezTo>
              </a:path>
            </a:pathLst>
          </a:custGeom>
          <a:noFill/>
          <a:ln w="25400" cap="flat" cmpd="sng">
            <a:solidFill>
              <a:srgbClr val="4F81BD"/>
            </a:solidFill>
            <a:prstDash val="solid"/>
            <a:round/>
            <a:headEnd/>
            <a:tailEnd/>
          </a:ln>
          <a:effectLst>
            <a:outerShdw dist="20000" dir="5400000" rotWithShape="0">
              <a:srgbClr val="000000">
                <a:alpha val="37999"/>
              </a:srgbClr>
            </a:outerShdw>
          </a:effectLst>
        </p:spPr>
        <p:txBody>
          <a:bodyPr anchor="ctr"/>
          <a:lstStyle/>
          <a:p>
            <a:endParaRPr lang="en-US"/>
          </a:p>
        </p:txBody>
      </p:sp>
      <p:grpSp>
        <p:nvGrpSpPr>
          <p:cNvPr id="16" name="Group 15" descr="Graph of time weighted average"/>
          <p:cNvGrpSpPr/>
          <p:nvPr/>
        </p:nvGrpSpPr>
        <p:grpSpPr>
          <a:xfrm>
            <a:off x="228600" y="1752600"/>
            <a:ext cx="8116888" cy="2946713"/>
            <a:chOff x="228600" y="1752600"/>
            <a:chExt cx="8116888" cy="2946713"/>
          </a:xfrm>
        </p:grpSpPr>
        <p:sp>
          <p:nvSpPr>
            <p:cNvPr id="113667" name="Line 4"/>
            <p:cNvSpPr>
              <a:spLocks noChangeShapeType="1"/>
            </p:cNvSpPr>
            <p:nvPr/>
          </p:nvSpPr>
          <p:spPr bwMode="auto">
            <a:xfrm>
              <a:off x="1606550" y="4191000"/>
              <a:ext cx="5549900" cy="0"/>
            </a:xfrm>
            <a:prstGeom prst="line">
              <a:avLst/>
            </a:prstGeom>
            <a:noFill/>
            <a:ln w="12700">
              <a:solidFill>
                <a:schemeClr val="tx1"/>
              </a:solidFill>
              <a:round/>
              <a:headEnd/>
              <a:tailEnd/>
            </a:ln>
          </p:spPr>
          <p:txBody>
            <a:bodyPr wrap="none" anchor="ctr"/>
            <a:lstStyle/>
            <a:p>
              <a:endParaRPr lang="en-US"/>
            </a:p>
          </p:txBody>
        </p:sp>
        <p:grpSp>
          <p:nvGrpSpPr>
            <p:cNvPr id="14" name="Group 13"/>
            <p:cNvGrpSpPr/>
            <p:nvPr/>
          </p:nvGrpSpPr>
          <p:grpSpPr>
            <a:xfrm>
              <a:off x="228600" y="1752600"/>
              <a:ext cx="8116888" cy="2946713"/>
              <a:chOff x="152400" y="1689100"/>
              <a:chExt cx="8116888" cy="2946713"/>
            </a:xfrm>
          </p:grpSpPr>
          <p:sp>
            <p:nvSpPr>
              <p:cNvPr id="113666" name="Line 3"/>
              <p:cNvSpPr>
                <a:spLocks noChangeShapeType="1"/>
              </p:cNvSpPr>
              <p:nvPr/>
            </p:nvSpPr>
            <p:spPr bwMode="auto">
              <a:xfrm>
                <a:off x="1600200" y="1689100"/>
                <a:ext cx="0" cy="2489200"/>
              </a:xfrm>
              <a:prstGeom prst="line">
                <a:avLst/>
              </a:prstGeom>
              <a:noFill/>
              <a:ln w="25400">
                <a:solidFill>
                  <a:schemeClr val="tx1"/>
                </a:solidFill>
                <a:round/>
                <a:headEnd/>
                <a:tailEnd/>
              </a:ln>
            </p:spPr>
            <p:txBody>
              <a:bodyPr wrap="none" anchor="ctr"/>
              <a:lstStyle/>
              <a:p>
                <a:endParaRPr lang="en-US"/>
              </a:p>
            </p:txBody>
          </p:sp>
          <p:sp>
            <p:nvSpPr>
              <p:cNvPr id="113670" name="Line 7"/>
              <p:cNvSpPr>
                <a:spLocks noChangeShapeType="1"/>
              </p:cNvSpPr>
              <p:nvPr/>
            </p:nvSpPr>
            <p:spPr bwMode="auto">
              <a:xfrm>
                <a:off x="1606550" y="2743200"/>
                <a:ext cx="5549900" cy="0"/>
              </a:xfrm>
              <a:prstGeom prst="line">
                <a:avLst/>
              </a:prstGeom>
              <a:noFill/>
              <a:ln w="12700">
                <a:solidFill>
                  <a:schemeClr val="tx1"/>
                </a:solidFill>
                <a:prstDash val="lgDash"/>
                <a:round/>
                <a:headEnd/>
                <a:tailEnd/>
              </a:ln>
            </p:spPr>
            <p:txBody>
              <a:bodyPr wrap="none" anchor="ctr"/>
              <a:lstStyle/>
              <a:p>
                <a:endParaRPr lang="en-US"/>
              </a:p>
            </p:txBody>
          </p:sp>
          <p:sp>
            <p:nvSpPr>
              <p:cNvPr id="113671" name="Rectangle 8"/>
              <p:cNvSpPr>
                <a:spLocks noChangeArrowheads="1"/>
              </p:cNvSpPr>
              <p:nvPr/>
            </p:nvSpPr>
            <p:spPr bwMode="auto">
              <a:xfrm>
                <a:off x="7148513" y="2568575"/>
                <a:ext cx="1120775" cy="638175"/>
              </a:xfrm>
              <a:prstGeom prst="rect">
                <a:avLst/>
              </a:prstGeom>
              <a:noFill/>
              <a:ln w="12700">
                <a:noFill/>
                <a:miter lim="800000"/>
                <a:headEnd/>
                <a:tailEnd/>
              </a:ln>
            </p:spPr>
            <p:txBody>
              <a:bodyPr wrap="none" lIns="90488" tIns="44450" rIns="90488" bIns="44450">
                <a:spAutoFit/>
              </a:bodyPr>
              <a:lstStyle/>
              <a:p>
                <a:r>
                  <a:rPr lang="en-US" i="1">
                    <a:latin typeface="Arial" pitchFamily="34" charset="0"/>
                  </a:rPr>
                  <a:t>exposure</a:t>
                </a:r>
              </a:p>
              <a:p>
                <a:r>
                  <a:rPr lang="en-US" i="1">
                    <a:latin typeface="Arial" pitchFamily="34" charset="0"/>
                  </a:rPr>
                  <a:t>limit</a:t>
                </a:r>
              </a:p>
            </p:txBody>
          </p:sp>
          <p:sp>
            <p:nvSpPr>
              <p:cNvPr id="113672" name="Rectangle 9"/>
              <p:cNvSpPr>
                <a:spLocks noChangeArrowheads="1"/>
              </p:cNvSpPr>
              <p:nvPr/>
            </p:nvSpPr>
            <p:spPr bwMode="auto">
              <a:xfrm>
                <a:off x="152400" y="3544888"/>
                <a:ext cx="1481138" cy="698500"/>
              </a:xfrm>
              <a:prstGeom prst="rect">
                <a:avLst/>
              </a:prstGeom>
              <a:noFill/>
              <a:ln w="12700">
                <a:noFill/>
                <a:miter lim="800000"/>
                <a:headEnd/>
                <a:tailEnd/>
              </a:ln>
            </p:spPr>
            <p:txBody>
              <a:bodyPr wrap="none" lIns="90488" tIns="44450" rIns="90488" bIns="44450">
                <a:spAutoFit/>
              </a:bodyPr>
              <a:lstStyle/>
              <a:p>
                <a:r>
                  <a:rPr lang="en-US" sz="2000" b="1" i="1">
                    <a:latin typeface="Arial" pitchFamily="34" charset="0"/>
                  </a:rPr>
                  <a:t>Increasing</a:t>
                </a:r>
              </a:p>
              <a:p>
                <a:r>
                  <a:rPr lang="en-US" sz="2000" b="1" i="1">
                    <a:latin typeface="Arial" pitchFamily="34" charset="0"/>
                  </a:rPr>
                  <a:t>Exposures</a:t>
                </a:r>
              </a:p>
            </p:txBody>
          </p:sp>
          <p:sp>
            <p:nvSpPr>
              <p:cNvPr id="113673" name="Line 10"/>
              <p:cNvSpPr>
                <a:spLocks noChangeShapeType="1"/>
              </p:cNvSpPr>
              <p:nvPr/>
            </p:nvSpPr>
            <p:spPr bwMode="auto">
              <a:xfrm flipV="1">
                <a:off x="914400" y="1879600"/>
                <a:ext cx="0" cy="1651000"/>
              </a:xfrm>
              <a:prstGeom prst="line">
                <a:avLst/>
              </a:prstGeom>
              <a:noFill/>
              <a:ln w="50800">
                <a:solidFill>
                  <a:schemeClr val="tx1"/>
                </a:solidFill>
                <a:round/>
                <a:headEnd/>
                <a:tailEnd type="triangle" w="med" len="med"/>
              </a:ln>
            </p:spPr>
            <p:txBody>
              <a:bodyPr wrap="none" anchor="ctr"/>
              <a:lstStyle/>
              <a:p>
                <a:endParaRPr lang="en-US"/>
              </a:p>
            </p:txBody>
          </p:sp>
          <p:sp>
            <p:nvSpPr>
              <p:cNvPr id="12" name="Rectangle 5"/>
              <p:cNvSpPr>
                <a:spLocks noChangeArrowheads="1"/>
              </p:cNvSpPr>
              <p:nvPr/>
            </p:nvSpPr>
            <p:spPr bwMode="auto">
              <a:xfrm>
                <a:off x="7377113" y="4176713"/>
                <a:ext cx="815930" cy="459100"/>
              </a:xfrm>
              <a:prstGeom prst="rect">
                <a:avLst/>
              </a:prstGeom>
              <a:noFill/>
              <a:ln w="12700">
                <a:noFill/>
                <a:miter lim="800000"/>
                <a:headEnd/>
                <a:tailEnd/>
              </a:ln>
            </p:spPr>
            <p:txBody>
              <a:bodyPr wrap="none" lIns="90488" tIns="44450" rIns="90488" bIns="44450">
                <a:spAutoFit/>
              </a:bodyPr>
              <a:lstStyle/>
              <a:p>
                <a:r>
                  <a:rPr lang="en-US" sz="2400" b="1" i="1" dirty="0" smtClean="0">
                    <a:latin typeface="Arial" pitchFamily="34" charset="0"/>
                  </a:rPr>
                  <a:t>time</a:t>
                </a:r>
                <a:endParaRPr lang="en-US" sz="2400" b="1" i="1" dirty="0">
                  <a:latin typeface="Arial" pitchFamily="34" charset="0"/>
                </a:endParaRPr>
              </a:p>
            </p:txBody>
          </p:sp>
          <p:sp>
            <p:nvSpPr>
              <p:cNvPr id="15" name="Rectangle 6"/>
              <p:cNvSpPr>
                <a:spLocks noChangeArrowheads="1"/>
              </p:cNvSpPr>
              <p:nvPr/>
            </p:nvSpPr>
            <p:spPr bwMode="auto">
              <a:xfrm>
                <a:off x="1447800" y="4176713"/>
                <a:ext cx="6172200" cy="459100"/>
              </a:xfrm>
              <a:prstGeom prst="rect">
                <a:avLst/>
              </a:prstGeom>
              <a:noFill/>
              <a:ln w="12700">
                <a:noFill/>
                <a:miter lim="800000"/>
                <a:headEnd/>
                <a:tailEnd/>
              </a:ln>
            </p:spPr>
            <p:txBody>
              <a:bodyPr wrap="square" lIns="90488" tIns="44450" rIns="90488" bIns="44450">
                <a:spAutoFit/>
              </a:bodyPr>
              <a:lstStyle/>
              <a:p>
                <a:r>
                  <a:rPr lang="en-US" sz="2400" b="1" dirty="0" smtClean="0">
                    <a:latin typeface="Arial" pitchFamily="34" charset="0"/>
                  </a:rPr>
                  <a:t>6:30        9:30       11:30       1:30      3:30</a:t>
                </a:r>
                <a:endParaRPr lang="en-US" sz="2400" b="1" dirty="0">
                  <a:latin typeface="Arial" pitchFamily="34" charset="0"/>
                </a:endParaRPr>
              </a:p>
            </p:txBody>
          </p:sp>
        </p:grpSp>
      </p:grpSp>
      <p:sp>
        <p:nvSpPr>
          <p:cNvPr id="17" name="TextBox 1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nchor="b">
            <a:normAutofit fontScale="90000"/>
          </a:bodyPr>
          <a:lstStyle/>
          <a:p>
            <a:r>
              <a:rPr lang="en-US" sz="3600" dirty="0" smtClean="0"/>
              <a:t>Some chemicals have ceilings that can</a:t>
            </a:r>
            <a:r>
              <a:rPr lang="en-US" altLang="en-US" sz="3600" dirty="0" smtClean="0"/>
              <a:t>’</a:t>
            </a:r>
            <a:r>
              <a:rPr lang="en-US" sz="3600" dirty="0" smtClean="0"/>
              <a:t>t be exceeded</a:t>
            </a:r>
          </a:p>
        </p:txBody>
      </p:sp>
      <p:sp>
        <p:nvSpPr>
          <p:cNvPr id="114690" name="Line 3" descr="Graph of TWA showing ceiling concentrations"/>
          <p:cNvSpPr>
            <a:spLocks noChangeShapeType="1"/>
          </p:cNvSpPr>
          <p:nvPr/>
        </p:nvSpPr>
        <p:spPr bwMode="auto">
          <a:xfrm>
            <a:off x="1600200" y="1689100"/>
            <a:ext cx="0" cy="2489200"/>
          </a:xfrm>
          <a:prstGeom prst="line">
            <a:avLst/>
          </a:prstGeom>
          <a:noFill/>
          <a:ln w="25400">
            <a:solidFill>
              <a:schemeClr val="tx1"/>
            </a:solidFill>
            <a:round/>
            <a:headEnd/>
            <a:tailEnd/>
          </a:ln>
        </p:spPr>
        <p:txBody>
          <a:bodyPr wrap="none" anchor="ctr"/>
          <a:lstStyle/>
          <a:p>
            <a:endParaRPr lang="en-US"/>
          </a:p>
        </p:txBody>
      </p:sp>
      <p:sp>
        <p:nvSpPr>
          <p:cNvPr id="114691" name="Line 4"/>
          <p:cNvSpPr>
            <a:spLocks noChangeShapeType="1"/>
          </p:cNvSpPr>
          <p:nvPr/>
        </p:nvSpPr>
        <p:spPr bwMode="auto">
          <a:xfrm>
            <a:off x="1606550" y="4191000"/>
            <a:ext cx="5549900" cy="0"/>
          </a:xfrm>
          <a:prstGeom prst="line">
            <a:avLst/>
          </a:prstGeom>
          <a:noFill/>
          <a:ln w="12700">
            <a:solidFill>
              <a:schemeClr val="tx1"/>
            </a:solidFill>
            <a:round/>
            <a:headEnd/>
            <a:tailEnd/>
          </a:ln>
        </p:spPr>
        <p:txBody>
          <a:bodyPr wrap="none" anchor="ctr"/>
          <a:lstStyle/>
          <a:p>
            <a:endParaRPr lang="en-US"/>
          </a:p>
        </p:txBody>
      </p:sp>
      <p:sp>
        <p:nvSpPr>
          <p:cNvPr id="114692" name="Rectangle 5"/>
          <p:cNvSpPr>
            <a:spLocks noChangeArrowheads="1"/>
          </p:cNvSpPr>
          <p:nvPr/>
        </p:nvSpPr>
        <p:spPr bwMode="auto">
          <a:xfrm>
            <a:off x="7377113" y="4176713"/>
            <a:ext cx="815930" cy="459100"/>
          </a:xfrm>
          <a:prstGeom prst="rect">
            <a:avLst/>
          </a:prstGeom>
          <a:noFill/>
          <a:ln w="12700">
            <a:noFill/>
            <a:miter lim="800000"/>
            <a:headEnd/>
            <a:tailEnd/>
          </a:ln>
        </p:spPr>
        <p:txBody>
          <a:bodyPr wrap="none" lIns="90488" tIns="44450" rIns="90488" bIns="44450">
            <a:spAutoFit/>
          </a:bodyPr>
          <a:lstStyle/>
          <a:p>
            <a:r>
              <a:rPr lang="en-US" sz="2400" b="1" i="1" dirty="0" smtClean="0">
                <a:latin typeface="Arial" pitchFamily="34" charset="0"/>
              </a:rPr>
              <a:t>time</a:t>
            </a:r>
            <a:endParaRPr lang="en-US" sz="2400" b="1" i="1" dirty="0">
              <a:latin typeface="Arial" pitchFamily="34" charset="0"/>
            </a:endParaRPr>
          </a:p>
        </p:txBody>
      </p:sp>
      <p:sp>
        <p:nvSpPr>
          <p:cNvPr id="114693" name="Rectangle 6"/>
          <p:cNvSpPr>
            <a:spLocks noChangeArrowheads="1"/>
          </p:cNvSpPr>
          <p:nvPr/>
        </p:nvSpPr>
        <p:spPr bwMode="auto">
          <a:xfrm>
            <a:off x="1447800" y="4176713"/>
            <a:ext cx="6172200" cy="459100"/>
          </a:xfrm>
          <a:prstGeom prst="rect">
            <a:avLst/>
          </a:prstGeom>
          <a:noFill/>
          <a:ln w="12700">
            <a:noFill/>
            <a:miter lim="800000"/>
            <a:headEnd/>
            <a:tailEnd/>
          </a:ln>
        </p:spPr>
        <p:txBody>
          <a:bodyPr wrap="square" lIns="90488" tIns="44450" rIns="90488" bIns="44450">
            <a:spAutoFit/>
          </a:bodyPr>
          <a:lstStyle/>
          <a:p>
            <a:r>
              <a:rPr lang="en-US" sz="2400" b="1" dirty="0">
                <a:latin typeface="Arial" pitchFamily="34" charset="0"/>
              </a:rPr>
              <a:t>6</a:t>
            </a:r>
            <a:r>
              <a:rPr lang="en-US" sz="2400" b="1" dirty="0" smtClean="0">
                <a:latin typeface="Arial" pitchFamily="34" charset="0"/>
              </a:rPr>
              <a:t>:30        9:30       11:30       1:30      3:30</a:t>
            </a:r>
            <a:endParaRPr lang="en-US" sz="2400" b="1" dirty="0">
              <a:latin typeface="Arial" pitchFamily="34" charset="0"/>
            </a:endParaRPr>
          </a:p>
        </p:txBody>
      </p:sp>
      <p:sp>
        <p:nvSpPr>
          <p:cNvPr id="114694" name="Line 7"/>
          <p:cNvSpPr>
            <a:spLocks noChangeShapeType="1"/>
          </p:cNvSpPr>
          <p:nvPr/>
        </p:nvSpPr>
        <p:spPr bwMode="auto">
          <a:xfrm>
            <a:off x="1606550" y="2743200"/>
            <a:ext cx="5549900" cy="0"/>
          </a:xfrm>
          <a:prstGeom prst="line">
            <a:avLst/>
          </a:prstGeom>
          <a:noFill/>
          <a:ln w="12700">
            <a:solidFill>
              <a:schemeClr val="tx1"/>
            </a:solidFill>
            <a:prstDash val="lgDash"/>
            <a:round/>
            <a:headEnd/>
            <a:tailEnd/>
          </a:ln>
        </p:spPr>
        <p:txBody>
          <a:bodyPr wrap="none" anchor="ctr"/>
          <a:lstStyle/>
          <a:p>
            <a:endParaRPr lang="en-US"/>
          </a:p>
        </p:txBody>
      </p:sp>
      <p:sp>
        <p:nvSpPr>
          <p:cNvPr id="114695" name="Rectangle 8"/>
          <p:cNvSpPr>
            <a:spLocks noChangeArrowheads="1"/>
          </p:cNvSpPr>
          <p:nvPr/>
        </p:nvSpPr>
        <p:spPr bwMode="auto">
          <a:xfrm>
            <a:off x="7148513" y="2568575"/>
            <a:ext cx="1120775" cy="638175"/>
          </a:xfrm>
          <a:prstGeom prst="rect">
            <a:avLst/>
          </a:prstGeom>
          <a:noFill/>
          <a:ln w="12700">
            <a:noFill/>
            <a:miter lim="800000"/>
            <a:headEnd/>
            <a:tailEnd/>
          </a:ln>
        </p:spPr>
        <p:txBody>
          <a:bodyPr wrap="none" lIns="90488" tIns="44450" rIns="90488" bIns="44450">
            <a:spAutoFit/>
          </a:bodyPr>
          <a:lstStyle/>
          <a:p>
            <a:r>
              <a:rPr lang="en-US" i="1">
                <a:latin typeface="Arial" pitchFamily="34" charset="0"/>
              </a:rPr>
              <a:t>exposure</a:t>
            </a:r>
          </a:p>
          <a:p>
            <a:r>
              <a:rPr lang="en-US" i="1">
                <a:latin typeface="Arial" pitchFamily="34" charset="0"/>
              </a:rPr>
              <a:t>limit</a:t>
            </a:r>
          </a:p>
        </p:txBody>
      </p:sp>
      <p:sp>
        <p:nvSpPr>
          <p:cNvPr id="114696" name="Rectangle 9"/>
          <p:cNvSpPr>
            <a:spLocks noChangeArrowheads="1"/>
          </p:cNvSpPr>
          <p:nvPr/>
        </p:nvSpPr>
        <p:spPr bwMode="auto">
          <a:xfrm>
            <a:off x="152400" y="3544888"/>
            <a:ext cx="1481138" cy="698500"/>
          </a:xfrm>
          <a:prstGeom prst="rect">
            <a:avLst/>
          </a:prstGeom>
          <a:noFill/>
          <a:ln w="12700">
            <a:noFill/>
            <a:miter lim="800000"/>
            <a:headEnd/>
            <a:tailEnd/>
          </a:ln>
        </p:spPr>
        <p:txBody>
          <a:bodyPr wrap="none" lIns="90488" tIns="44450" rIns="90488" bIns="44450">
            <a:spAutoFit/>
          </a:bodyPr>
          <a:lstStyle/>
          <a:p>
            <a:r>
              <a:rPr lang="en-US" sz="2000" b="1" i="1">
                <a:latin typeface="Arial" pitchFamily="34" charset="0"/>
              </a:rPr>
              <a:t>Increasing</a:t>
            </a:r>
          </a:p>
          <a:p>
            <a:r>
              <a:rPr lang="en-US" sz="2000" b="1" i="1">
                <a:latin typeface="Arial" pitchFamily="34" charset="0"/>
              </a:rPr>
              <a:t>Exposures</a:t>
            </a:r>
          </a:p>
        </p:txBody>
      </p:sp>
      <p:sp>
        <p:nvSpPr>
          <p:cNvPr id="114697" name="Line 10"/>
          <p:cNvSpPr>
            <a:spLocks noChangeShapeType="1"/>
          </p:cNvSpPr>
          <p:nvPr/>
        </p:nvSpPr>
        <p:spPr bwMode="auto">
          <a:xfrm flipV="1">
            <a:off x="914400" y="1879600"/>
            <a:ext cx="0" cy="1651000"/>
          </a:xfrm>
          <a:prstGeom prst="line">
            <a:avLst/>
          </a:prstGeom>
          <a:noFill/>
          <a:ln w="50800">
            <a:solidFill>
              <a:schemeClr val="tx1"/>
            </a:solidFill>
            <a:round/>
            <a:headEnd/>
            <a:tailEnd type="triangle" w="med" len="med"/>
          </a:ln>
        </p:spPr>
        <p:txBody>
          <a:bodyPr wrap="none" anchor="ctr"/>
          <a:lstStyle/>
          <a:p>
            <a:endParaRPr lang="en-US"/>
          </a:p>
        </p:txBody>
      </p:sp>
      <p:sp>
        <p:nvSpPr>
          <p:cNvPr id="13" name="Freeform 12"/>
          <p:cNvSpPr>
            <a:spLocks/>
          </p:cNvSpPr>
          <p:nvPr/>
        </p:nvSpPr>
        <p:spPr bwMode="auto">
          <a:xfrm>
            <a:off x="1714500" y="2008188"/>
            <a:ext cx="5559425" cy="2184400"/>
          </a:xfrm>
          <a:custGeom>
            <a:avLst/>
            <a:gdLst>
              <a:gd name="T0" fmla="*/ 0 w 5560776"/>
              <a:gd name="T1" fmla="*/ 2097422 h 2183725"/>
              <a:gd name="T2" fmla="*/ 443868 w 5560776"/>
              <a:gd name="T3" fmla="*/ 1579605 h 2183725"/>
              <a:gd name="T4" fmla="*/ 443868 w 5560776"/>
              <a:gd name="T5" fmla="*/ 1579605 h 2183725"/>
              <a:gd name="T6" fmla="*/ 702792 w 5560776"/>
              <a:gd name="T7" fmla="*/ 1185077 h 2183725"/>
              <a:gd name="T8" fmla="*/ 1146660 w 5560776"/>
              <a:gd name="T9" fmla="*/ 975484 h 2183725"/>
              <a:gd name="T10" fmla="*/ 1590529 w 5560776"/>
              <a:gd name="T11" fmla="*/ 1320696 h 2183725"/>
              <a:gd name="T12" fmla="*/ 1923430 w 5560776"/>
              <a:gd name="T13" fmla="*/ 1345354 h 2183725"/>
              <a:gd name="T14" fmla="*/ 2157694 w 5560776"/>
              <a:gd name="T15" fmla="*/ 1098774 h 2183725"/>
              <a:gd name="T16" fmla="*/ 2416617 w 5560776"/>
              <a:gd name="T17" fmla="*/ 543970 h 2183725"/>
              <a:gd name="T18" fmla="*/ 2675541 w 5560776"/>
              <a:gd name="T19" fmla="*/ 235745 h 2183725"/>
              <a:gd name="T20" fmla="*/ 2934464 w 5560776"/>
              <a:gd name="T21" fmla="*/ 852194 h 2183725"/>
              <a:gd name="T22" fmla="*/ 2996112 w 5560776"/>
              <a:gd name="T23" fmla="*/ 1949474 h 2183725"/>
              <a:gd name="T24" fmla="*/ 3119409 w 5560776"/>
              <a:gd name="T25" fmla="*/ 2134409 h 2183725"/>
              <a:gd name="T26" fmla="*/ 3402992 w 5560776"/>
              <a:gd name="T27" fmla="*/ 2146738 h 2183725"/>
              <a:gd name="T28" fmla="*/ 3575607 w 5560776"/>
              <a:gd name="T29" fmla="*/ 1998790 h 2183725"/>
              <a:gd name="T30" fmla="*/ 3772882 w 5560776"/>
              <a:gd name="T31" fmla="*/ 1419328 h 2183725"/>
              <a:gd name="T32" fmla="*/ 3871520 w 5560776"/>
              <a:gd name="T33" fmla="*/ 1086445 h 2183725"/>
              <a:gd name="T34" fmla="*/ 4044135 w 5560776"/>
              <a:gd name="T35" fmla="*/ 26152 h 2183725"/>
              <a:gd name="T36" fmla="*/ 4426355 w 5560776"/>
              <a:gd name="T37" fmla="*/ 371364 h 2183725"/>
              <a:gd name="T38" fmla="*/ 4549652 w 5560776"/>
              <a:gd name="T39" fmla="*/ 901510 h 2183725"/>
              <a:gd name="T40" fmla="*/ 4611301 w 5560776"/>
              <a:gd name="T41" fmla="*/ 1283709 h 2183725"/>
              <a:gd name="T42" fmla="*/ 4808575 w 5560776"/>
              <a:gd name="T43" fmla="*/ 1579605 h 2183725"/>
              <a:gd name="T44" fmla="*/ 5055169 w 5560776"/>
              <a:gd name="T45" fmla="*/ 1296038 h 2183725"/>
              <a:gd name="T46" fmla="*/ 5079828 w 5560776"/>
              <a:gd name="T47" fmla="*/ 1000142 h 2183725"/>
              <a:gd name="T48" fmla="*/ 5227785 w 5560776"/>
              <a:gd name="T49" fmla="*/ 457667 h 2183725"/>
              <a:gd name="T50" fmla="*/ 5474378 w 5560776"/>
              <a:gd name="T51" fmla="*/ 445338 h 2183725"/>
              <a:gd name="T52" fmla="*/ 5560686 w 5560776"/>
              <a:gd name="T53" fmla="*/ 2183725 h 21837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560776" h="2183725">
                <a:moveTo>
                  <a:pt x="0" y="2097422"/>
                </a:moveTo>
                <a:lnTo>
                  <a:pt x="443868" y="1579605"/>
                </a:lnTo>
                <a:cubicBezTo>
                  <a:pt x="487022" y="1513850"/>
                  <a:pt x="585660" y="1285764"/>
                  <a:pt x="702792" y="1185077"/>
                </a:cubicBezTo>
                <a:cubicBezTo>
                  <a:pt x="819924" y="1084390"/>
                  <a:pt x="998704" y="952881"/>
                  <a:pt x="1146660" y="975484"/>
                </a:cubicBezTo>
                <a:cubicBezTo>
                  <a:pt x="1294616" y="998087"/>
                  <a:pt x="1461067" y="1259051"/>
                  <a:pt x="1590529" y="1320696"/>
                </a:cubicBezTo>
                <a:cubicBezTo>
                  <a:pt x="1719991" y="1382341"/>
                  <a:pt x="1828903" y="1382341"/>
                  <a:pt x="1923430" y="1345354"/>
                </a:cubicBezTo>
                <a:cubicBezTo>
                  <a:pt x="2017958" y="1308367"/>
                  <a:pt x="2075496" y="1232338"/>
                  <a:pt x="2157694" y="1098774"/>
                </a:cubicBezTo>
                <a:cubicBezTo>
                  <a:pt x="2239892" y="965210"/>
                  <a:pt x="2330309" y="687808"/>
                  <a:pt x="2416617" y="543970"/>
                </a:cubicBezTo>
                <a:cubicBezTo>
                  <a:pt x="2502925" y="400132"/>
                  <a:pt x="2589233" y="184374"/>
                  <a:pt x="2675541" y="235745"/>
                </a:cubicBezTo>
                <a:cubicBezTo>
                  <a:pt x="2761849" y="287116"/>
                  <a:pt x="2881036" y="566573"/>
                  <a:pt x="2934464" y="852194"/>
                </a:cubicBezTo>
                <a:cubicBezTo>
                  <a:pt x="2987892" y="1137815"/>
                  <a:pt x="2965288" y="1735771"/>
                  <a:pt x="2996112" y="1949474"/>
                </a:cubicBezTo>
                <a:cubicBezTo>
                  <a:pt x="3026936" y="2163177"/>
                  <a:pt x="3051596" y="2101532"/>
                  <a:pt x="3119409" y="2134409"/>
                </a:cubicBezTo>
                <a:cubicBezTo>
                  <a:pt x="3187222" y="2167286"/>
                  <a:pt x="3326959" y="2169341"/>
                  <a:pt x="3402992" y="2146738"/>
                </a:cubicBezTo>
                <a:cubicBezTo>
                  <a:pt x="3479025" y="2124135"/>
                  <a:pt x="3513959" y="2120025"/>
                  <a:pt x="3575607" y="1998790"/>
                </a:cubicBezTo>
                <a:cubicBezTo>
                  <a:pt x="3637255" y="1877555"/>
                  <a:pt x="3723563" y="1571385"/>
                  <a:pt x="3772882" y="1419328"/>
                </a:cubicBezTo>
                <a:cubicBezTo>
                  <a:pt x="3822201" y="1267270"/>
                  <a:pt x="3826311" y="1318641"/>
                  <a:pt x="3871520" y="1086445"/>
                </a:cubicBezTo>
                <a:cubicBezTo>
                  <a:pt x="3916729" y="854249"/>
                  <a:pt x="3951663" y="145332"/>
                  <a:pt x="4044135" y="26152"/>
                </a:cubicBezTo>
                <a:cubicBezTo>
                  <a:pt x="4136608" y="-93028"/>
                  <a:pt x="4342102" y="225471"/>
                  <a:pt x="4426355" y="371364"/>
                </a:cubicBezTo>
                <a:cubicBezTo>
                  <a:pt x="4510608" y="517257"/>
                  <a:pt x="4518828" y="749453"/>
                  <a:pt x="4549652" y="901510"/>
                </a:cubicBezTo>
                <a:cubicBezTo>
                  <a:pt x="4580476" y="1053567"/>
                  <a:pt x="4568147" y="1170693"/>
                  <a:pt x="4611301" y="1283709"/>
                </a:cubicBezTo>
                <a:cubicBezTo>
                  <a:pt x="4654455" y="1396725"/>
                  <a:pt x="4734597" y="1577550"/>
                  <a:pt x="4808575" y="1579605"/>
                </a:cubicBezTo>
                <a:cubicBezTo>
                  <a:pt x="4882553" y="1581660"/>
                  <a:pt x="5009960" y="1392615"/>
                  <a:pt x="5055169" y="1296038"/>
                </a:cubicBezTo>
                <a:cubicBezTo>
                  <a:pt x="5100378" y="1199461"/>
                  <a:pt x="5051059" y="1139870"/>
                  <a:pt x="5079828" y="1000142"/>
                </a:cubicBezTo>
                <a:cubicBezTo>
                  <a:pt x="5108597" y="860414"/>
                  <a:pt x="5162027" y="550134"/>
                  <a:pt x="5227785" y="457667"/>
                </a:cubicBezTo>
                <a:cubicBezTo>
                  <a:pt x="5293543" y="365200"/>
                  <a:pt x="5418895" y="157662"/>
                  <a:pt x="5474378" y="445338"/>
                </a:cubicBezTo>
                <a:cubicBezTo>
                  <a:pt x="5529861" y="733014"/>
                  <a:pt x="5562741" y="1945365"/>
                  <a:pt x="5560686" y="2183725"/>
                </a:cubicBezTo>
              </a:path>
            </a:pathLst>
          </a:custGeom>
          <a:noFill/>
          <a:ln w="25400" cap="flat" cmpd="sng">
            <a:solidFill>
              <a:srgbClr val="4F81BD"/>
            </a:solidFill>
            <a:prstDash val="solid"/>
            <a:round/>
            <a:headEnd/>
            <a:tailEnd/>
          </a:ln>
          <a:effectLst>
            <a:outerShdw dist="20000" dir="5400000" rotWithShape="0">
              <a:srgbClr val="000000">
                <a:alpha val="37999"/>
              </a:srgbClr>
            </a:outerShdw>
          </a:effectLst>
        </p:spPr>
        <p:txBody>
          <a:bodyPr anchor="ctr"/>
          <a:lstStyle/>
          <a:p>
            <a:endParaRPr lang="en-US"/>
          </a:p>
        </p:txBody>
      </p:sp>
      <p:grpSp>
        <p:nvGrpSpPr>
          <p:cNvPr id="14" name="Group 13"/>
          <p:cNvGrpSpPr>
            <a:grpSpLocks/>
          </p:cNvGrpSpPr>
          <p:nvPr/>
        </p:nvGrpSpPr>
        <p:grpSpPr bwMode="auto">
          <a:xfrm>
            <a:off x="1676400" y="1752600"/>
            <a:ext cx="6454775" cy="366713"/>
            <a:chOff x="1676400" y="1752600"/>
            <a:chExt cx="6454149" cy="366767"/>
          </a:xfrm>
        </p:grpSpPr>
        <p:sp>
          <p:nvSpPr>
            <p:cNvPr id="114700" name="Line 7"/>
            <p:cNvSpPr>
              <a:spLocks noChangeShapeType="1"/>
            </p:cNvSpPr>
            <p:nvPr/>
          </p:nvSpPr>
          <p:spPr bwMode="auto">
            <a:xfrm>
              <a:off x="1676400" y="1981200"/>
              <a:ext cx="5549900" cy="0"/>
            </a:xfrm>
            <a:prstGeom prst="line">
              <a:avLst/>
            </a:prstGeom>
            <a:noFill/>
            <a:ln w="12700">
              <a:solidFill>
                <a:srgbClr val="FF0000"/>
              </a:solidFill>
              <a:prstDash val="lgDash"/>
              <a:round/>
              <a:headEnd/>
              <a:tailEnd/>
            </a:ln>
          </p:spPr>
          <p:txBody>
            <a:bodyPr wrap="none" anchor="ctr"/>
            <a:lstStyle/>
            <a:p>
              <a:endParaRPr lang="en-US"/>
            </a:p>
          </p:txBody>
        </p:sp>
        <p:sp>
          <p:nvSpPr>
            <p:cNvPr id="114701" name="Rectangle 8"/>
            <p:cNvSpPr>
              <a:spLocks noChangeArrowheads="1"/>
            </p:cNvSpPr>
            <p:nvPr/>
          </p:nvSpPr>
          <p:spPr bwMode="auto">
            <a:xfrm>
              <a:off x="7239000" y="1752600"/>
              <a:ext cx="891549" cy="366767"/>
            </a:xfrm>
            <a:prstGeom prst="rect">
              <a:avLst/>
            </a:prstGeom>
            <a:noFill/>
            <a:ln w="12700">
              <a:solidFill>
                <a:srgbClr val="FF0000"/>
              </a:solidFill>
              <a:miter lim="800000"/>
              <a:headEnd/>
              <a:tailEnd/>
            </a:ln>
          </p:spPr>
          <p:txBody>
            <a:bodyPr wrap="none" lIns="90488" tIns="44450" rIns="90488" bIns="44450">
              <a:spAutoFit/>
            </a:bodyPr>
            <a:lstStyle/>
            <a:p>
              <a:r>
                <a:rPr lang="en-US" i="1">
                  <a:latin typeface="Arial" pitchFamily="34" charset="0"/>
                </a:rPr>
                <a:t>ceiling</a:t>
              </a:r>
            </a:p>
          </p:txBody>
        </p:sp>
      </p:grpSp>
      <p:sp>
        <p:nvSpPr>
          <p:cNvPr id="15" name="TextBox 1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6"/>
          <p:cNvSpPr>
            <a:spLocks noGrp="1"/>
          </p:cNvSpPr>
          <p:nvPr>
            <p:ph type="title"/>
          </p:nvPr>
        </p:nvSpPr>
        <p:spPr>
          <a:xfrm>
            <a:off x="457200" y="152400"/>
            <a:ext cx="8229600" cy="1143000"/>
          </a:xfrm>
        </p:spPr>
        <p:txBody>
          <a:bodyPr/>
          <a:lstStyle/>
          <a:p>
            <a:r>
              <a:rPr lang="en-US" dirty="0" smtClean="0"/>
              <a:t>Let</a:t>
            </a:r>
            <a:r>
              <a:rPr lang="en-US" altLang="en-US" dirty="0" smtClean="0"/>
              <a:t>’</a:t>
            </a:r>
            <a:r>
              <a:rPr lang="en-US" dirty="0" smtClean="0"/>
              <a:t>s do Activity 1, but first… </a:t>
            </a:r>
          </a:p>
        </p:txBody>
      </p:sp>
      <p:sp>
        <p:nvSpPr>
          <p:cNvPr id="15363" name="Content Placeholder 7"/>
          <p:cNvSpPr>
            <a:spLocks noGrp="1"/>
          </p:cNvSpPr>
          <p:nvPr>
            <p:ph idx="1"/>
          </p:nvPr>
        </p:nvSpPr>
        <p:spPr>
          <a:xfrm>
            <a:off x="685800" y="1447800"/>
            <a:ext cx="7924800" cy="4525963"/>
          </a:xfrm>
        </p:spPr>
        <p:txBody>
          <a:bodyPr/>
          <a:lstStyle/>
          <a:p>
            <a:r>
              <a:rPr lang="en-US" sz="2800" dirty="0" smtClean="0"/>
              <a:t>How many have had </a:t>
            </a:r>
            <a:r>
              <a:rPr lang="en-US" sz="2800" dirty="0" err="1" smtClean="0"/>
              <a:t>HazCom</a:t>
            </a:r>
            <a:r>
              <a:rPr lang="en-US" sz="2800" dirty="0" smtClean="0"/>
              <a:t> training before?</a:t>
            </a:r>
          </a:p>
          <a:p>
            <a:r>
              <a:rPr lang="en-US" sz="2800" dirty="0" smtClean="0"/>
              <a:t>What elements of the standard do you remember?</a:t>
            </a:r>
          </a:p>
        </p:txBody>
      </p:sp>
      <p:pic>
        <p:nvPicPr>
          <p:cNvPr id="3" name="Picture 2" descr="Photo of multiple containers of masonry materials"/>
          <p:cNvPicPr>
            <a:picLocks noChangeAspect="1"/>
          </p:cNvPicPr>
          <p:nvPr/>
        </p:nvPicPr>
        <p:blipFill rotWithShape="1">
          <a:blip r:embed="rId3" cstate="print">
            <a:extLst>
              <a:ext uri="{28A0092B-C50C-407E-A947-70E740481C1C}">
                <a14:useLocalDpi xmlns:a14="http://schemas.microsoft.com/office/drawing/2010/main" val="0"/>
              </a:ext>
            </a:extLst>
          </a:blip>
          <a:srcRect t="2678" r="9700" b="-1"/>
          <a:stretch/>
        </p:blipFill>
        <p:spPr>
          <a:xfrm>
            <a:off x="2437032" y="3505200"/>
            <a:ext cx="4269936" cy="3059860"/>
          </a:xfrm>
          <a:prstGeom prst="rect">
            <a:avLst/>
          </a:prstGeom>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895600"/>
            <a:ext cx="8229600" cy="1143000"/>
          </a:xfrm>
        </p:spPr>
        <p:txBody>
          <a:bodyPr rtlCol="0">
            <a:normAutofit fontScale="90000"/>
          </a:bodyPr>
          <a:lstStyle/>
          <a:p>
            <a:pPr marL="514350" indent="-514350" fontAlgn="auto">
              <a:spcAft>
                <a:spcPts val="0"/>
              </a:spcAft>
              <a:defRPr/>
            </a:pPr>
            <a:r>
              <a:rPr lang="en-US" dirty="0" smtClean="0">
                <a:solidFill>
                  <a:schemeClr val="accent3">
                    <a:lumMod val="75000"/>
                  </a:schemeClr>
                </a:solidFill>
              </a:rPr>
              <a:t>	Other ways to communicate hazards</a:t>
            </a:r>
          </a:p>
        </p:txBody>
      </p:sp>
      <p:grpSp>
        <p:nvGrpSpPr>
          <p:cNvPr id="2" name="Group 4" descr="Section 6"/>
          <p:cNvGrpSpPr/>
          <p:nvPr/>
        </p:nvGrpSpPr>
        <p:grpSpPr>
          <a:xfrm>
            <a:off x="457200" y="609600"/>
            <a:ext cx="4686300" cy="1559025"/>
            <a:chOff x="0" y="96787"/>
            <a:chExt cx="4191000" cy="1559025"/>
          </a:xfrm>
          <a:scene3d>
            <a:camera prst="orthographicFront"/>
            <a:lightRig rig="threePt" dir="t">
              <a:rot lat="0" lon="0" rev="7500000"/>
            </a:lightRig>
          </a:scene3d>
        </p:grpSpPr>
        <p:sp>
          <p:nvSpPr>
            <p:cNvPr id="6" name="Rounded Rectangle 5"/>
            <p:cNvSpPr/>
            <p:nvPr/>
          </p:nvSpPr>
          <p:spPr>
            <a:xfrm>
              <a:off x="0" y="96787"/>
              <a:ext cx="4191000" cy="1559025"/>
            </a:xfrm>
            <a:prstGeom prst="roundRect">
              <a:avLst/>
            </a:prstGeom>
            <a:solidFill>
              <a:srgbClr val="2818F4"/>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ounded Rectangle 4"/>
            <p:cNvSpPr/>
            <p:nvPr/>
          </p:nvSpPr>
          <p:spPr>
            <a:xfrm>
              <a:off x="76105" y="172892"/>
              <a:ext cx="4038790" cy="1406815"/>
            </a:xfrm>
            <a:prstGeom prst="rect">
              <a:avLst/>
            </a:prstGeom>
            <a:sp3d/>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fontAlgn="auto">
                <a:lnSpc>
                  <a:spcPct val="90000"/>
                </a:lnSpc>
                <a:spcAft>
                  <a:spcPct val="35000"/>
                </a:spcAft>
                <a:defRPr/>
              </a:pPr>
              <a:r>
                <a:rPr lang="en-US" sz="6500" b="1" dirty="0">
                  <a:solidFill>
                    <a:schemeClr val="bg1"/>
                  </a:solidFill>
                  <a:latin typeface="Tahoma" pitchFamily="34" charset="0"/>
                  <a:ea typeface="Tahoma" pitchFamily="34" charset="0"/>
                  <a:cs typeface="Tahoma" pitchFamily="34" charset="0"/>
                </a:rPr>
                <a:t>Section</a:t>
              </a:r>
              <a:r>
                <a:rPr lang="en-US" sz="6500" b="1" dirty="0">
                  <a:latin typeface="Tahoma" pitchFamily="34" charset="0"/>
                  <a:ea typeface="Tahoma" pitchFamily="34" charset="0"/>
                  <a:cs typeface="Tahoma" pitchFamily="34" charset="0"/>
                </a:rPr>
                <a:t> 6</a:t>
              </a:r>
            </a:p>
          </p:txBody>
        </p:sp>
      </p:grpSp>
      <p:pic>
        <p:nvPicPr>
          <p:cNvPr id="115715" name="Picture 7" descr="cpwr_hor1_cmyk_hires.tif"/>
          <p:cNvPicPr>
            <a:picLocks noChangeAspect="1"/>
          </p:cNvPicPr>
          <p:nvPr/>
        </p:nvPicPr>
        <p:blipFill>
          <a:blip r:embed="rId3" cstate="print"/>
          <a:srcRect/>
          <a:stretch>
            <a:fillRect/>
          </a:stretch>
        </p:blipFill>
        <p:spPr bwMode="auto">
          <a:xfrm>
            <a:off x="507569" y="5791200"/>
            <a:ext cx="8077200" cy="8890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228600"/>
            <a:ext cx="8229600" cy="1143000"/>
          </a:xfrm>
        </p:spPr>
        <p:txBody>
          <a:bodyPr rtlCol="0">
            <a:normAutofit fontScale="90000"/>
          </a:bodyPr>
          <a:lstStyle/>
          <a:p>
            <a:pPr fontAlgn="auto">
              <a:spcAft>
                <a:spcPts val="0"/>
              </a:spcAft>
              <a:defRPr/>
            </a:pPr>
            <a:r>
              <a:rPr lang="en-US" sz="4400" dirty="0" smtClean="0">
                <a:solidFill>
                  <a:schemeClr val="accent3">
                    <a:lumMod val="75000"/>
                  </a:schemeClr>
                </a:solidFill>
              </a:rPr>
              <a:t>You will see other types </a:t>
            </a:r>
            <a:r>
              <a:rPr lang="en-US" sz="4400" dirty="0">
                <a:solidFill>
                  <a:schemeClr val="accent3">
                    <a:lumMod val="75000"/>
                  </a:schemeClr>
                </a:solidFill>
              </a:rPr>
              <a:t>of labeling systems</a:t>
            </a:r>
          </a:p>
        </p:txBody>
      </p:sp>
      <p:sp>
        <p:nvSpPr>
          <p:cNvPr id="187395" name="Rectangle 3"/>
          <p:cNvSpPr>
            <a:spLocks noGrp="1" noChangeArrowheads="1"/>
          </p:cNvSpPr>
          <p:nvPr>
            <p:ph type="body" idx="1"/>
          </p:nvPr>
        </p:nvSpPr>
        <p:spPr>
          <a:xfrm>
            <a:off x="304800" y="1752600"/>
            <a:ext cx="4648200" cy="4525963"/>
          </a:xfrm>
        </p:spPr>
        <p:txBody>
          <a:bodyPr>
            <a:normAutofit/>
          </a:bodyPr>
          <a:lstStyle/>
          <a:p>
            <a:pPr>
              <a:lnSpc>
                <a:spcPct val="80000"/>
              </a:lnSpc>
            </a:pPr>
            <a:r>
              <a:rPr lang="en-US" sz="3000" dirty="0" smtClean="0"/>
              <a:t>Hazardous Material Information System (HMIS)</a:t>
            </a:r>
          </a:p>
          <a:p>
            <a:pPr>
              <a:lnSpc>
                <a:spcPct val="80000"/>
              </a:lnSpc>
            </a:pPr>
            <a:r>
              <a:rPr lang="en-US" sz="3000" dirty="0" smtClean="0"/>
              <a:t>National Fire Protection Association (NFPA) 704 M</a:t>
            </a:r>
          </a:p>
          <a:p>
            <a:pPr>
              <a:lnSpc>
                <a:spcPct val="80000"/>
              </a:lnSpc>
            </a:pPr>
            <a:r>
              <a:rPr lang="en-US" sz="3000" dirty="0" smtClean="0"/>
              <a:t>Department of Transportation (DOT) placards</a:t>
            </a:r>
          </a:p>
        </p:txBody>
      </p:sp>
      <p:pic>
        <p:nvPicPr>
          <p:cNvPr id="116739" name="Picture 7" descr="unvented flammable cabinet"/>
          <p:cNvPicPr>
            <a:picLocks noChangeAspect="1" noChangeArrowheads="1"/>
          </p:cNvPicPr>
          <p:nvPr/>
        </p:nvPicPr>
        <p:blipFill>
          <a:blip r:embed="rId3" cstate="print"/>
          <a:srcRect/>
          <a:stretch>
            <a:fillRect/>
          </a:stretch>
        </p:blipFill>
        <p:spPr bwMode="auto">
          <a:xfrm>
            <a:off x="4724400" y="1447800"/>
            <a:ext cx="3886200" cy="51816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4"/>
          <p:cNvSpPr>
            <a:spLocks noGrp="1" noChangeArrowheads="1"/>
          </p:cNvSpPr>
          <p:nvPr>
            <p:ph type="title"/>
          </p:nvPr>
        </p:nvSpPr>
        <p:spPr/>
        <p:txBody>
          <a:bodyPr/>
          <a:lstStyle/>
          <a:p>
            <a:r>
              <a:rPr lang="en-US" dirty="0" smtClean="0"/>
              <a:t>Color-coded HMIS ranks hazards and recommends PPE</a:t>
            </a:r>
          </a:p>
        </p:txBody>
      </p:sp>
      <p:pic>
        <p:nvPicPr>
          <p:cNvPr id="117762" name="Picture 7" descr="HMIS chart"/>
          <p:cNvPicPr>
            <a:picLocks noGrp="1" noChangeAspect="1" noChangeArrowheads="1"/>
          </p:cNvPicPr>
          <p:nvPr>
            <p:ph sz="half" idx="4294967295"/>
          </p:nvPr>
        </p:nvPicPr>
        <p:blipFill>
          <a:blip r:embed="rId3" cstate="print"/>
          <a:srcRect/>
          <a:stretch>
            <a:fillRect/>
          </a:stretch>
        </p:blipFill>
        <p:spPr>
          <a:xfrm>
            <a:off x="4953000" y="1736725"/>
            <a:ext cx="3929063" cy="4906963"/>
          </a:xfrm>
        </p:spPr>
      </p:pic>
      <p:pic>
        <p:nvPicPr>
          <p:cNvPr id="117763" name="Picture 5" descr="HMIS chart of PPE"/>
          <p:cNvPicPr>
            <a:picLocks noChangeAspect="1"/>
          </p:cNvPicPr>
          <p:nvPr/>
        </p:nvPicPr>
        <p:blipFill>
          <a:blip r:embed="rId4" cstate="print"/>
          <a:srcRect/>
          <a:stretch>
            <a:fillRect/>
          </a:stretch>
        </p:blipFill>
        <p:spPr bwMode="auto">
          <a:xfrm>
            <a:off x="152400" y="1752600"/>
            <a:ext cx="4648200" cy="3106738"/>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r>
              <a:rPr lang="en-US" dirty="0" smtClean="0"/>
              <a:t>NFPA</a:t>
            </a:r>
            <a:r>
              <a:rPr lang="en-US" altLang="en-US" dirty="0" smtClean="0"/>
              <a:t>’</a:t>
            </a:r>
            <a:r>
              <a:rPr lang="en-US" dirty="0" smtClean="0"/>
              <a:t>s 704 M Diamond is widely used </a:t>
            </a:r>
          </a:p>
        </p:txBody>
      </p:sp>
      <p:sp>
        <p:nvSpPr>
          <p:cNvPr id="6" name="Content Placeholder 5"/>
          <p:cNvSpPr>
            <a:spLocks noGrp="1"/>
          </p:cNvSpPr>
          <p:nvPr>
            <p:ph idx="1"/>
          </p:nvPr>
        </p:nvSpPr>
        <p:spPr>
          <a:xfrm>
            <a:off x="228600" y="1752600"/>
            <a:ext cx="4495800" cy="4525963"/>
          </a:xfrm>
        </p:spPr>
        <p:txBody>
          <a:bodyPr rtlCol="0">
            <a:normAutofit/>
          </a:bodyPr>
          <a:lstStyle/>
          <a:p>
            <a:pPr fontAlgn="auto">
              <a:spcAft>
                <a:spcPts val="0"/>
              </a:spcAft>
              <a:buFont typeface="Arial" pitchFamily="34" charset="0"/>
              <a:buNone/>
              <a:defRPr/>
            </a:pPr>
            <a:r>
              <a:rPr lang="en-US" dirty="0" smtClean="0">
                <a:solidFill>
                  <a:schemeClr val="tx1">
                    <a:lumMod val="85000"/>
                    <a:lumOff val="15000"/>
                  </a:schemeClr>
                </a:solidFill>
                <a:ea typeface="+mn-ea"/>
              </a:rPr>
              <a:t>	For this example chemical, </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What is the greatest hazard?</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What is the specific hazard?</a:t>
            </a:r>
            <a:endParaRPr lang="en-US" dirty="0">
              <a:solidFill>
                <a:schemeClr val="tx1">
                  <a:lumMod val="85000"/>
                  <a:lumOff val="15000"/>
                </a:schemeClr>
              </a:solidFill>
              <a:ea typeface="+mn-ea"/>
            </a:endParaRPr>
          </a:p>
        </p:txBody>
      </p:sp>
      <p:pic>
        <p:nvPicPr>
          <p:cNvPr id="118787" name="Picture 1" descr="NFPA diamond for a reactive, radioactive chemical"/>
          <p:cNvPicPr>
            <a:picLocks noChangeAspect="1" noChangeArrowheads="1"/>
          </p:cNvPicPr>
          <p:nvPr/>
        </p:nvPicPr>
        <p:blipFill>
          <a:blip r:embed="rId3" cstate="print"/>
          <a:srcRect/>
          <a:stretch>
            <a:fillRect/>
          </a:stretch>
        </p:blipFill>
        <p:spPr bwMode="auto">
          <a:xfrm>
            <a:off x="4800600" y="990600"/>
            <a:ext cx="4054475" cy="5665788"/>
          </a:xfrm>
          <a:prstGeom prst="rect">
            <a:avLst/>
          </a:prstGeom>
          <a:noFill/>
          <a:ln w="9525">
            <a:noFill/>
            <a:miter lim="800000"/>
            <a:headEnd/>
            <a:tailEnd/>
          </a:ln>
        </p:spPr>
      </p:pic>
      <p:sp>
        <p:nvSpPr>
          <p:cNvPr id="5" name="TextBox 4"/>
          <p:cNvSpPr txBox="1"/>
          <p:nvPr/>
        </p:nvSpPr>
        <p:spPr>
          <a:xfrm>
            <a:off x="228600" y="6444248"/>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8" name="Group 22"/>
          <p:cNvGrpSpPr>
            <a:grpSpLocks/>
          </p:cNvGrpSpPr>
          <p:nvPr/>
        </p:nvGrpSpPr>
        <p:grpSpPr bwMode="auto">
          <a:xfrm>
            <a:off x="228600" y="5638800"/>
            <a:ext cx="1066800" cy="914400"/>
            <a:chOff x="5798743" y="5140036"/>
            <a:chExt cx="3908181" cy="2133600"/>
          </a:xfrm>
        </p:grpSpPr>
        <p:pic>
          <p:nvPicPr>
            <p:cNvPr id="9"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0"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533400"/>
            <a:ext cx="8229600" cy="1143000"/>
          </a:xfrm>
        </p:spPr>
        <p:txBody>
          <a:bodyPr rtlCol="0">
            <a:normAutofit fontScale="90000"/>
          </a:bodyPr>
          <a:lstStyle/>
          <a:p>
            <a:pPr fontAlgn="auto">
              <a:spcAft>
                <a:spcPts val="0"/>
              </a:spcAft>
              <a:defRPr/>
            </a:pPr>
            <a:r>
              <a:rPr lang="en-US" sz="4400" dirty="0" smtClean="0">
                <a:solidFill>
                  <a:schemeClr val="accent3">
                    <a:lumMod val="75000"/>
                  </a:schemeClr>
                </a:solidFill>
              </a:rPr>
              <a:t>Department of Transportation requires placards on vehicles carrying hazardous chemicals</a:t>
            </a:r>
            <a:endParaRPr lang="en-US" sz="3600" dirty="0">
              <a:solidFill>
                <a:schemeClr val="accent3">
                  <a:lumMod val="75000"/>
                </a:schemeClr>
              </a:solidFill>
            </a:endParaRPr>
          </a:p>
        </p:txBody>
      </p:sp>
      <p:pic>
        <p:nvPicPr>
          <p:cNvPr id="119810" name="Picture 6" descr=" DOT placards"/>
          <p:cNvPicPr>
            <a:picLocks noGrp="1" noChangeAspect="1" noChangeArrowheads="1"/>
          </p:cNvPicPr>
          <p:nvPr>
            <p:ph sz="half" idx="4294967295"/>
          </p:nvPr>
        </p:nvPicPr>
        <p:blipFill>
          <a:blip r:embed="rId3" cstate="print"/>
          <a:srcRect/>
          <a:stretch>
            <a:fillRect/>
          </a:stretch>
        </p:blipFill>
        <p:spPr>
          <a:xfrm>
            <a:off x="1541463" y="2252663"/>
            <a:ext cx="6002337" cy="4071937"/>
          </a:xfrm>
        </p:spPr>
      </p:pic>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7" name="Title 3"/>
          <p:cNvSpPr>
            <a:spLocks noGrp="1"/>
          </p:cNvSpPr>
          <p:nvPr>
            <p:ph type="title"/>
          </p:nvPr>
        </p:nvSpPr>
        <p:spPr>
          <a:xfrm>
            <a:off x="457200" y="3429000"/>
            <a:ext cx="8229600" cy="1143000"/>
          </a:xfrm>
        </p:spPr>
        <p:txBody>
          <a:bodyPr/>
          <a:lstStyle/>
          <a:p>
            <a:pPr marL="514350" indent="-514350" algn="ctr"/>
            <a:r>
              <a:rPr lang="en-US" sz="7200" dirty="0" smtClean="0"/>
              <a:t>Controlling hazards</a:t>
            </a:r>
            <a:br>
              <a:rPr lang="en-US" sz="7200" dirty="0" smtClean="0"/>
            </a:br>
            <a:endParaRPr lang="en-US" sz="7200" dirty="0" smtClean="0"/>
          </a:p>
        </p:txBody>
      </p:sp>
      <p:grpSp>
        <p:nvGrpSpPr>
          <p:cNvPr id="2" name="Group 4" descr="Section 7"/>
          <p:cNvGrpSpPr/>
          <p:nvPr/>
        </p:nvGrpSpPr>
        <p:grpSpPr>
          <a:xfrm>
            <a:off x="457200" y="609600"/>
            <a:ext cx="4686300" cy="1559025"/>
            <a:chOff x="0" y="96787"/>
            <a:chExt cx="4191000" cy="1559025"/>
          </a:xfrm>
          <a:scene3d>
            <a:camera prst="orthographicFront"/>
            <a:lightRig rig="threePt" dir="t">
              <a:rot lat="0" lon="0" rev="7500000"/>
            </a:lightRig>
          </a:scene3d>
        </p:grpSpPr>
        <p:sp>
          <p:nvSpPr>
            <p:cNvPr id="6" name="Rounded Rectangle 5"/>
            <p:cNvSpPr/>
            <p:nvPr/>
          </p:nvSpPr>
          <p:spPr>
            <a:xfrm>
              <a:off x="0" y="96787"/>
              <a:ext cx="4191000" cy="1559025"/>
            </a:xfrm>
            <a:prstGeom prst="roundRect">
              <a:avLst/>
            </a:prstGeom>
            <a:solidFill>
              <a:srgbClr val="2818F4"/>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ounded Rectangle 4"/>
            <p:cNvSpPr/>
            <p:nvPr/>
          </p:nvSpPr>
          <p:spPr>
            <a:xfrm>
              <a:off x="76105" y="172892"/>
              <a:ext cx="4038790" cy="1406815"/>
            </a:xfrm>
            <a:prstGeom prst="rect">
              <a:avLst/>
            </a:prstGeom>
            <a:sp3d/>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fontAlgn="auto">
                <a:lnSpc>
                  <a:spcPct val="90000"/>
                </a:lnSpc>
                <a:spcAft>
                  <a:spcPct val="35000"/>
                </a:spcAft>
                <a:defRPr/>
              </a:pPr>
              <a:r>
                <a:rPr lang="en-US" sz="6500" b="1" dirty="0">
                  <a:solidFill>
                    <a:schemeClr val="bg1"/>
                  </a:solidFill>
                  <a:latin typeface="Tahoma" pitchFamily="34" charset="0"/>
                  <a:ea typeface="Tahoma" pitchFamily="34" charset="0"/>
                  <a:cs typeface="Tahoma" pitchFamily="34" charset="0"/>
                </a:rPr>
                <a:t>Section</a:t>
              </a:r>
              <a:r>
                <a:rPr lang="en-US" sz="6500" b="1" dirty="0">
                  <a:latin typeface="Tahoma" pitchFamily="34" charset="0"/>
                  <a:ea typeface="Tahoma" pitchFamily="34" charset="0"/>
                  <a:cs typeface="Tahoma" pitchFamily="34" charset="0"/>
                </a:rPr>
                <a:t> 7</a:t>
              </a:r>
            </a:p>
          </p:txBody>
        </p:sp>
      </p:grpSp>
      <p:pic>
        <p:nvPicPr>
          <p:cNvPr id="121859" name="Picture 7" descr="cpwr_hor1_cmyk_hires.tif"/>
          <p:cNvPicPr>
            <a:picLocks noChangeAspect="1"/>
          </p:cNvPicPr>
          <p:nvPr/>
        </p:nvPicPr>
        <p:blipFill>
          <a:blip r:embed="rId3" cstate="print"/>
          <a:srcRect/>
          <a:stretch>
            <a:fillRect/>
          </a:stretch>
        </p:blipFill>
        <p:spPr bwMode="auto">
          <a:xfrm>
            <a:off x="838200" y="5791200"/>
            <a:ext cx="7391399" cy="8135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304800" y="609600"/>
            <a:ext cx="8610600" cy="1143000"/>
          </a:xfrm>
        </p:spPr>
        <p:txBody>
          <a:bodyPr/>
          <a:lstStyle/>
          <a:p>
            <a:r>
              <a:rPr lang="en-US" dirty="0" smtClean="0"/>
              <a:t>The hierarchy of controls can protect you from hazardous chemicals</a:t>
            </a:r>
          </a:p>
        </p:txBody>
      </p:sp>
      <p:graphicFrame>
        <p:nvGraphicFramePr>
          <p:cNvPr id="5" name="Diagram 4" descr="Graphic of hierarchy of controls"/>
          <p:cNvGraphicFramePr/>
          <p:nvPr>
            <p:extLst>
              <p:ext uri="{D42A27DB-BD31-4B8C-83A1-F6EECF244321}">
                <p14:modId xmlns:p14="http://schemas.microsoft.com/office/powerpoint/2010/main" val="1679524102"/>
              </p:ext>
            </p:extLst>
          </p:nvPr>
        </p:nvGraphicFramePr>
        <p:xfrm>
          <a:off x="3657600" y="1600200"/>
          <a:ext cx="60960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Isosceles Triangle 5"/>
          <p:cNvSpPr/>
          <p:nvPr/>
        </p:nvSpPr>
        <p:spPr bwMode="auto">
          <a:xfrm rot="10800000">
            <a:off x="4114799" y="2133600"/>
            <a:ext cx="611435" cy="3733800"/>
          </a:xfrm>
          <a:prstGeom prst="triangle">
            <a:avLst/>
          </a:prstGeom>
          <a:gradFill flip="none" rotWithShape="1">
            <a:gsLst>
              <a:gs pos="100000">
                <a:srgbClr val="FFFFFF"/>
              </a:gs>
              <a:gs pos="4000">
                <a:srgbClr val="C2143D"/>
              </a:gs>
            </a:gsLst>
            <a:path path="circle">
              <a:fillToRect t="100000" r="100000"/>
            </a:path>
            <a:tileRect l="-100000" b="-100000"/>
          </a:gradFill>
          <a:ln w="9525" cap="flat" cmpd="sng" algn="ctr">
            <a:noFill/>
            <a:prstDash val="solid"/>
            <a:round/>
            <a:headEnd type="none" w="med" len="med"/>
            <a:tailEnd type="none" w="med" len="med"/>
          </a:ln>
          <a:effectLst/>
        </p:spPr>
        <p:txBody>
          <a:bodyPr/>
          <a:lstStyle/>
          <a:p>
            <a:pPr marL="342900" indent="-342900">
              <a:spcBef>
                <a:spcPct val="20000"/>
              </a:spcBef>
              <a:buFontTx/>
              <a:buChar char="•"/>
              <a:defRPr/>
            </a:pPr>
            <a:endParaRPr lang="en-US" sz="3200" dirty="0">
              <a:solidFill>
                <a:srgbClr val="0000FF"/>
              </a:solidFill>
              <a:latin typeface="Arial" charset="0"/>
              <a:ea typeface="+mn-ea"/>
            </a:endParaRPr>
          </a:p>
        </p:txBody>
      </p:sp>
      <p:sp>
        <p:nvSpPr>
          <p:cNvPr id="7" name="TextBox 6"/>
          <p:cNvSpPr txBox="1"/>
          <p:nvPr/>
        </p:nvSpPr>
        <p:spPr>
          <a:xfrm>
            <a:off x="3124200" y="1600200"/>
            <a:ext cx="2590800" cy="461963"/>
          </a:xfrm>
          <a:prstGeom prst="rect">
            <a:avLst/>
          </a:prstGeom>
          <a:noFill/>
        </p:spPr>
        <p:txBody>
          <a:bodyPr>
            <a:spAutoFit/>
          </a:bodyPr>
          <a:lstStyle/>
          <a:p>
            <a:pPr algn="ctr"/>
            <a:r>
              <a:rPr lang="en-US" sz="2400" b="1" dirty="0">
                <a:solidFill>
                  <a:srgbClr val="C00000"/>
                </a:solidFill>
                <a:effectLst>
                  <a:outerShdw blurRad="38100" dist="38100" dir="2700000" algn="tl">
                    <a:srgbClr val="C0C0C0"/>
                  </a:outerShdw>
                </a:effectLst>
                <a:latin typeface="Arial" pitchFamily="34" charset="0"/>
                <a:cs typeface="Arial" pitchFamily="34" charset="0"/>
              </a:rPr>
              <a:t>Most Effective</a:t>
            </a:r>
          </a:p>
        </p:txBody>
      </p:sp>
      <p:sp>
        <p:nvSpPr>
          <p:cNvPr id="8" name="TextBox 7"/>
          <p:cNvSpPr txBox="1"/>
          <p:nvPr/>
        </p:nvSpPr>
        <p:spPr>
          <a:xfrm>
            <a:off x="3124200" y="6019800"/>
            <a:ext cx="2514600" cy="461963"/>
          </a:xfrm>
          <a:prstGeom prst="rect">
            <a:avLst/>
          </a:prstGeom>
          <a:noFill/>
        </p:spPr>
        <p:txBody>
          <a:bodyPr>
            <a:spAutoFit/>
          </a:bodyPr>
          <a:lstStyle/>
          <a:p>
            <a:pPr algn="ctr"/>
            <a:r>
              <a:rPr lang="en-US" sz="2400" b="1" dirty="0">
                <a:solidFill>
                  <a:srgbClr val="FF0000"/>
                </a:solidFill>
                <a:effectLst>
                  <a:outerShdw blurRad="38100" dist="38100" dir="2700000" algn="tl">
                    <a:srgbClr val="C0C0C0"/>
                  </a:outerShdw>
                </a:effectLst>
                <a:latin typeface="Arial" pitchFamily="34" charset="0"/>
                <a:cs typeface="Arial" pitchFamily="34" charset="0"/>
              </a:rPr>
              <a:t>Least Effective</a:t>
            </a:r>
          </a:p>
        </p:txBody>
      </p:sp>
      <p:sp>
        <p:nvSpPr>
          <p:cNvPr id="9" name="TextBox 8"/>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457200" y="609600"/>
            <a:ext cx="8458200" cy="1143000"/>
          </a:xfrm>
        </p:spPr>
        <p:txBody>
          <a:bodyPr/>
          <a:lstStyle/>
          <a:p>
            <a:r>
              <a:rPr lang="en-US" sz="3600" dirty="0" smtClean="0">
                <a:solidFill>
                  <a:srgbClr val="800000"/>
                </a:solidFill>
              </a:rPr>
              <a:t>Eliminate or substitute chemicals you currently use with less harmful ones</a:t>
            </a:r>
          </a:p>
        </p:txBody>
      </p:sp>
      <p:sp>
        <p:nvSpPr>
          <p:cNvPr id="2" name="Content Placeholder 1"/>
          <p:cNvSpPr>
            <a:spLocks noGrp="1"/>
          </p:cNvSpPr>
          <p:nvPr>
            <p:ph idx="1"/>
          </p:nvPr>
        </p:nvSpPr>
        <p:spPr>
          <a:xfrm>
            <a:off x="457200" y="2359025"/>
            <a:ext cx="4800600" cy="4525963"/>
          </a:xfrm>
        </p:spPr>
        <p:txBody>
          <a:bodyPr rtlCol="0">
            <a:normAutofit/>
          </a:bodyPr>
          <a:lstStyle/>
          <a:p>
            <a:pPr marL="0" indent="0" fontAlgn="auto">
              <a:spcAft>
                <a:spcPts val="0"/>
              </a:spcAft>
              <a:buFont typeface="Arial" pitchFamily="34" charset="0"/>
              <a:buNone/>
              <a:defRPr/>
            </a:pPr>
            <a:r>
              <a:rPr lang="en-US" dirty="0" smtClean="0">
                <a:solidFill>
                  <a:schemeClr val="accent4">
                    <a:lumMod val="75000"/>
                  </a:schemeClr>
                </a:solidFill>
                <a:ea typeface="+mn-ea"/>
              </a:rPr>
              <a:t>Any chemicals you could eliminate </a:t>
            </a:r>
            <a:r>
              <a:rPr lang="en-US" dirty="0">
                <a:solidFill>
                  <a:schemeClr val="accent4">
                    <a:lumMod val="75000"/>
                  </a:schemeClr>
                </a:solidFill>
                <a:ea typeface="+mn-ea"/>
              </a:rPr>
              <a:t>or replace in your </a:t>
            </a:r>
            <a:r>
              <a:rPr lang="en-US" dirty="0" smtClean="0">
                <a:solidFill>
                  <a:schemeClr val="accent4">
                    <a:lumMod val="75000"/>
                  </a:schemeClr>
                </a:solidFill>
                <a:ea typeface="+mn-ea"/>
              </a:rPr>
              <a:t>work?</a:t>
            </a:r>
          </a:p>
          <a:p>
            <a:pPr marL="0" indent="0" fontAlgn="auto">
              <a:spcAft>
                <a:spcPts val="0"/>
              </a:spcAft>
              <a:buFont typeface="Arial" pitchFamily="34" charset="0"/>
              <a:buNone/>
              <a:defRPr/>
            </a:pPr>
            <a:endParaRPr lang="en-US" dirty="0" smtClean="0">
              <a:solidFill>
                <a:schemeClr val="accent4">
                  <a:lumMod val="75000"/>
                </a:schemeClr>
              </a:solidFill>
              <a:ea typeface="+mn-ea"/>
            </a:endParaRPr>
          </a:p>
          <a:p>
            <a:pPr marL="0" indent="0" fontAlgn="auto">
              <a:spcAft>
                <a:spcPts val="0"/>
              </a:spcAft>
              <a:buFont typeface="Arial" pitchFamily="34" charset="0"/>
              <a:buNone/>
              <a:defRPr/>
            </a:pPr>
            <a:r>
              <a:rPr lang="en-US" dirty="0" err="1" smtClean="0">
                <a:solidFill>
                  <a:schemeClr val="accent4">
                    <a:lumMod val="75000"/>
                  </a:schemeClr>
                </a:solidFill>
                <a:ea typeface="+mn-ea"/>
              </a:rPr>
              <a:t>JobCorps</a:t>
            </a:r>
            <a:r>
              <a:rPr lang="en-US" dirty="0" smtClean="0">
                <a:solidFill>
                  <a:schemeClr val="accent4">
                    <a:lumMod val="75000"/>
                  </a:schemeClr>
                </a:solidFill>
                <a:ea typeface="+mn-ea"/>
              </a:rPr>
              <a:t> uses a soy-based foam insulation that is safer </a:t>
            </a:r>
            <a:endParaRPr lang="en-US" dirty="0">
              <a:solidFill>
                <a:schemeClr val="accent4">
                  <a:lumMod val="75000"/>
                </a:schemeClr>
              </a:solidFill>
              <a:ea typeface="+mn-ea"/>
            </a:endParaRPr>
          </a:p>
          <a:p>
            <a:pPr lvl="0" fontAlgn="auto">
              <a:spcAft>
                <a:spcPts val="0"/>
              </a:spcAft>
              <a:buNone/>
              <a:defRPr/>
            </a:pPr>
            <a:endParaRPr lang="en-US" dirty="0" smtClean="0"/>
          </a:p>
        </p:txBody>
      </p:sp>
      <p:pic>
        <p:nvPicPr>
          <p:cNvPr id="123907" name="Picture 6" descr="Applying soy-based spray foam insulation"/>
          <p:cNvPicPr>
            <a:picLocks noChangeAspect="1"/>
          </p:cNvPicPr>
          <p:nvPr/>
        </p:nvPicPr>
        <p:blipFill>
          <a:blip r:embed="rId3" cstate="print"/>
          <a:srcRect l="37498" t="15279"/>
          <a:stretch>
            <a:fillRect/>
          </a:stretch>
        </p:blipFill>
        <p:spPr bwMode="auto">
          <a:xfrm>
            <a:off x="5426075" y="1828800"/>
            <a:ext cx="3260725" cy="4419600"/>
          </a:xfrm>
          <a:prstGeom prst="rect">
            <a:avLst/>
          </a:prstGeom>
          <a:noFill/>
          <a:ln w="9525">
            <a:noFill/>
            <a:miter lim="800000"/>
            <a:headEnd/>
            <a:tailEnd/>
          </a:ln>
        </p:spPr>
      </p:pic>
      <p:sp>
        <p:nvSpPr>
          <p:cNvPr id="123908" name="TextBox 7"/>
          <p:cNvSpPr txBox="1">
            <a:spLocks noChangeArrowheads="1"/>
          </p:cNvSpPr>
          <p:nvPr/>
        </p:nvSpPr>
        <p:spPr bwMode="auto">
          <a:xfrm>
            <a:off x="5410200" y="6181725"/>
            <a:ext cx="3429000" cy="523875"/>
          </a:xfrm>
          <a:prstGeom prst="rect">
            <a:avLst/>
          </a:prstGeom>
          <a:noFill/>
          <a:ln w="9525">
            <a:noFill/>
            <a:miter lim="800000"/>
            <a:headEnd/>
            <a:tailEnd/>
          </a:ln>
        </p:spPr>
        <p:txBody>
          <a:bodyPr>
            <a:spAutoFit/>
          </a:bodyPr>
          <a:lstStyle/>
          <a:p>
            <a:r>
              <a:rPr lang="en-US" sz="1400" b="1">
                <a:latin typeface="Arial" pitchFamily="34" charset="0"/>
                <a:cs typeface="Arial" pitchFamily="34" charset="0"/>
              </a:rPr>
              <a:t>Jobcorps student practices applying soy-based foam insulation</a:t>
            </a: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0226" name="Rectangle 2"/>
          <p:cNvSpPr>
            <a:spLocks noGrp="1" noChangeArrowheads="1"/>
          </p:cNvSpPr>
          <p:nvPr>
            <p:ph type="title"/>
          </p:nvPr>
        </p:nvSpPr>
        <p:spPr>
          <a:xfrm>
            <a:off x="457200" y="381000"/>
            <a:ext cx="8229600" cy="1143000"/>
          </a:xfrm>
        </p:spPr>
        <p:txBody>
          <a:bodyPr>
            <a:noAutofit/>
          </a:bodyPr>
          <a:lstStyle/>
          <a:p>
            <a:r>
              <a:rPr lang="en-US" sz="4400" dirty="0" smtClean="0">
                <a:solidFill>
                  <a:srgbClr val="008000"/>
                </a:solidFill>
              </a:rPr>
              <a:t>Just because it is </a:t>
            </a:r>
            <a:r>
              <a:rPr lang="en-US" altLang="en-US" sz="4400" dirty="0" smtClean="0">
                <a:solidFill>
                  <a:srgbClr val="008000"/>
                </a:solidFill>
              </a:rPr>
              <a:t>“</a:t>
            </a:r>
            <a:r>
              <a:rPr lang="en-US" sz="4400" dirty="0" smtClean="0">
                <a:solidFill>
                  <a:srgbClr val="008000"/>
                </a:solidFill>
              </a:rPr>
              <a:t>green</a:t>
            </a:r>
            <a:r>
              <a:rPr lang="en-US" altLang="en-US" sz="4400" dirty="0" smtClean="0">
                <a:solidFill>
                  <a:srgbClr val="008000"/>
                </a:solidFill>
              </a:rPr>
              <a:t>”</a:t>
            </a:r>
            <a:r>
              <a:rPr lang="en-US" sz="4400" dirty="0" smtClean="0">
                <a:solidFill>
                  <a:srgbClr val="008000"/>
                </a:solidFill>
              </a:rPr>
              <a:t> doesn</a:t>
            </a:r>
            <a:r>
              <a:rPr lang="en-US" altLang="en-US" sz="4400" dirty="0" smtClean="0">
                <a:solidFill>
                  <a:srgbClr val="008000"/>
                </a:solidFill>
              </a:rPr>
              <a:t>’</a:t>
            </a:r>
            <a:r>
              <a:rPr lang="en-US" sz="4400" dirty="0" smtClean="0">
                <a:solidFill>
                  <a:srgbClr val="008000"/>
                </a:solidFill>
              </a:rPr>
              <a:t>t mean it is safe</a:t>
            </a:r>
          </a:p>
        </p:txBody>
      </p:sp>
      <p:sp>
        <p:nvSpPr>
          <p:cNvPr id="7" name="Content Placeholder 6"/>
          <p:cNvSpPr>
            <a:spLocks noGrp="1"/>
          </p:cNvSpPr>
          <p:nvPr>
            <p:ph idx="1"/>
          </p:nvPr>
        </p:nvSpPr>
        <p:spPr>
          <a:xfrm>
            <a:off x="457200" y="1981200"/>
            <a:ext cx="8229600" cy="2971800"/>
          </a:xfrm>
        </p:spPr>
        <p:txBody>
          <a:bodyPr rtlCol="0">
            <a:normAutofit/>
          </a:bodyPr>
          <a:lstStyle/>
          <a:p>
            <a:pPr fontAlgn="auto">
              <a:spcAft>
                <a:spcPts val="0"/>
              </a:spcAft>
              <a:defRPr/>
            </a:pPr>
            <a:r>
              <a:rPr lang="en-US" dirty="0" err="1" smtClean="0">
                <a:solidFill>
                  <a:schemeClr val="tx1">
                    <a:lumMod val="85000"/>
                    <a:lumOff val="15000"/>
                  </a:schemeClr>
                </a:solidFill>
                <a:ea typeface="+mn-ea"/>
              </a:rPr>
              <a:t>Hardieplank</a:t>
            </a:r>
            <a:r>
              <a:rPr lang="en-US" dirty="0" smtClean="0">
                <a:solidFill>
                  <a:schemeClr val="tx1">
                    <a:lumMod val="85000"/>
                    <a:lumOff val="15000"/>
                  </a:schemeClr>
                </a:solidFill>
                <a:ea typeface="+mn-ea"/>
              </a:rPr>
              <a:t>: 10-50% silica</a:t>
            </a:r>
          </a:p>
          <a:p>
            <a:pPr fontAlgn="auto">
              <a:spcAft>
                <a:spcPts val="0"/>
              </a:spcAft>
              <a:defRPr/>
            </a:pPr>
            <a:r>
              <a:rPr lang="en-US" dirty="0" smtClean="0">
                <a:solidFill>
                  <a:schemeClr val="tx1">
                    <a:lumMod val="85000"/>
                    <a:lumOff val="15000"/>
                  </a:schemeClr>
                </a:solidFill>
                <a:ea typeface="+mn-ea"/>
              </a:rPr>
              <a:t>Weatherboard: 45-55% silica</a:t>
            </a:r>
            <a:endParaRPr lang="en-US" sz="1050" dirty="0" smtClean="0">
              <a:solidFill>
                <a:schemeClr val="tx1">
                  <a:lumMod val="85000"/>
                  <a:lumOff val="15000"/>
                </a:schemeClr>
              </a:solidFill>
              <a:ea typeface="+mn-ea"/>
            </a:endParaRPr>
          </a:p>
          <a:p>
            <a:pPr fontAlgn="auto">
              <a:spcAft>
                <a:spcPts val="0"/>
              </a:spcAft>
              <a:defRPr/>
            </a:pPr>
            <a:endParaRPr lang="en-US" dirty="0">
              <a:solidFill>
                <a:schemeClr val="tx1">
                  <a:lumMod val="85000"/>
                  <a:lumOff val="15000"/>
                </a:schemeClr>
              </a:solidFill>
              <a:ea typeface="+mn-ea"/>
            </a:endParaRPr>
          </a:p>
        </p:txBody>
      </p:sp>
      <p:pic>
        <p:nvPicPr>
          <p:cNvPr id="124931" name="Picture 5" descr="Hardieplank siding material"/>
          <p:cNvPicPr>
            <a:picLocks noChangeAspect="1"/>
          </p:cNvPicPr>
          <p:nvPr/>
        </p:nvPicPr>
        <p:blipFill>
          <a:blip r:embed="rId3" cstate="print"/>
          <a:srcRect/>
          <a:stretch>
            <a:fillRect/>
          </a:stretch>
        </p:blipFill>
        <p:spPr bwMode="auto">
          <a:xfrm>
            <a:off x="471488" y="3352800"/>
            <a:ext cx="5319712" cy="2727325"/>
          </a:xfrm>
          <a:prstGeom prst="rect">
            <a:avLst/>
          </a:prstGeom>
          <a:noFill/>
          <a:ln w="9525">
            <a:noFill/>
            <a:miter lim="800000"/>
            <a:headEnd/>
            <a:tailEnd/>
          </a:ln>
        </p:spPr>
      </p:pic>
      <p:sp>
        <p:nvSpPr>
          <p:cNvPr id="124932" name="TextBox 8"/>
          <p:cNvSpPr txBox="1">
            <a:spLocks noChangeArrowheads="1"/>
          </p:cNvSpPr>
          <p:nvPr/>
        </p:nvSpPr>
        <p:spPr bwMode="auto">
          <a:xfrm>
            <a:off x="533400" y="5334000"/>
            <a:ext cx="4572000" cy="461963"/>
          </a:xfrm>
          <a:prstGeom prst="rect">
            <a:avLst/>
          </a:prstGeom>
          <a:noFill/>
          <a:ln w="9525">
            <a:noFill/>
            <a:miter lim="800000"/>
            <a:headEnd/>
            <a:tailEnd/>
          </a:ln>
        </p:spPr>
        <p:txBody>
          <a:bodyPr>
            <a:spAutoFit/>
          </a:bodyPr>
          <a:lstStyle/>
          <a:p>
            <a:r>
              <a:rPr lang="en-US" sz="2400" b="1" dirty="0" err="1" smtClean="0">
                <a:latin typeface="Arial" pitchFamily="34" charset="0"/>
                <a:cs typeface="Arial" pitchFamily="34" charset="0"/>
              </a:rPr>
              <a:t>Hardieplank</a:t>
            </a:r>
            <a:r>
              <a:rPr lang="en-US" sz="2400" b="1" dirty="0" smtClean="0">
                <a:latin typeface="Arial" pitchFamily="34" charset="0"/>
                <a:cs typeface="Arial" pitchFamily="34" charset="0"/>
              </a:rPr>
              <a:t> </a:t>
            </a:r>
            <a:r>
              <a:rPr lang="en-US" sz="2400" b="1" dirty="0">
                <a:latin typeface="Arial" pitchFamily="34" charset="0"/>
                <a:cs typeface="Arial" pitchFamily="34" charset="0"/>
              </a:rPr>
              <a:t>siding material</a:t>
            </a: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838200"/>
            <a:ext cx="8229600" cy="1143000"/>
          </a:xfrm>
        </p:spPr>
        <p:txBody>
          <a:bodyPr rtlCol="0">
            <a:normAutofit fontScale="90000"/>
          </a:bodyPr>
          <a:lstStyle/>
          <a:p>
            <a:pPr fontAlgn="auto">
              <a:spcAft>
                <a:spcPts val="0"/>
              </a:spcAft>
              <a:defRPr/>
            </a:pPr>
            <a:r>
              <a:rPr lang="en-US" dirty="0" smtClean="0">
                <a:solidFill>
                  <a:srgbClr val="712500"/>
                </a:solidFill>
              </a:rPr>
              <a:t>There are wet method engineering controls to reduce dust exposures on construction jobs</a:t>
            </a:r>
            <a:endParaRPr lang="en-US" dirty="0">
              <a:solidFill>
                <a:srgbClr val="712500"/>
              </a:solidFill>
            </a:endParaRPr>
          </a:p>
        </p:txBody>
      </p:sp>
      <p:pic>
        <p:nvPicPr>
          <p:cNvPr id="125954" name="Picture 17" descr="Cutting cinder block with a wet saw"/>
          <p:cNvPicPr>
            <a:picLocks noChangeAspect="1"/>
          </p:cNvPicPr>
          <p:nvPr/>
        </p:nvPicPr>
        <p:blipFill>
          <a:blip r:embed="rId3" cstate="print"/>
          <a:srcRect/>
          <a:stretch>
            <a:fillRect/>
          </a:stretch>
        </p:blipFill>
        <p:spPr bwMode="auto">
          <a:xfrm>
            <a:off x="1600200" y="2438400"/>
            <a:ext cx="5684838" cy="3773488"/>
          </a:xfrm>
          <a:prstGeom prst="rect">
            <a:avLst/>
          </a:prstGeom>
          <a:noFill/>
          <a:ln w="9525">
            <a:noFill/>
            <a:miter lim="800000"/>
            <a:headEnd/>
            <a:tailEnd/>
          </a:ln>
        </p:spPr>
      </p:pic>
      <p:sp>
        <p:nvSpPr>
          <p:cNvPr id="125955" name="TextBox 18"/>
          <p:cNvSpPr txBox="1">
            <a:spLocks noChangeArrowheads="1"/>
          </p:cNvSpPr>
          <p:nvPr/>
        </p:nvSpPr>
        <p:spPr bwMode="auto">
          <a:xfrm>
            <a:off x="1828800" y="6248400"/>
            <a:ext cx="5410200" cy="338138"/>
          </a:xfrm>
          <a:prstGeom prst="rect">
            <a:avLst/>
          </a:prstGeom>
          <a:noFill/>
          <a:ln w="9525">
            <a:noFill/>
            <a:miter lim="800000"/>
            <a:headEnd/>
            <a:tailEnd/>
          </a:ln>
        </p:spPr>
        <p:txBody>
          <a:bodyPr>
            <a:spAutoFit/>
          </a:bodyPr>
          <a:lstStyle/>
          <a:p>
            <a:pPr algn="ctr"/>
            <a:r>
              <a:rPr lang="en-US" sz="1600"/>
              <a:t>Photo courtesy Bricklayers Local 1, Philadelphia</a:t>
            </a:r>
          </a:p>
        </p:txBody>
      </p:sp>
      <p:grpSp>
        <p:nvGrpSpPr>
          <p:cNvPr id="6" name="Group 5"/>
          <p:cNvGrpSpPr/>
          <p:nvPr/>
        </p:nvGrpSpPr>
        <p:grpSpPr>
          <a:xfrm>
            <a:off x="6781800" y="5791200"/>
            <a:ext cx="1781910" cy="703770"/>
            <a:chOff x="2157044" y="2111914"/>
            <a:chExt cx="1781910" cy="703770"/>
          </a:xfrm>
        </p:grpSpPr>
        <p:sp>
          <p:nvSpPr>
            <p:cNvPr id="7" name="Rounded Rectangle 6"/>
            <p:cNvSpPr/>
            <p:nvPr/>
          </p:nvSpPr>
          <p:spPr>
            <a:xfrm>
              <a:off x="2157044" y="2111914"/>
              <a:ext cx="1781910" cy="703770"/>
            </a:xfrm>
            <a:prstGeom prst="roundRect">
              <a:avLst>
                <a:gd name="adj" fmla="val 10000"/>
              </a:avLst>
            </a:prstGeom>
          </p:spPr>
          <p:style>
            <a:lnRef idx="0">
              <a:schemeClr val="lt1">
                <a:hueOff val="0"/>
                <a:satOff val="0"/>
                <a:lumOff val="0"/>
                <a:alphaOff val="0"/>
              </a:schemeClr>
            </a:lnRef>
            <a:fillRef idx="3">
              <a:schemeClr val="accent2">
                <a:alpha val="90000"/>
                <a:hueOff val="0"/>
                <a:satOff val="0"/>
                <a:lumOff val="0"/>
                <a:alphaOff val="-20000"/>
              </a:schemeClr>
            </a:fillRef>
            <a:effectRef idx="3">
              <a:schemeClr val="accent2">
                <a:alpha val="90000"/>
                <a:hueOff val="0"/>
                <a:satOff val="0"/>
                <a:lumOff val="0"/>
                <a:alphaOff val="-20000"/>
              </a:schemeClr>
            </a:effectRef>
            <a:fontRef idx="minor">
              <a:schemeClr val="lt1"/>
            </a:fontRef>
          </p:style>
        </p:sp>
        <p:sp>
          <p:nvSpPr>
            <p:cNvPr id="8" name="Rounded Rectangle 4"/>
            <p:cNvSpPr/>
            <p:nvPr/>
          </p:nvSpPr>
          <p:spPr>
            <a:xfrm>
              <a:off x="2198270" y="2111914"/>
              <a:ext cx="1740684" cy="6625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Engineering Controls</a:t>
              </a:r>
              <a:endParaRPr lang="en-US" sz="1800" b="1" kern="1200" dirty="0">
                <a:latin typeface="Arial" pitchFamily="34" charset="0"/>
                <a:cs typeface="Arial" pitchFamily="34" charset="0"/>
              </a:endParaRPr>
            </a:p>
          </p:txBody>
        </p:sp>
      </p:grpSp>
      <p:sp>
        <p:nvSpPr>
          <p:cNvPr id="9" name="TextBox 8"/>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normAutofit fontScale="90000"/>
          </a:bodyPr>
          <a:lstStyle/>
          <a:p>
            <a:r>
              <a:rPr lang="en-US" sz="3600" dirty="0" smtClean="0"/>
              <a:t>Activity One: Test your group</a:t>
            </a:r>
            <a:r>
              <a:rPr lang="en-US" altLang="en-US" sz="3600" dirty="0" smtClean="0"/>
              <a:t>’</a:t>
            </a:r>
            <a:r>
              <a:rPr lang="en-US" sz="3600" dirty="0" smtClean="0"/>
              <a:t>s knowledge of </a:t>
            </a:r>
            <a:r>
              <a:rPr lang="en-US" sz="3600" dirty="0" err="1" smtClean="0"/>
              <a:t>HazCom</a:t>
            </a:r>
            <a:r>
              <a:rPr lang="en-US" sz="3600" dirty="0" smtClean="0"/>
              <a:t>. True or false?</a:t>
            </a:r>
            <a:br>
              <a:rPr lang="en-US" sz="3600" dirty="0" smtClean="0"/>
            </a:br>
            <a:endParaRPr lang="en-US" sz="3600" dirty="0" smtClean="0"/>
          </a:p>
        </p:txBody>
      </p:sp>
      <p:sp>
        <p:nvSpPr>
          <p:cNvPr id="3" name="Content Placeholder 2"/>
          <p:cNvSpPr>
            <a:spLocks noGrp="1"/>
          </p:cNvSpPr>
          <p:nvPr>
            <p:ph idx="1"/>
          </p:nvPr>
        </p:nvSpPr>
        <p:spPr>
          <a:xfrm>
            <a:off x="990600" y="1905000"/>
            <a:ext cx="7772400" cy="4525963"/>
          </a:xfrm>
        </p:spPr>
        <p:txBody>
          <a:bodyPr>
            <a:normAutofit/>
          </a:bodyPr>
          <a:lstStyle/>
          <a:p>
            <a:pPr>
              <a:lnSpc>
                <a:spcPct val="80000"/>
              </a:lnSpc>
              <a:buFont typeface="Arial" pitchFamily="34" charset="0"/>
              <a:buNone/>
            </a:pPr>
            <a:r>
              <a:rPr lang="en-US" sz="2500" b="0" dirty="0" smtClean="0"/>
              <a:t>	</a:t>
            </a:r>
          </a:p>
          <a:p>
            <a:pPr>
              <a:lnSpc>
                <a:spcPct val="80000"/>
              </a:lnSpc>
              <a:buFont typeface="Arial" pitchFamily="34" charset="0"/>
              <a:buNone/>
              <a:tabLst>
                <a:tab pos="742950" algn="l"/>
              </a:tabLst>
            </a:pPr>
            <a:r>
              <a:rPr lang="en-US" sz="2500" b="0" dirty="0" smtClean="0"/>
              <a:t>	</a:t>
            </a:r>
            <a:r>
              <a:rPr lang="en-US" sz="2500" b="0" dirty="0" smtClean="0">
                <a:solidFill>
                  <a:srgbClr val="CC0000"/>
                </a:solidFill>
              </a:rPr>
              <a:t>a.	</a:t>
            </a:r>
            <a:r>
              <a:rPr lang="en-US" sz="2500" b="0" dirty="0" smtClean="0"/>
              <a:t>The standard requires all employers to provide 	workers with information about the hazardous 	chemicals to which they are exposed.</a:t>
            </a:r>
          </a:p>
          <a:p>
            <a:pPr>
              <a:lnSpc>
                <a:spcPct val="80000"/>
              </a:lnSpc>
              <a:buFont typeface="Arial" pitchFamily="34" charset="0"/>
              <a:buNone/>
              <a:tabLst>
                <a:tab pos="742950" algn="l"/>
              </a:tabLst>
            </a:pPr>
            <a:r>
              <a:rPr lang="en-US" sz="2500" b="0" dirty="0" smtClean="0"/>
              <a:t>	</a:t>
            </a:r>
            <a:r>
              <a:rPr lang="en-US" sz="2500" b="0" dirty="0" smtClean="0">
                <a:solidFill>
                  <a:srgbClr val="CC0000"/>
                </a:solidFill>
              </a:rPr>
              <a:t>b.</a:t>
            </a:r>
            <a:r>
              <a:rPr lang="en-US" sz="2500" b="0" dirty="0" smtClean="0"/>
              <a:t> 	Employers are required to provide workers with 	a Safety </a:t>
            </a:r>
            <a:r>
              <a:rPr lang="en-US" sz="2500" b="0" dirty="0"/>
              <a:t>D</a:t>
            </a:r>
            <a:r>
              <a:rPr lang="en-US" sz="2500" b="0" dirty="0" smtClean="0"/>
              <a:t>ata </a:t>
            </a:r>
            <a:r>
              <a:rPr lang="en-US" sz="2500" b="0" dirty="0"/>
              <a:t>S</a:t>
            </a:r>
            <a:r>
              <a:rPr lang="en-US" sz="2500" b="0" dirty="0" smtClean="0"/>
              <a:t>heet (SDS) within the work shift 	in which it is requested.</a:t>
            </a:r>
          </a:p>
          <a:p>
            <a:pPr>
              <a:lnSpc>
                <a:spcPct val="80000"/>
              </a:lnSpc>
              <a:buFont typeface="Arial" pitchFamily="34" charset="0"/>
              <a:buNone/>
              <a:tabLst>
                <a:tab pos="742950" algn="l"/>
              </a:tabLst>
            </a:pPr>
            <a:r>
              <a:rPr lang="en-US" sz="2500" b="0" dirty="0" smtClean="0"/>
              <a:t>	</a:t>
            </a:r>
            <a:r>
              <a:rPr lang="en-US" sz="2500" b="0" dirty="0" smtClean="0">
                <a:solidFill>
                  <a:srgbClr val="CC0000"/>
                </a:solidFill>
              </a:rPr>
              <a:t>c.</a:t>
            </a:r>
            <a:r>
              <a:rPr lang="en-US" sz="2500" b="0" dirty="0" smtClean="0"/>
              <a:t> Chemical importers, manufacturers, and 	distributors initiated the OSHA Hazard 	Communication standard because they were 	concerned about liability.</a:t>
            </a:r>
          </a:p>
          <a:p>
            <a:pPr>
              <a:lnSpc>
                <a:spcPct val="80000"/>
              </a:lnSpc>
              <a:buFont typeface="Arial" pitchFamily="34" charset="0"/>
              <a:buNone/>
              <a:tabLst>
                <a:tab pos="742950" algn="l"/>
              </a:tabLst>
            </a:pPr>
            <a:r>
              <a:rPr lang="en-US" sz="2500" b="0" dirty="0" smtClean="0"/>
              <a:t>	</a:t>
            </a:r>
            <a:r>
              <a:rPr lang="en-US" sz="2500" b="0" dirty="0" smtClean="0">
                <a:solidFill>
                  <a:srgbClr val="CC0000"/>
                </a:solidFill>
              </a:rPr>
              <a:t>d.</a:t>
            </a:r>
            <a:r>
              <a:rPr lang="en-US" sz="2500" b="0" dirty="0" smtClean="0"/>
              <a:t> Employers are required to provide annual 	training in hazard communication. </a:t>
            </a:r>
          </a:p>
        </p:txBody>
      </p:sp>
      <p:grpSp>
        <p:nvGrpSpPr>
          <p:cNvPr id="16387" name="Group 7"/>
          <p:cNvGrpSpPr>
            <a:grpSpLocks/>
          </p:cNvGrpSpPr>
          <p:nvPr/>
        </p:nvGrpSpPr>
        <p:grpSpPr bwMode="auto">
          <a:xfrm>
            <a:off x="457200" y="2362200"/>
            <a:ext cx="762000" cy="228600"/>
            <a:chOff x="457200" y="2514600"/>
            <a:chExt cx="762000" cy="228600"/>
          </a:xfrm>
        </p:grpSpPr>
        <p:sp>
          <p:nvSpPr>
            <p:cNvPr id="9" name="Rectangle 8"/>
            <p:cNvSpPr/>
            <p:nvPr/>
          </p:nvSpPr>
          <p:spPr>
            <a:xfrm>
              <a:off x="4572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9906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6388" name="Group 10"/>
          <p:cNvGrpSpPr>
            <a:grpSpLocks/>
          </p:cNvGrpSpPr>
          <p:nvPr/>
        </p:nvGrpSpPr>
        <p:grpSpPr bwMode="auto">
          <a:xfrm>
            <a:off x="457200" y="3352800"/>
            <a:ext cx="762000" cy="228600"/>
            <a:chOff x="457200" y="2514600"/>
            <a:chExt cx="762000" cy="228600"/>
          </a:xfrm>
        </p:grpSpPr>
        <p:sp>
          <p:nvSpPr>
            <p:cNvPr id="12" name="Rectangle 11"/>
            <p:cNvSpPr/>
            <p:nvPr/>
          </p:nvSpPr>
          <p:spPr>
            <a:xfrm>
              <a:off x="4572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9906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6389" name="Group 13"/>
          <p:cNvGrpSpPr>
            <a:grpSpLocks/>
          </p:cNvGrpSpPr>
          <p:nvPr/>
        </p:nvGrpSpPr>
        <p:grpSpPr bwMode="auto">
          <a:xfrm>
            <a:off x="457200" y="4343400"/>
            <a:ext cx="762000" cy="228600"/>
            <a:chOff x="457200" y="2514600"/>
            <a:chExt cx="762000" cy="228600"/>
          </a:xfrm>
        </p:grpSpPr>
        <p:sp>
          <p:nvSpPr>
            <p:cNvPr id="15" name="Rectangle 14"/>
            <p:cNvSpPr/>
            <p:nvPr/>
          </p:nvSpPr>
          <p:spPr>
            <a:xfrm>
              <a:off x="4572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9906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6390" name="Group 16"/>
          <p:cNvGrpSpPr>
            <a:grpSpLocks/>
          </p:cNvGrpSpPr>
          <p:nvPr/>
        </p:nvGrpSpPr>
        <p:grpSpPr bwMode="auto">
          <a:xfrm>
            <a:off x="457200" y="5638800"/>
            <a:ext cx="762000" cy="228600"/>
            <a:chOff x="457200" y="2514600"/>
            <a:chExt cx="762000" cy="228600"/>
          </a:xfrm>
        </p:grpSpPr>
        <p:sp>
          <p:nvSpPr>
            <p:cNvPr id="18" name="Rectangle 17"/>
            <p:cNvSpPr/>
            <p:nvPr/>
          </p:nvSpPr>
          <p:spPr>
            <a:xfrm>
              <a:off x="4572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990600" y="2514600"/>
              <a:ext cx="228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6391" name="TextBox 19"/>
          <p:cNvSpPr txBox="1">
            <a:spLocks noChangeArrowheads="1"/>
          </p:cNvSpPr>
          <p:nvPr/>
        </p:nvSpPr>
        <p:spPr bwMode="auto">
          <a:xfrm>
            <a:off x="228600" y="1905000"/>
            <a:ext cx="609600" cy="369888"/>
          </a:xfrm>
          <a:prstGeom prst="rect">
            <a:avLst/>
          </a:prstGeom>
          <a:noFill/>
          <a:ln w="9525">
            <a:noFill/>
            <a:miter lim="800000"/>
            <a:headEnd/>
            <a:tailEnd/>
          </a:ln>
        </p:spPr>
        <p:txBody>
          <a:bodyPr>
            <a:spAutoFit/>
          </a:bodyPr>
          <a:lstStyle/>
          <a:p>
            <a:pPr algn="ctr"/>
            <a:r>
              <a:rPr lang="en-US"/>
              <a:t>True</a:t>
            </a:r>
          </a:p>
        </p:txBody>
      </p:sp>
      <p:sp>
        <p:nvSpPr>
          <p:cNvPr id="16392" name="TextBox 20"/>
          <p:cNvSpPr txBox="1">
            <a:spLocks noChangeArrowheads="1"/>
          </p:cNvSpPr>
          <p:nvPr/>
        </p:nvSpPr>
        <p:spPr bwMode="auto">
          <a:xfrm>
            <a:off x="838200" y="1905000"/>
            <a:ext cx="685800" cy="369888"/>
          </a:xfrm>
          <a:prstGeom prst="rect">
            <a:avLst/>
          </a:prstGeom>
          <a:noFill/>
          <a:ln w="9525">
            <a:noFill/>
            <a:miter lim="800000"/>
            <a:headEnd/>
            <a:tailEnd/>
          </a:ln>
        </p:spPr>
        <p:txBody>
          <a:bodyPr>
            <a:spAutoFit/>
          </a:bodyPr>
          <a:lstStyle/>
          <a:p>
            <a:pPr algn="ctr"/>
            <a:r>
              <a:rPr lang="en-US"/>
              <a:t>False</a:t>
            </a:r>
          </a:p>
        </p:txBody>
      </p:sp>
      <p:sp>
        <p:nvSpPr>
          <p:cNvPr id="4" name="Rectangle 3"/>
          <p:cNvSpPr/>
          <p:nvPr/>
        </p:nvSpPr>
        <p:spPr bwMode="auto">
          <a:xfrm>
            <a:off x="381000" y="2133600"/>
            <a:ext cx="488950" cy="523875"/>
          </a:xfrm>
          <a:prstGeom prst="rect">
            <a:avLst/>
          </a:prstGeom>
        </p:spPr>
        <p:txBody>
          <a:bodyPr wrap="none">
            <a:spAutoFit/>
          </a:bodyPr>
          <a:lstStyle/>
          <a:p>
            <a:r>
              <a:rPr lang="en-US" sz="2800" dirty="0">
                <a:solidFill>
                  <a:srgbClr val="800000"/>
                </a:solidFill>
                <a:effectLst>
                  <a:outerShdw blurRad="38100" dist="38100" dir="2700000" algn="tl">
                    <a:srgbClr val="C0C0C0"/>
                  </a:outerShdw>
                </a:effectLst>
                <a:latin typeface="Zapf Dingbats" charset="2"/>
              </a:rPr>
              <a:t>✔</a:t>
            </a:r>
            <a:endParaRPr lang="en-US" sz="2800" dirty="0">
              <a:solidFill>
                <a:srgbClr val="800000"/>
              </a:solidFill>
              <a:effectLst>
                <a:outerShdw blurRad="38100" dist="38100" dir="2700000" algn="tl">
                  <a:srgbClr val="C0C0C0"/>
                </a:outerShdw>
              </a:effectLst>
            </a:endParaRPr>
          </a:p>
        </p:txBody>
      </p:sp>
      <p:sp>
        <p:nvSpPr>
          <p:cNvPr id="26" name="Rectangle 25"/>
          <p:cNvSpPr/>
          <p:nvPr/>
        </p:nvSpPr>
        <p:spPr bwMode="auto">
          <a:xfrm>
            <a:off x="381000" y="3200400"/>
            <a:ext cx="488950" cy="523875"/>
          </a:xfrm>
          <a:prstGeom prst="rect">
            <a:avLst/>
          </a:prstGeom>
        </p:spPr>
        <p:txBody>
          <a:bodyPr wrap="none">
            <a:spAutoFit/>
          </a:bodyPr>
          <a:lstStyle/>
          <a:p>
            <a:r>
              <a:rPr lang="en-US" sz="2800" dirty="0">
                <a:solidFill>
                  <a:srgbClr val="800000"/>
                </a:solidFill>
                <a:effectLst>
                  <a:outerShdw blurRad="38100" dist="38100" dir="2700000" algn="tl">
                    <a:srgbClr val="C0C0C0"/>
                  </a:outerShdw>
                </a:effectLst>
                <a:latin typeface="Zapf Dingbats" charset="2"/>
              </a:rPr>
              <a:t>✔</a:t>
            </a:r>
            <a:endParaRPr lang="en-US" sz="2800" dirty="0">
              <a:solidFill>
                <a:srgbClr val="800000"/>
              </a:solidFill>
              <a:effectLst>
                <a:outerShdw blurRad="38100" dist="38100" dir="2700000" algn="tl">
                  <a:srgbClr val="C0C0C0"/>
                </a:outerShdw>
              </a:effectLst>
            </a:endParaRPr>
          </a:p>
        </p:txBody>
      </p:sp>
      <p:sp>
        <p:nvSpPr>
          <p:cNvPr id="27" name="Rectangle 26"/>
          <p:cNvSpPr/>
          <p:nvPr/>
        </p:nvSpPr>
        <p:spPr bwMode="auto">
          <a:xfrm>
            <a:off x="914400" y="4191000"/>
            <a:ext cx="488950" cy="523875"/>
          </a:xfrm>
          <a:prstGeom prst="rect">
            <a:avLst/>
          </a:prstGeom>
        </p:spPr>
        <p:txBody>
          <a:bodyPr wrap="none">
            <a:spAutoFit/>
          </a:bodyPr>
          <a:lstStyle/>
          <a:p>
            <a:r>
              <a:rPr lang="en-US" sz="2800" dirty="0">
                <a:solidFill>
                  <a:srgbClr val="800000"/>
                </a:solidFill>
                <a:effectLst>
                  <a:outerShdw blurRad="38100" dist="38100" dir="2700000" algn="tl">
                    <a:srgbClr val="C0C0C0"/>
                  </a:outerShdw>
                </a:effectLst>
                <a:latin typeface="Zapf Dingbats" charset="2"/>
              </a:rPr>
              <a:t>✔</a:t>
            </a:r>
            <a:endParaRPr lang="en-US" sz="2800" dirty="0">
              <a:solidFill>
                <a:srgbClr val="800000"/>
              </a:solidFill>
              <a:effectLst>
                <a:outerShdw blurRad="38100" dist="38100" dir="2700000" algn="tl">
                  <a:srgbClr val="C0C0C0"/>
                </a:outerShdw>
              </a:effectLst>
            </a:endParaRPr>
          </a:p>
        </p:txBody>
      </p:sp>
      <p:sp>
        <p:nvSpPr>
          <p:cNvPr id="28" name="Rectangle 27"/>
          <p:cNvSpPr/>
          <p:nvPr/>
        </p:nvSpPr>
        <p:spPr bwMode="auto">
          <a:xfrm>
            <a:off x="914400" y="5410200"/>
            <a:ext cx="488950" cy="523875"/>
          </a:xfrm>
          <a:prstGeom prst="rect">
            <a:avLst/>
          </a:prstGeom>
        </p:spPr>
        <p:txBody>
          <a:bodyPr wrap="none">
            <a:spAutoFit/>
          </a:bodyPr>
          <a:lstStyle/>
          <a:p>
            <a:r>
              <a:rPr lang="en-US" sz="2800" dirty="0">
                <a:solidFill>
                  <a:srgbClr val="800000"/>
                </a:solidFill>
                <a:effectLst>
                  <a:outerShdw blurRad="38100" dist="38100" dir="2700000" algn="tl">
                    <a:srgbClr val="C0C0C0"/>
                  </a:outerShdw>
                </a:effectLst>
                <a:latin typeface="Zapf Dingbats" charset="2"/>
              </a:rPr>
              <a:t>✔</a:t>
            </a:r>
            <a:endParaRPr lang="en-US" sz="2800" dirty="0">
              <a:solidFill>
                <a:srgbClr val="800000"/>
              </a:solidFill>
              <a:effectLst>
                <a:outerShdw blurRad="38100" dist="38100" dir="2700000" algn="tl">
                  <a:srgbClr val="C0C0C0"/>
                </a:outerShdw>
              </a:effectLst>
            </a:endParaRPr>
          </a:p>
        </p:txBody>
      </p:sp>
      <p:grpSp>
        <p:nvGrpSpPr>
          <p:cNvPr id="16394" name="Group 22"/>
          <p:cNvGrpSpPr>
            <a:grpSpLocks/>
          </p:cNvGrpSpPr>
          <p:nvPr/>
        </p:nvGrpSpPr>
        <p:grpSpPr bwMode="auto">
          <a:xfrm>
            <a:off x="7696200" y="5791200"/>
            <a:ext cx="1295400" cy="1066800"/>
            <a:chOff x="5798743" y="5140036"/>
            <a:chExt cx="3908181" cy="2133600"/>
          </a:xfrm>
        </p:grpSpPr>
        <p:pic>
          <p:nvPicPr>
            <p:cNvPr id="16395"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6396"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
        <p:nvSpPr>
          <p:cNvPr id="25" name="TextBox 2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1"/>
      <p:bldP spid="27" grpId="1"/>
      <p:bldP spid="28" grpId="1"/>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1143000"/>
          </a:xfrm>
        </p:spPr>
        <p:txBody>
          <a:bodyPr rtlCol="0">
            <a:normAutofit fontScale="90000"/>
          </a:bodyPr>
          <a:lstStyle/>
          <a:p>
            <a:pPr fontAlgn="auto">
              <a:spcAft>
                <a:spcPts val="0"/>
              </a:spcAft>
              <a:defRPr/>
            </a:pPr>
            <a:r>
              <a:rPr lang="en-US" dirty="0" smtClean="0">
                <a:solidFill>
                  <a:srgbClr val="082858"/>
                </a:solidFill>
              </a:rPr>
              <a:t>Vacuum controls are effective for construction dust exposures</a:t>
            </a:r>
            <a:endParaRPr lang="en-US" dirty="0">
              <a:solidFill>
                <a:srgbClr val="082858"/>
              </a:solidFill>
            </a:endParaRPr>
          </a:p>
        </p:txBody>
      </p:sp>
      <p:pic>
        <p:nvPicPr>
          <p:cNvPr id="126978" name="Picture 7" descr="Worker showing the vacuum control on a tuck pointer"/>
          <p:cNvPicPr>
            <a:picLocks noChangeAspect="1"/>
          </p:cNvPicPr>
          <p:nvPr/>
        </p:nvPicPr>
        <p:blipFill>
          <a:blip r:embed="rId3" cstate="print"/>
          <a:srcRect/>
          <a:stretch>
            <a:fillRect/>
          </a:stretch>
        </p:blipFill>
        <p:spPr bwMode="auto">
          <a:xfrm>
            <a:off x="379412" y="1981200"/>
            <a:ext cx="4878388" cy="4648200"/>
          </a:xfrm>
          <a:prstGeom prst="rect">
            <a:avLst/>
          </a:prstGeom>
          <a:noFill/>
          <a:ln w="9525">
            <a:noFill/>
            <a:miter lim="800000"/>
            <a:headEnd/>
            <a:tailEnd/>
          </a:ln>
        </p:spPr>
      </p:pic>
      <p:pic>
        <p:nvPicPr>
          <p:cNvPr id="126979" name="Content Placeholder 4" descr="Tuckpointing without vacuum"/>
          <p:cNvPicPr>
            <a:picLocks noChangeAspect="1"/>
          </p:cNvPicPr>
          <p:nvPr/>
        </p:nvPicPr>
        <p:blipFill>
          <a:blip r:embed="rId4" cstate="print"/>
          <a:srcRect t="17963" r="27274" b="17963"/>
          <a:stretch>
            <a:fillRect/>
          </a:stretch>
        </p:blipFill>
        <p:spPr bwMode="auto">
          <a:xfrm>
            <a:off x="5486400" y="1828800"/>
            <a:ext cx="3048000" cy="2305050"/>
          </a:xfrm>
          <a:prstGeom prst="rect">
            <a:avLst/>
          </a:prstGeom>
          <a:noFill/>
          <a:ln w="9525">
            <a:noFill/>
            <a:miter lim="800000"/>
            <a:headEnd/>
            <a:tailEnd/>
          </a:ln>
        </p:spPr>
      </p:pic>
      <p:pic>
        <p:nvPicPr>
          <p:cNvPr id="126980" name="Picture 9" descr="Tuckpointing with vacuum"/>
          <p:cNvPicPr>
            <a:picLocks noChangeAspect="1"/>
          </p:cNvPicPr>
          <p:nvPr/>
        </p:nvPicPr>
        <p:blipFill>
          <a:blip r:embed="rId5" cstate="print"/>
          <a:srcRect/>
          <a:stretch>
            <a:fillRect/>
          </a:stretch>
        </p:blipFill>
        <p:spPr bwMode="auto">
          <a:xfrm flipH="1">
            <a:off x="5486400" y="4267200"/>
            <a:ext cx="3044952" cy="2419054"/>
          </a:xfrm>
          <a:prstGeom prst="rect">
            <a:avLst/>
          </a:prstGeom>
          <a:noFill/>
          <a:ln w="9525">
            <a:noFill/>
            <a:miter lim="800000"/>
            <a:headEnd/>
            <a:tailEnd/>
          </a:ln>
        </p:spPr>
      </p:pic>
      <p:sp>
        <p:nvSpPr>
          <p:cNvPr id="126981" name="TextBox 11"/>
          <p:cNvSpPr txBox="1">
            <a:spLocks noChangeArrowheads="1"/>
          </p:cNvSpPr>
          <p:nvPr/>
        </p:nvSpPr>
        <p:spPr bwMode="auto">
          <a:xfrm>
            <a:off x="6934200" y="3276600"/>
            <a:ext cx="1676400" cy="954107"/>
          </a:xfrm>
          <a:prstGeom prst="rect">
            <a:avLst/>
          </a:prstGeom>
          <a:noFill/>
          <a:ln w="9525">
            <a:noFill/>
            <a:miter lim="800000"/>
            <a:headEnd/>
            <a:tailEnd/>
          </a:ln>
        </p:spPr>
        <p:txBody>
          <a:bodyPr wrap="square">
            <a:spAutoFit/>
          </a:bodyPr>
          <a:lstStyle/>
          <a:p>
            <a:pPr algn="r"/>
            <a:r>
              <a:rPr lang="en-US" sz="2800" b="1" dirty="0" smtClean="0">
                <a:solidFill>
                  <a:srgbClr val="C00000"/>
                </a:solidFill>
                <a:latin typeface="Arial" pitchFamily="34" charset="0"/>
                <a:cs typeface="Arial" pitchFamily="34" charset="0"/>
              </a:rPr>
              <a:t>without vacuum</a:t>
            </a:r>
            <a:endParaRPr lang="en-US" sz="2800" b="1" dirty="0">
              <a:solidFill>
                <a:srgbClr val="C00000"/>
              </a:solidFill>
              <a:latin typeface="Arial" pitchFamily="34" charset="0"/>
              <a:cs typeface="Arial" pitchFamily="34" charset="0"/>
            </a:endParaRPr>
          </a:p>
        </p:txBody>
      </p:sp>
      <p:sp>
        <p:nvSpPr>
          <p:cNvPr id="126982" name="TextBox 12"/>
          <p:cNvSpPr txBox="1">
            <a:spLocks noChangeArrowheads="1"/>
          </p:cNvSpPr>
          <p:nvPr/>
        </p:nvSpPr>
        <p:spPr bwMode="auto">
          <a:xfrm>
            <a:off x="6781800" y="5827693"/>
            <a:ext cx="1828800" cy="954107"/>
          </a:xfrm>
          <a:prstGeom prst="rect">
            <a:avLst/>
          </a:prstGeom>
          <a:noFill/>
          <a:ln w="9525">
            <a:noFill/>
            <a:miter lim="800000"/>
            <a:headEnd/>
            <a:tailEnd/>
          </a:ln>
        </p:spPr>
        <p:txBody>
          <a:bodyPr wrap="square">
            <a:spAutoFit/>
          </a:bodyPr>
          <a:lstStyle/>
          <a:p>
            <a:pPr algn="r"/>
            <a:r>
              <a:rPr lang="en-US" sz="2800" b="1" dirty="0" smtClean="0">
                <a:latin typeface="Arial" pitchFamily="34" charset="0"/>
                <a:cs typeface="Arial" pitchFamily="34" charset="0"/>
              </a:rPr>
              <a:t>with vacuum</a:t>
            </a:r>
            <a:endParaRPr lang="en-US" sz="2800" b="1" dirty="0">
              <a:latin typeface="Arial" pitchFamily="34" charset="0"/>
              <a:cs typeface="Arial" pitchFamily="34" charset="0"/>
            </a:endParaRPr>
          </a:p>
        </p:txBody>
      </p:sp>
      <p:sp>
        <p:nvSpPr>
          <p:cNvPr id="8" name="TextBox 7"/>
          <p:cNvSpPr txBox="1"/>
          <p:nvPr/>
        </p:nvSpPr>
        <p:spPr>
          <a:xfrm>
            <a:off x="457200" y="6259849"/>
            <a:ext cx="609600" cy="338554"/>
          </a:xfrm>
          <a:prstGeom prst="rect">
            <a:avLst/>
          </a:prstGeom>
          <a:noFill/>
        </p:spPr>
        <p:txBody>
          <a:bodyPr wrap="square" rtlCol="0">
            <a:spAutoFit/>
          </a:bodyPr>
          <a:lstStyle/>
          <a:p>
            <a:r>
              <a:rPr lang="en-US" sz="1600" b="1" dirty="0" smtClean="0">
                <a:solidFill>
                  <a:schemeClr val="bg1"/>
                </a:solidFill>
                <a:latin typeface="Garamond" panose="02020404030301010803" pitchFamily="18" charset="0"/>
                <a:ea typeface="Arial Unicode MS" panose="020B0604020202020204" pitchFamily="34" charset="-128"/>
                <a:cs typeface="Arial Unicode MS" panose="020B0604020202020204" pitchFamily="34" charset="-128"/>
              </a:rPr>
              <a:t>M46</a:t>
            </a:r>
            <a:endParaRPr lang="en-US" sz="1600" b="1" dirty="0">
              <a:solidFill>
                <a:schemeClr val="bg1"/>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1" name="Title 1"/>
          <p:cNvSpPr>
            <a:spLocks noGrp="1"/>
          </p:cNvSpPr>
          <p:nvPr>
            <p:ph type="title"/>
          </p:nvPr>
        </p:nvSpPr>
        <p:spPr>
          <a:xfrm>
            <a:off x="457200" y="838200"/>
            <a:ext cx="8229600" cy="1143000"/>
          </a:xfrm>
        </p:spPr>
        <p:txBody>
          <a:bodyPr/>
          <a:lstStyle/>
          <a:p>
            <a:pPr>
              <a:spcAft>
                <a:spcPts val="300"/>
              </a:spcAft>
            </a:pPr>
            <a:r>
              <a:rPr lang="en-US" sz="3200" dirty="0" smtClean="0"/>
              <a:t>CPWR</a:t>
            </a:r>
            <a:r>
              <a:rPr lang="en-US" altLang="en-US" sz="3200" dirty="0" smtClean="0"/>
              <a:t>’</a:t>
            </a:r>
            <a:r>
              <a:rPr lang="en-US" sz="3200" dirty="0" smtClean="0"/>
              <a:t>s Construction Solutions can help you select effective controls for your trade</a:t>
            </a:r>
            <a:br>
              <a:rPr lang="en-US" sz="3200" dirty="0" smtClean="0"/>
            </a:br>
            <a:r>
              <a:rPr lang="en-US" sz="1200" dirty="0" smtClean="0"/>
              <a:t/>
            </a:r>
            <a:br>
              <a:rPr lang="en-US" sz="1200" dirty="0" smtClean="0"/>
            </a:br>
            <a:r>
              <a:rPr lang="en-US" sz="2000" dirty="0" smtClean="0">
                <a:solidFill>
                  <a:srgbClr val="0070C0"/>
                </a:solidFill>
              </a:rPr>
              <a:t>http://www.cpwrconstructionsolutions.org</a:t>
            </a:r>
            <a:br>
              <a:rPr lang="en-US" sz="2000" dirty="0" smtClean="0">
                <a:solidFill>
                  <a:srgbClr val="0070C0"/>
                </a:solidFill>
              </a:rPr>
            </a:br>
            <a:r>
              <a:rPr lang="en-US" sz="2000" dirty="0" smtClean="0">
                <a:solidFill>
                  <a:srgbClr val="0070C0"/>
                </a:solidFill>
              </a:rPr>
              <a:t>http://www.consol.mobi   </a:t>
            </a:r>
            <a:r>
              <a:rPr lang="en-US" sz="2000" dirty="0" smtClean="0">
                <a:solidFill>
                  <a:srgbClr val="CC0000"/>
                </a:solidFill>
              </a:rPr>
              <a:t>From your mobile device</a:t>
            </a:r>
          </a:p>
        </p:txBody>
      </p:sp>
      <p:pic>
        <p:nvPicPr>
          <p:cNvPr id="128002" name="Picture 2" descr="Homepage screen for Construction Solutions"/>
          <p:cNvPicPr>
            <a:picLocks noChangeAspect="1" noChangeArrowheads="1"/>
          </p:cNvPicPr>
          <p:nvPr/>
        </p:nvPicPr>
        <p:blipFill>
          <a:blip r:embed="rId3" cstate="print"/>
          <a:srcRect l="20000" t="8594" r="20000" b="46094"/>
          <a:stretch>
            <a:fillRect/>
          </a:stretch>
        </p:blipFill>
        <p:spPr bwMode="auto">
          <a:xfrm>
            <a:off x="1143000" y="2562225"/>
            <a:ext cx="6858000" cy="4143375"/>
          </a:xfrm>
          <a:prstGeom prst="rect">
            <a:avLst/>
          </a:prstGeom>
          <a:noFill/>
          <a:ln w="9525">
            <a:noFill/>
            <a:miter lim="800000"/>
            <a:headEnd/>
            <a:tailEnd/>
          </a:ln>
        </p:spPr>
      </p:pic>
      <p:sp>
        <p:nvSpPr>
          <p:cNvPr id="4" name="TextBox 3"/>
          <p:cNvSpPr txBox="1"/>
          <p:nvPr/>
        </p:nvSpPr>
        <p:spPr>
          <a:xfrm>
            <a:off x="457200" y="6259849"/>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M46</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70658" name="Picture 2" descr="Home page for elcosh, the electronic library of construction occupational safety and health"/>
          <p:cNvPicPr>
            <a:picLocks noChangeAspect="1" noChangeArrowheads="1"/>
          </p:cNvPicPr>
          <p:nvPr/>
        </p:nvPicPr>
        <p:blipFill>
          <a:blip r:embed="rId3" cstate="print"/>
          <a:srcRect l="2151" t="8299" r="3226" b="12033"/>
          <a:stretch>
            <a:fillRect/>
          </a:stretch>
        </p:blipFill>
        <p:spPr bwMode="auto">
          <a:xfrm>
            <a:off x="914400" y="1295400"/>
            <a:ext cx="7391400" cy="5375275"/>
          </a:xfrm>
          <a:prstGeom prst="rect">
            <a:avLst/>
          </a:prstGeom>
          <a:noFill/>
          <a:ln w="9525">
            <a:noFill/>
            <a:miter lim="800000"/>
            <a:headEnd/>
            <a:tailEnd/>
          </a:ln>
          <a:effectLst>
            <a:outerShdw algn="tl" rotWithShape="0">
              <a:srgbClr val="808080">
                <a:alpha val="70000"/>
              </a:srgbClr>
            </a:outerShdw>
          </a:effectLst>
        </p:spPr>
      </p:pic>
      <p:sp>
        <p:nvSpPr>
          <p:cNvPr id="129026" name="Title 3"/>
          <p:cNvSpPr>
            <a:spLocks noGrp="1"/>
          </p:cNvSpPr>
          <p:nvPr>
            <p:ph type="title"/>
          </p:nvPr>
        </p:nvSpPr>
        <p:spPr>
          <a:xfrm>
            <a:off x="457200" y="76200"/>
            <a:ext cx="8229600" cy="1143000"/>
          </a:xfrm>
        </p:spPr>
        <p:txBody>
          <a:bodyPr/>
          <a:lstStyle/>
          <a:p>
            <a:r>
              <a:rPr lang="en-US" sz="3200" dirty="0" err="1" smtClean="0"/>
              <a:t>eLCOSH</a:t>
            </a:r>
            <a:r>
              <a:rPr lang="en-US" sz="3200" dirty="0" smtClean="0"/>
              <a:t> is a great source of training materials and information for workers</a:t>
            </a:r>
          </a:p>
        </p:txBody>
      </p:sp>
      <p:sp>
        <p:nvSpPr>
          <p:cNvPr id="4" name="TextBox 3"/>
          <p:cNvSpPr txBox="1"/>
          <p:nvPr/>
        </p:nvSpPr>
        <p:spPr>
          <a:xfrm>
            <a:off x="457200" y="6259849"/>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1" descr="Warning label on asbestos-containing pipe insulation"/>
          <p:cNvPicPr>
            <a:picLocks noChangeAspect="1" noChangeArrowheads="1"/>
          </p:cNvPicPr>
          <p:nvPr/>
        </p:nvPicPr>
        <p:blipFill>
          <a:blip r:embed="rId3" cstate="print"/>
          <a:srcRect l="7875" t="11167" r="46250" b="40833"/>
          <a:stretch>
            <a:fillRect/>
          </a:stretch>
        </p:blipFill>
        <p:spPr bwMode="auto">
          <a:xfrm>
            <a:off x="6858000" y="4978953"/>
            <a:ext cx="2089680" cy="1639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8898" name="Rectangle 2"/>
          <p:cNvSpPr>
            <a:spLocks noGrp="1" noChangeArrowheads="1"/>
          </p:cNvSpPr>
          <p:nvPr>
            <p:ph type="title"/>
          </p:nvPr>
        </p:nvSpPr>
        <p:spPr/>
        <p:txBody>
          <a:bodyPr rtlCol="0">
            <a:normAutofit fontScale="90000"/>
          </a:bodyPr>
          <a:lstStyle/>
          <a:p>
            <a:pPr fontAlgn="auto">
              <a:spcAft>
                <a:spcPts val="0"/>
              </a:spcAft>
              <a:defRPr/>
            </a:pPr>
            <a:r>
              <a:rPr lang="en-US" dirty="0">
                <a:solidFill>
                  <a:srgbClr val="712500"/>
                </a:solidFill>
              </a:rPr>
              <a:t>Administrative </a:t>
            </a:r>
            <a:r>
              <a:rPr lang="en-US" dirty="0" smtClean="0">
                <a:solidFill>
                  <a:srgbClr val="712500"/>
                </a:solidFill>
              </a:rPr>
              <a:t>controls can also reduce chemical exposures</a:t>
            </a:r>
            <a:endParaRPr lang="en-US" dirty="0">
              <a:solidFill>
                <a:srgbClr val="712500"/>
              </a:solidFill>
            </a:endParaRPr>
          </a:p>
        </p:txBody>
      </p:sp>
      <p:sp>
        <p:nvSpPr>
          <p:cNvPr id="208899" name="Rectangle 3"/>
          <p:cNvSpPr>
            <a:spLocks noGrp="1" noChangeArrowheads="1"/>
          </p:cNvSpPr>
          <p:nvPr>
            <p:ph type="body" idx="1"/>
          </p:nvPr>
        </p:nvSpPr>
        <p:spPr>
          <a:xfrm>
            <a:off x="609600" y="1752600"/>
            <a:ext cx="7543800" cy="3581400"/>
          </a:xfrm>
        </p:spPr>
        <p:txBody>
          <a:bodyPr rtlCol="0">
            <a:normAutofit fontScale="85000" lnSpcReduction="20000"/>
          </a:bodyPr>
          <a:lstStyle/>
          <a:p>
            <a:pPr fontAlgn="auto">
              <a:spcAft>
                <a:spcPts val="600"/>
              </a:spcAft>
              <a:defRPr/>
            </a:pPr>
            <a:r>
              <a:rPr lang="en-US" dirty="0">
                <a:solidFill>
                  <a:schemeClr val="tx1">
                    <a:lumMod val="85000"/>
                    <a:lumOff val="15000"/>
                  </a:schemeClr>
                </a:solidFill>
                <a:ea typeface="+mn-ea"/>
              </a:rPr>
              <a:t>Training and information</a:t>
            </a:r>
          </a:p>
          <a:p>
            <a:pPr fontAlgn="auto">
              <a:spcAft>
                <a:spcPts val="600"/>
              </a:spcAft>
              <a:defRPr/>
            </a:pPr>
            <a:r>
              <a:rPr lang="en-US" dirty="0" smtClean="0">
                <a:solidFill>
                  <a:schemeClr val="tx1">
                    <a:lumMod val="85000"/>
                    <a:lumOff val="15000"/>
                  </a:schemeClr>
                </a:solidFill>
                <a:ea typeface="+mn-ea"/>
              </a:rPr>
              <a:t>Signage</a:t>
            </a:r>
          </a:p>
          <a:p>
            <a:pPr fontAlgn="auto">
              <a:spcAft>
                <a:spcPts val="600"/>
              </a:spcAft>
              <a:defRPr/>
            </a:pPr>
            <a:r>
              <a:rPr lang="en-US" dirty="0" smtClean="0">
                <a:solidFill>
                  <a:schemeClr val="tx1">
                    <a:lumMod val="85000"/>
                    <a:lumOff val="15000"/>
                  </a:schemeClr>
                </a:solidFill>
                <a:ea typeface="+mn-ea"/>
              </a:rPr>
              <a:t>Maintenance of equipment to prevent leaks and releases</a:t>
            </a:r>
            <a:endParaRPr lang="en-US" dirty="0">
              <a:solidFill>
                <a:schemeClr val="tx1">
                  <a:lumMod val="85000"/>
                  <a:lumOff val="15000"/>
                </a:schemeClr>
              </a:solidFill>
              <a:ea typeface="+mn-ea"/>
            </a:endParaRPr>
          </a:p>
          <a:p>
            <a:pPr fontAlgn="auto">
              <a:spcAft>
                <a:spcPts val="600"/>
              </a:spcAft>
              <a:defRPr/>
            </a:pPr>
            <a:r>
              <a:rPr lang="en-US" dirty="0" smtClean="0">
                <a:solidFill>
                  <a:schemeClr val="tx1">
                    <a:lumMod val="85000"/>
                    <a:lumOff val="15000"/>
                  </a:schemeClr>
                </a:solidFill>
                <a:ea typeface="+mn-ea"/>
              </a:rPr>
              <a:t>Standard </a:t>
            </a:r>
            <a:r>
              <a:rPr lang="en-US" dirty="0">
                <a:solidFill>
                  <a:schemeClr val="tx1">
                    <a:lumMod val="85000"/>
                    <a:lumOff val="15000"/>
                  </a:schemeClr>
                </a:solidFill>
                <a:ea typeface="+mn-ea"/>
              </a:rPr>
              <a:t>Operating </a:t>
            </a:r>
            <a:r>
              <a:rPr lang="en-US" dirty="0" smtClean="0">
                <a:solidFill>
                  <a:schemeClr val="tx1">
                    <a:lumMod val="85000"/>
                    <a:lumOff val="15000"/>
                  </a:schemeClr>
                </a:solidFill>
                <a:ea typeface="+mn-ea"/>
              </a:rPr>
              <a:t>Procedures (SOPs)</a:t>
            </a:r>
          </a:p>
          <a:p>
            <a:pPr fontAlgn="auto">
              <a:spcAft>
                <a:spcPts val="600"/>
              </a:spcAft>
              <a:defRPr/>
            </a:pPr>
            <a:r>
              <a:rPr lang="en-US" dirty="0" smtClean="0">
                <a:solidFill>
                  <a:schemeClr val="tx1">
                    <a:lumMod val="85000"/>
                    <a:lumOff val="15000"/>
                  </a:schemeClr>
                </a:solidFill>
                <a:ea typeface="+mn-ea"/>
              </a:rPr>
              <a:t>Worker rotation</a:t>
            </a:r>
          </a:p>
          <a:p>
            <a:pPr fontAlgn="auto">
              <a:spcAft>
                <a:spcPts val="600"/>
              </a:spcAft>
              <a:defRPr/>
            </a:pPr>
            <a:r>
              <a:rPr lang="en-US" dirty="0" smtClean="0">
                <a:solidFill>
                  <a:schemeClr val="tx1">
                    <a:lumMod val="85000"/>
                    <a:lumOff val="15000"/>
                  </a:schemeClr>
                </a:solidFill>
                <a:ea typeface="+mn-ea"/>
              </a:rPr>
              <a:t>Scheduling tasks when chemical use is low</a:t>
            </a:r>
            <a:endParaRPr lang="en-US" dirty="0">
              <a:solidFill>
                <a:schemeClr val="tx1">
                  <a:lumMod val="85000"/>
                  <a:lumOff val="15000"/>
                </a:schemeClr>
              </a:solidFill>
              <a:ea typeface="+mn-ea"/>
            </a:endParaRPr>
          </a:p>
        </p:txBody>
      </p:sp>
      <p:sp>
        <p:nvSpPr>
          <p:cNvPr id="5" name="TextBox 4"/>
          <p:cNvSpPr txBox="1"/>
          <p:nvPr/>
        </p:nvSpPr>
        <p:spPr>
          <a:xfrm>
            <a:off x="1143000" y="644953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3"/>
          <p:cNvSpPr>
            <a:spLocks noGrp="1"/>
          </p:cNvSpPr>
          <p:nvPr>
            <p:ph type="title"/>
          </p:nvPr>
        </p:nvSpPr>
        <p:spPr>
          <a:xfrm>
            <a:off x="609600" y="533400"/>
            <a:ext cx="8077200" cy="1143000"/>
          </a:xfrm>
        </p:spPr>
        <p:txBody>
          <a:bodyPr/>
          <a:lstStyle/>
          <a:p>
            <a:r>
              <a:rPr lang="en-US" dirty="0" smtClean="0">
                <a:solidFill>
                  <a:srgbClr val="120E71"/>
                </a:solidFill>
              </a:rPr>
              <a:t>Personal protective </a:t>
            </a:r>
            <a:r>
              <a:rPr lang="en-US" dirty="0">
                <a:solidFill>
                  <a:srgbClr val="120E71"/>
                </a:solidFill>
              </a:rPr>
              <a:t>e</a:t>
            </a:r>
            <a:r>
              <a:rPr lang="en-US" dirty="0" smtClean="0">
                <a:solidFill>
                  <a:srgbClr val="120E71"/>
                </a:solidFill>
              </a:rPr>
              <a:t>quipment is at the bottom of the hierarchy of controls. Why? </a:t>
            </a: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aphicFrame>
        <p:nvGraphicFramePr>
          <p:cNvPr id="7" name="Diagram 6" descr="hierarchy of controls diagram with PPE at bottom"/>
          <p:cNvGraphicFramePr/>
          <p:nvPr>
            <p:extLst>
              <p:ext uri="{D42A27DB-BD31-4B8C-83A1-F6EECF244321}">
                <p14:modId xmlns:p14="http://schemas.microsoft.com/office/powerpoint/2010/main" val="1679524102"/>
              </p:ext>
            </p:extLst>
          </p:nvPr>
        </p:nvGraphicFramePr>
        <p:xfrm>
          <a:off x="1981200" y="2362200"/>
          <a:ext cx="5486400" cy="408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22"/>
          <p:cNvGrpSpPr>
            <a:grpSpLocks/>
          </p:cNvGrpSpPr>
          <p:nvPr/>
        </p:nvGrpSpPr>
        <p:grpSpPr bwMode="auto">
          <a:xfrm>
            <a:off x="7924800" y="5943600"/>
            <a:ext cx="1066800" cy="914400"/>
            <a:chOff x="5798743" y="5140036"/>
            <a:chExt cx="3908181" cy="2133600"/>
          </a:xfrm>
        </p:grpSpPr>
        <p:pic>
          <p:nvPicPr>
            <p:cNvPr id="9" name="Picture 2" descr="carpentry,construction,hardware,households,industries,industry,objects,Photographs,toolboxes,tools"/>
            <p:cNvPicPr>
              <a:picLocks noChangeAspect="1" noChangeArrowheads="1"/>
            </p:cNvPicPr>
            <p:nvPr/>
          </p:nvPicPr>
          <p:blipFill>
            <a:blip r:embed="rId8"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0"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pic>
        <p:nvPicPr>
          <p:cNvPr id="12" name="Picture 1"/>
          <p:cNvPicPr>
            <a:picLocks noChangeAspect="1"/>
          </p:cNvPicPr>
          <p:nvPr/>
        </p:nvPicPr>
        <p:blipFill>
          <a:blip r:embed="rId9" cstate="print"/>
          <a:srcRect/>
          <a:stretch>
            <a:fillRect/>
          </a:stretch>
        </p:blipFill>
        <p:spPr bwMode="auto">
          <a:xfrm>
            <a:off x="1600200" y="5791200"/>
            <a:ext cx="989013" cy="775265"/>
          </a:xfrm>
          <a:prstGeom prst="rect">
            <a:avLst/>
          </a:prstGeom>
          <a:noFill/>
          <a:ln w="9525">
            <a:noFill/>
            <a:miter lim="800000"/>
            <a:headEnd/>
            <a:tailEnd/>
          </a:ln>
        </p:spPr>
      </p:pic>
      <p:pic>
        <p:nvPicPr>
          <p:cNvPr id="26628" name="Picture 4" descr="http://upload.wikimedia.org/wikipedia/commons/8/8b/Air-Purifying_Respirator.jpg">
            <a:hlinkClick r:id="rId10"/>
          </p:cNvPr>
          <p:cNvPicPr>
            <a:picLocks noChangeAspect="1" noChangeArrowheads="1"/>
          </p:cNvPicPr>
          <p:nvPr/>
        </p:nvPicPr>
        <p:blipFill>
          <a:blip r:embed="rId11" cstate="print"/>
          <a:srcRect/>
          <a:stretch>
            <a:fillRect/>
          </a:stretch>
        </p:blipFill>
        <p:spPr bwMode="auto">
          <a:xfrm>
            <a:off x="2590800" y="5459172"/>
            <a:ext cx="1276350" cy="1398828"/>
          </a:xfrm>
          <a:prstGeom prst="rect">
            <a:avLst/>
          </a:prstGeom>
          <a:noFill/>
        </p:spPr>
      </p:pic>
      <p:pic>
        <p:nvPicPr>
          <p:cNvPr id="26630" name="Picture 6" descr="http://www.safetygearonline.com/media/catalog/category/sgo_48-326y.jpg">
            <a:hlinkClick r:id="rId12"/>
          </p:cNvPr>
          <p:cNvPicPr>
            <a:picLocks noChangeAspect="1" noChangeArrowheads="1"/>
          </p:cNvPicPr>
          <p:nvPr/>
        </p:nvPicPr>
        <p:blipFill>
          <a:blip r:embed="rId13" cstate="print"/>
          <a:srcRect/>
          <a:stretch>
            <a:fillRect/>
          </a:stretch>
        </p:blipFill>
        <p:spPr bwMode="auto">
          <a:xfrm rot="17065709">
            <a:off x="5660461" y="5312339"/>
            <a:ext cx="1352090" cy="1395412"/>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152400" y="1600200"/>
            <a:ext cx="4267200" cy="2057400"/>
          </a:xfrm>
        </p:spPr>
        <p:txBody>
          <a:bodyPr rtlCol="0">
            <a:noAutofit/>
          </a:bodyPr>
          <a:lstStyle/>
          <a:p>
            <a:pPr algn="r" fontAlgn="auto">
              <a:spcAft>
                <a:spcPts val="0"/>
              </a:spcAft>
              <a:defRPr/>
            </a:pPr>
            <a:r>
              <a:rPr lang="en-US" sz="3600" dirty="0" smtClean="0">
                <a:solidFill>
                  <a:srgbClr val="800000"/>
                </a:solidFill>
              </a:rPr>
              <a:t>Training on Personal </a:t>
            </a:r>
            <a:r>
              <a:rPr lang="en-US" sz="3600" dirty="0">
                <a:solidFill>
                  <a:srgbClr val="800000"/>
                </a:solidFill>
              </a:rPr>
              <a:t>Protective Equipment </a:t>
            </a:r>
            <a:r>
              <a:rPr lang="en-US" dirty="0">
                <a:solidFill>
                  <a:srgbClr val="800000"/>
                </a:solidFill>
              </a:rPr>
              <a:t>(PPE</a:t>
            </a:r>
            <a:r>
              <a:rPr lang="en-US" dirty="0" smtClean="0">
                <a:solidFill>
                  <a:srgbClr val="800000"/>
                </a:solidFill>
              </a:rPr>
              <a:t>) is a requirement</a:t>
            </a:r>
            <a:r>
              <a:rPr lang="en-US" dirty="0" smtClean="0">
                <a:solidFill>
                  <a:srgbClr val="800000"/>
                </a:solidFill>
                <a:effectLst>
                  <a:outerShdw blurRad="38100" dist="38100" dir="2700000" algn="tl">
                    <a:srgbClr val="000000">
                      <a:alpha val="43137"/>
                    </a:srgbClr>
                  </a:outerShdw>
                </a:effectLst>
              </a:rPr>
              <a:t> </a:t>
            </a:r>
            <a:r>
              <a:rPr lang="en-US" dirty="0" smtClean="0">
                <a:solidFill>
                  <a:srgbClr val="800000"/>
                </a:solidFill>
              </a:rPr>
              <a:t>under </a:t>
            </a:r>
            <a:r>
              <a:rPr lang="en-US" dirty="0" err="1" smtClean="0">
                <a:solidFill>
                  <a:srgbClr val="800000"/>
                </a:solidFill>
              </a:rPr>
              <a:t>HazCom</a:t>
            </a:r>
            <a:endParaRPr lang="en-US" sz="3600" dirty="0">
              <a:solidFill>
                <a:srgbClr val="800000"/>
              </a:solidFill>
            </a:endParaRPr>
          </a:p>
        </p:txBody>
      </p:sp>
      <p:pic>
        <p:nvPicPr>
          <p:cNvPr id="4" name="Picture 3" descr="Masonry instructor teaching about PPE"/>
          <p:cNvPicPr>
            <a:picLocks noChangeAspect="1"/>
          </p:cNvPicPr>
          <p:nvPr/>
        </p:nvPicPr>
        <p:blipFill>
          <a:blip r:embed="rId3" cstate="print">
            <a:lum bright="10000" contrast="10000"/>
          </a:blip>
          <a:srcRect b="10000"/>
          <a:stretch>
            <a:fillRect/>
          </a:stretch>
        </p:blipFill>
        <p:spPr>
          <a:xfrm>
            <a:off x="4572000" y="762000"/>
            <a:ext cx="4267200" cy="5776083"/>
          </a:xfrm>
          <a:prstGeom prst="rect">
            <a:avLst/>
          </a:prstGeom>
          <a:ln w="38100" cap="sq">
            <a:solidFill>
              <a:srgbClr val="9933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554637" y="5915854"/>
            <a:ext cx="1981200" cy="584775"/>
          </a:xfrm>
          <a:prstGeom prst="rect">
            <a:avLst/>
          </a:prstGeom>
          <a:noFill/>
        </p:spPr>
        <p:txBody>
          <a:bodyPr wrap="square" rtlCol="0">
            <a:spAutoFit/>
          </a:bodyPr>
          <a:lstStyle/>
          <a:p>
            <a:pPr algn="r"/>
            <a:r>
              <a:rPr lang="en-US" sz="1600" dirty="0" smtClean="0"/>
              <a:t>Photographer Neil Lippy/courtesy IMI</a:t>
            </a:r>
            <a:endParaRPr lang="en-US" sz="1600" dirty="0"/>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200" y="4572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NIOSH-approved respirators can protect your lungs from chemical exposure</a:t>
            </a:r>
            <a:endParaRPr lang="en-US" dirty="0">
              <a:solidFill>
                <a:schemeClr val="accent3">
                  <a:lumMod val="75000"/>
                </a:schemeClr>
              </a:solidFill>
            </a:endParaRPr>
          </a:p>
        </p:txBody>
      </p:sp>
      <p:sp>
        <p:nvSpPr>
          <p:cNvPr id="133122" name="Rectangle 3"/>
          <p:cNvSpPr>
            <a:spLocks noGrp="1" noChangeArrowheads="1"/>
          </p:cNvSpPr>
          <p:nvPr>
            <p:ph type="body" idx="1"/>
          </p:nvPr>
        </p:nvSpPr>
        <p:spPr/>
        <p:txBody>
          <a:bodyPr/>
          <a:lstStyle/>
          <a:p>
            <a:endParaRPr lang="en-US" dirty="0" smtClean="0"/>
          </a:p>
          <a:p>
            <a:endParaRPr lang="en-US" dirty="0" smtClean="0"/>
          </a:p>
        </p:txBody>
      </p:sp>
      <p:sp>
        <p:nvSpPr>
          <p:cNvPr id="133124" name="Text Box 6"/>
          <p:cNvSpPr txBox="1">
            <a:spLocks noChangeArrowheads="1"/>
          </p:cNvSpPr>
          <p:nvPr/>
        </p:nvSpPr>
        <p:spPr bwMode="auto">
          <a:xfrm>
            <a:off x="6934200" y="4038600"/>
            <a:ext cx="1066800" cy="457200"/>
          </a:xfrm>
          <a:prstGeom prst="rect">
            <a:avLst/>
          </a:prstGeom>
          <a:noFill/>
          <a:ln w="9525">
            <a:noFill/>
            <a:miter lim="800000"/>
            <a:headEnd/>
            <a:tailEnd/>
          </a:ln>
        </p:spPr>
        <p:txBody>
          <a:bodyPr>
            <a:spAutoFit/>
          </a:bodyPr>
          <a:lstStyle/>
          <a:p>
            <a:pPr algn="ctr">
              <a:spcBef>
                <a:spcPct val="50000"/>
              </a:spcBef>
            </a:pPr>
            <a:r>
              <a:rPr lang="en-US" sz="2400" b="1"/>
              <a:t>APR</a:t>
            </a:r>
          </a:p>
        </p:txBody>
      </p:sp>
      <p:sp>
        <p:nvSpPr>
          <p:cNvPr id="133125" name="Text Box 7"/>
          <p:cNvSpPr txBox="1">
            <a:spLocks noChangeArrowheads="1"/>
          </p:cNvSpPr>
          <p:nvPr/>
        </p:nvSpPr>
        <p:spPr bwMode="auto">
          <a:xfrm>
            <a:off x="1524000" y="4343400"/>
            <a:ext cx="1066800" cy="457200"/>
          </a:xfrm>
          <a:prstGeom prst="rect">
            <a:avLst/>
          </a:prstGeom>
          <a:noFill/>
          <a:ln w="9525">
            <a:noFill/>
            <a:miter lim="800000"/>
            <a:headEnd/>
            <a:tailEnd/>
          </a:ln>
        </p:spPr>
        <p:txBody>
          <a:bodyPr>
            <a:spAutoFit/>
          </a:bodyPr>
          <a:lstStyle/>
          <a:p>
            <a:pPr>
              <a:spcBef>
                <a:spcPct val="50000"/>
              </a:spcBef>
            </a:pPr>
            <a:r>
              <a:rPr lang="en-US" sz="2400" b="1"/>
              <a:t>PAPR</a:t>
            </a:r>
          </a:p>
        </p:txBody>
      </p:sp>
      <p:pic>
        <p:nvPicPr>
          <p:cNvPr id="133126" name="Picture 1"/>
          <p:cNvPicPr>
            <a:picLocks noChangeAspect="1"/>
          </p:cNvPicPr>
          <p:nvPr/>
        </p:nvPicPr>
        <p:blipFill>
          <a:blip r:embed="rId3" cstate="print"/>
          <a:srcRect/>
          <a:stretch>
            <a:fillRect/>
          </a:stretch>
        </p:blipFill>
        <p:spPr bwMode="auto">
          <a:xfrm>
            <a:off x="6400800" y="4495800"/>
            <a:ext cx="2284413" cy="1790700"/>
          </a:xfrm>
          <a:prstGeom prst="rect">
            <a:avLst/>
          </a:prstGeom>
          <a:noFill/>
          <a:ln w="9525">
            <a:noFill/>
            <a:miter lim="800000"/>
            <a:headEnd/>
            <a:tailEnd/>
          </a:ln>
        </p:spPr>
      </p:pic>
      <p:sp>
        <p:nvSpPr>
          <p:cNvPr id="133127" name="Text Box 7"/>
          <p:cNvSpPr txBox="1">
            <a:spLocks noChangeArrowheads="1"/>
          </p:cNvSpPr>
          <p:nvPr/>
        </p:nvSpPr>
        <p:spPr bwMode="auto">
          <a:xfrm>
            <a:off x="7162800" y="6172200"/>
            <a:ext cx="1066800" cy="457200"/>
          </a:xfrm>
          <a:prstGeom prst="rect">
            <a:avLst/>
          </a:prstGeom>
          <a:noFill/>
          <a:ln w="9525">
            <a:noFill/>
            <a:miter lim="800000"/>
            <a:headEnd/>
            <a:tailEnd/>
          </a:ln>
        </p:spPr>
        <p:txBody>
          <a:bodyPr>
            <a:spAutoFit/>
          </a:bodyPr>
          <a:lstStyle/>
          <a:p>
            <a:pPr>
              <a:spcBef>
                <a:spcPct val="50000"/>
              </a:spcBef>
            </a:pPr>
            <a:r>
              <a:rPr lang="en-US" sz="2400" b="1"/>
              <a:t>N-95</a:t>
            </a:r>
          </a:p>
        </p:txBody>
      </p:sp>
      <p:sp>
        <p:nvSpPr>
          <p:cNvPr id="133129" name="Text Box 6"/>
          <p:cNvSpPr txBox="1">
            <a:spLocks noChangeArrowheads="1"/>
          </p:cNvSpPr>
          <p:nvPr/>
        </p:nvSpPr>
        <p:spPr bwMode="auto">
          <a:xfrm>
            <a:off x="3657600" y="6172200"/>
            <a:ext cx="1905000" cy="461963"/>
          </a:xfrm>
          <a:prstGeom prst="rect">
            <a:avLst/>
          </a:prstGeom>
          <a:noFill/>
          <a:ln w="9525">
            <a:noFill/>
            <a:miter lim="800000"/>
            <a:headEnd/>
            <a:tailEnd/>
          </a:ln>
        </p:spPr>
        <p:txBody>
          <a:bodyPr>
            <a:spAutoFit/>
          </a:bodyPr>
          <a:lstStyle/>
          <a:p>
            <a:pPr>
              <a:spcBef>
                <a:spcPct val="50000"/>
              </a:spcBef>
            </a:pPr>
            <a:r>
              <a:rPr lang="en-US" sz="2400" b="1"/>
              <a:t>½ face APR</a:t>
            </a:r>
          </a:p>
        </p:txBody>
      </p:sp>
      <p:grpSp>
        <p:nvGrpSpPr>
          <p:cNvPr id="13" name="Group 12" descr="Various types of respirators"/>
          <p:cNvGrpSpPr/>
          <p:nvPr/>
        </p:nvGrpSpPr>
        <p:grpSpPr>
          <a:xfrm>
            <a:off x="228600" y="1752600"/>
            <a:ext cx="8305800" cy="4525963"/>
            <a:chOff x="228600" y="1752600"/>
            <a:chExt cx="8305800" cy="4525963"/>
          </a:xfrm>
        </p:grpSpPr>
        <p:pic>
          <p:nvPicPr>
            <p:cNvPr id="133123" name="Picture 5" descr="apr"/>
            <p:cNvPicPr>
              <a:picLocks noChangeAspect="1" noChangeArrowheads="1"/>
            </p:cNvPicPr>
            <p:nvPr/>
          </p:nvPicPr>
          <p:blipFill>
            <a:blip r:embed="rId4" cstate="print"/>
            <a:srcRect/>
            <a:stretch>
              <a:fillRect/>
            </a:stretch>
          </p:blipFill>
          <p:spPr bwMode="auto">
            <a:xfrm>
              <a:off x="5791200" y="1752600"/>
              <a:ext cx="2743200" cy="2181225"/>
            </a:xfrm>
            <a:prstGeom prst="rect">
              <a:avLst/>
            </a:prstGeom>
            <a:noFill/>
            <a:ln w="9525">
              <a:noFill/>
              <a:miter lim="800000"/>
              <a:headEnd/>
              <a:tailEnd/>
            </a:ln>
          </p:spPr>
        </p:pic>
        <p:pic>
          <p:nvPicPr>
            <p:cNvPr id="133128" name="Picture 2" descr="http://www.coopersafety.com/North-5500-Series-Half-Face-Respirator.jpeg?id=454&amp;W=300&amp;H=300"/>
            <p:cNvPicPr>
              <a:picLocks noChangeAspect="1" noChangeArrowheads="1"/>
            </p:cNvPicPr>
            <p:nvPr/>
          </p:nvPicPr>
          <p:blipFill>
            <a:blip r:embed="rId5" cstate="print"/>
            <a:srcRect/>
            <a:stretch>
              <a:fillRect/>
            </a:stretch>
          </p:blipFill>
          <p:spPr bwMode="auto">
            <a:xfrm>
              <a:off x="2971800" y="4267200"/>
              <a:ext cx="2514600" cy="2011363"/>
            </a:xfrm>
            <a:prstGeom prst="rect">
              <a:avLst/>
            </a:prstGeom>
            <a:noFill/>
            <a:ln w="9525">
              <a:noFill/>
              <a:miter lim="800000"/>
              <a:headEnd/>
              <a:tailEnd/>
            </a:ln>
          </p:spPr>
        </p:pic>
        <p:pic>
          <p:nvPicPr>
            <p:cNvPr id="133130" name="Picture 4" descr="http://img.directindustry.com/images_di/photo-g/powered-air-purifying-respirator-papr-32983-2745641.jpg"/>
            <p:cNvPicPr>
              <a:picLocks noChangeAspect="1" noChangeArrowheads="1"/>
            </p:cNvPicPr>
            <p:nvPr/>
          </p:nvPicPr>
          <p:blipFill>
            <a:blip r:embed="rId6" cstate="print"/>
            <a:srcRect b="5882"/>
            <a:stretch>
              <a:fillRect/>
            </a:stretch>
          </p:blipFill>
          <p:spPr bwMode="auto">
            <a:xfrm>
              <a:off x="228600" y="1981200"/>
              <a:ext cx="3886200" cy="2438400"/>
            </a:xfrm>
            <a:prstGeom prst="rect">
              <a:avLst/>
            </a:prstGeom>
            <a:noFill/>
            <a:ln w="9525">
              <a:noFill/>
              <a:miter lim="800000"/>
              <a:headEnd/>
              <a:tailEnd/>
            </a:ln>
          </p:spPr>
        </p:pic>
      </p:grpSp>
      <p:sp>
        <p:nvSpPr>
          <p:cNvPr id="12" name="TextBox 11"/>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descr="NIOSH's respirator selection logic manual"/>
          <p:cNvPicPr>
            <a:picLocks noChangeAspect="1"/>
          </p:cNvPicPr>
          <p:nvPr/>
        </p:nvPicPr>
        <p:blipFill>
          <a:blip r:embed="rId3" cstate="print"/>
          <a:srcRect/>
          <a:stretch>
            <a:fillRect/>
          </a:stretch>
        </p:blipFill>
        <p:spPr bwMode="auto">
          <a:xfrm rot="392405">
            <a:off x="3373762" y="3087150"/>
            <a:ext cx="2206625" cy="31702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33474" name="Rectangle 2"/>
          <p:cNvSpPr>
            <a:spLocks noGrp="1" noChangeArrowheads="1"/>
          </p:cNvSpPr>
          <p:nvPr>
            <p:ph type="title"/>
          </p:nvPr>
        </p:nvSpPr>
        <p:spPr>
          <a:xfrm>
            <a:off x="533400" y="914400"/>
            <a:ext cx="8229600" cy="1143000"/>
          </a:xfrm>
        </p:spPr>
        <p:txBody>
          <a:bodyPr rtlCol="0">
            <a:noAutofit/>
          </a:bodyPr>
          <a:lstStyle/>
          <a:p>
            <a:pPr fontAlgn="auto">
              <a:spcAft>
                <a:spcPts val="0"/>
              </a:spcAft>
              <a:defRPr/>
            </a:pPr>
            <a:r>
              <a:rPr lang="en-US" sz="3200" dirty="0" smtClean="0">
                <a:solidFill>
                  <a:schemeClr val="accent3">
                    <a:lumMod val="75000"/>
                  </a:schemeClr>
                </a:solidFill>
              </a:rPr>
              <a:t>Employers must have a written respiratory protection program that includes medical clearance, fit testing, training and proper selection</a:t>
            </a:r>
            <a:endParaRPr lang="en-US" sz="3200" dirty="0">
              <a:solidFill>
                <a:schemeClr val="accent3">
                  <a:lumMod val="75000"/>
                </a:schemeClr>
              </a:solidFill>
            </a:endParaRP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normAutofit/>
          </a:bodyPr>
          <a:lstStyle/>
          <a:p>
            <a:r>
              <a:rPr lang="en-US" sz="3600" dirty="0" smtClean="0">
                <a:solidFill>
                  <a:srgbClr val="120E71"/>
                </a:solidFill>
              </a:rPr>
              <a:t>Whenever you use PPE, be sure to</a:t>
            </a:r>
          </a:p>
        </p:txBody>
      </p:sp>
      <p:sp>
        <p:nvSpPr>
          <p:cNvPr id="225283" name="Rectangle 3"/>
          <p:cNvSpPr>
            <a:spLocks noGrp="1" noChangeArrowheads="1"/>
          </p:cNvSpPr>
          <p:nvPr>
            <p:ph type="body" idx="1"/>
          </p:nvPr>
        </p:nvSpPr>
        <p:spPr>
          <a:xfrm>
            <a:off x="228600" y="1600200"/>
            <a:ext cx="8229600" cy="4525963"/>
          </a:xfrm>
        </p:spPr>
        <p:txBody>
          <a:bodyPr>
            <a:normAutofit/>
          </a:bodyPr>
          <a:lstStyle/>
          <a:p>
            <a:pPr>
              <a:lnSpc>
                <a:spcPct val="90000"/>
              </a:lnSpc>
            </a:pPr>
            <a:r>
              <a:rPr lang="en-US" dirty="0" smtClean="0"/>
              <a:t>Use PPE that has been selected for a given hazard and fits correctly</a:t>
            </a:r>
          </a:p>
          <a:p>
            <a:pPr>
              <a:lnSpc>
                <a:spcPct val="90000"/>
              </a:lnSpc>
            </a:pPr>
            <a:r>
              <a:rPr lang="en-US" dirty="0" smtClean="0"/>
              <a:t>Use PPE only if you</a:t>
            </a:r>
            <a:r>
              <a:rPr lang="en-US" altLang="en-US" dirty="0" smtClean="0"/>
              <a:t>’</a:t>
            </a:r>
            <a:r>
              <a:rPr lang="en-US" dirty="0" smtClean="0"/>
              <a:t>ve been trained</a:t>
            </a:r>
          </a:p>
          <a:p>
            <a:pPr>
              <a:lnSpc>
                <a:spcPct val="90000"/>
              </a:lnSpc>
            </a:pPr>
            <a:r>
              <a:rPr lang="en-US" dirty="0" smtClean="0"/>
              <a:t>Always inspect PPE before use</a:t>
            </a:r>
          </a:p>
          <a:p>
            <a:pPr>
              <a:lnSpc>
                <a:spcPct val="90000"/>
              </a:lnSpc>
            </a:pPr>
            <a:r>
              <a:rPr lang="en-US" sz="4000" dirty="0" smtClean="0">
                <a:effectLst>
                  <a:outerShdw blurRad="38100" dist="38100" dir="2700000" algn="tl">
                    <a:srgbClr val="C0C0C0"/>
                  </a:outerShdw>
                </a:effectLst>
              </a:rPr>
              <a:t>NEVER</a:t>
            </a:r>
            <a:r>
              <a:rPr lang="en-US" dirty="0" smtClean="0"/>
              <a:t> use damaged PPE</a:t>
            </a:r>
          </a:p>
          <a:p>
            <a:pPr>
              <a:lnSpc>
                <a:spcPct val="90000"/>
              </a:lnSpc>
            </a:pPr>
            <a:r>
              <a:rPr lang="en-US" sz="3600" dirty="0" smtClean="0">
                <a:solidFill>
                  <a:srgbClr val="0000FF"/>
                </a:solidFill>
                <a:effectLst>
                  <a:outerShdw blurRad="38100" dist="38100" dir="2700000" algn="tl">
                    <a:srgbClr val="C0C0C0"/>
                  </a:outerShdw>
                </a:effectLst>
              </a:rPr>
              <a:t>Only use PPE as a last resort</a:t>
            </a: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2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457200" y="304800"/>
            <a:ext cx="8229600" cy="1143000"/>
          </a:xfrm>
        </p:spPr>
        <p:txBody>
          <a:bodyPr/>
          <a:lstStyle/>
          <a:p>
            <a:r>
              <a:rPr lang="en-US" dirty="0" smtClean="0"/>
              <a:t>Are there any health and safety issues from wearing PPE?</a:t>
            </a:r>
          </a:p>
        </p:txBody>
      </p:sp>
      <p:sp>
        <p:nvSpPr>
          <p:cNvPr id="227331" name="Rectangle 3"/>
          <p:cNvSpPr>
            <a:spLocks noGrp="1" noChangeArrowheads="1"/>
          </p:cNvSpPr>
          <p:nvPr>
            <p:ph type="body" idx="1"/>
          </p:nvPr>
        </p:nvSpPr>
        <p:spPr>
          <a:xfrm>
            <a:off x="609600" y="1295400"/>
            <a:ext cx="8229600" cy="4525963"/>
          </a:xfrm>
        </p:spPr>
        <p:txBody>
          <a:bodyPr rtlCol="0">
            <a:normAutofit/>
          </a:bodyPr>
          <a:lstStyle/>
          <a:p>
            <a:pPr fontAlgn="auto">
              <a:spcAft>
                <a:spcPts val="0"/>
              </a:spcAft>
              <a:buFont typeface="Arial" pitchFamily="34" charset="0"/>
              <a:buNone/>
              <a:defRPr/>
            </a:pPr>
            <a:endParaRPr lang="en-US" sz="3600" dirty="0">
              <a:solidFill>
                <a:srgbClr val="C00000"/>
              </a:solidFill>
              <a:effectLst>
                <a:outerShdw blurRad="38100" dist="38100" dir="2700000" algn="tl">
                  <a:srgbClr val="000000">
                    <a:alpha val="43137"/>
                  </a:srgbClr>
                </a:outerShdw>
              </a:effectLst>
              <a:ea typeface="+mn-ea"/>
            </a:endParaRPr>
          </a:p>
          <a:p>
            <a:pPr fontAlgn="auto">
              <a:spcAft>
                <a:spcPts val="0"/>
              </a:spcAft>
              <a:defRPr/>
            </a:pPr>
            <a:r>
              <a:rPr lang="en-US" dirty="0" smtClean="0">
                <a:solidFill>
                  <a:schemeClr val="tx1">
                    <a:lumMod val="85000"/>
                    <a:lumOff val="15000"/>
                  </a:schemeClr>
                </a:solidFill>
                <a:ea typeface="+mn-ea"/>
              </a:rPr>
              <a:t>Heat </a:t>
            </a:r>
            <a:r>
              <a:rPr lang="en-US" dirty="0">
                <a:solidFill>
                  <a:schemeClr val="tx1">
                    <a:lumMod val="85000"/>
                    <a:lumOff val="15000"/>
                  </a:schemeClr>
                </a:solidFill>
                <a:ea typeface="+mn-ea"/>
              </a:rPr>
              <a:t>stress</a:t>
            </a:r>
          </a:p>
          <a:p>
            <a:pPr fontAlgn="auto">
              <a:spcAft>
                <a:spcPts val="0"/>
              </a:spcAft>
              <a:defRPr/>
            </a:pPr>
            <a:r>
              <a:rPr lang="en-US" dirty="0">
                <a:solidFill>
                  <a:schemeClr val="tx1">
                    <a:lumMod val="85000"/>
                    <a:lumOff val="15000"/>
                  </a:schemeClr>
                </a:solidFill>
                <a:ea typeface="+mn-ea"/>
              </a:rPr>
              <a:t>Limited </a:t>
            </a:r>
            <a:r>
              <a:rPr lang="en-US" dirty="0" smtClean="0">
                <a:solidFill>
                  <a:schemeClr val="tx1">
                    <a:lumMod val="85000"/>
                    <a:lumOff val="15000"/>
                  </a:schemeClr>
                </a:solidFill>
                <a:ea typeface="+mn-ea"/>
              </a:rPr>
              <a:t>movement</a:t>
            </a:r>
            <a:endParaRPr lang="en-US" dirty="0">
              <a:solidFill>
                <a:schemeClr val="tx1">
                  <a:lumMod val="85000"/>
                  <a:lumOff val="15000"/>
                </a:schemeClr>
              </a:solidFill>
              <a:ea typeface="+mn-ea"/>
            </a:endParaRPr>
          </a:p>
          <a:p>
            <a:pPr fontAlgn="auto">
              <a:spcAft>
                <a:spcPts val="0"/>
              </a:spcAft>
              <a:defRPr/>
            </a:pPr>
            <a:r>
              <a:rPr lang="en-US" dirty="0">
                <a:solidFill>
                  <a:schemeClr val="tx1">
                    <a:lumMod val="85000"/>
                    <a:lumOff val="15000"/>
                  </a:schemeClr>
                </a:solidFill>
                <a:ea typeface="+mn-ea"/>
              </a:rPr>
              <a:t>Limited vision</a:t>
            </a:r>
          </a:p>
          <a:p>
            <a:pPr fontAlgn="auto">
              <a:spcAft>
                <a:spcPts val="0"/>
              </a:spcAft>
              <a:defRPr/>
            </a:pPr>
            <a:r>
              <a:rPr lang="en-US" dirty="0">
                <a:solidFill>
                  <a:schemeClr val="tx1">
                    <a:lumMod val="85000"/>
                    <a:lumOff val="15000"/>
                  </a:schemeClr>
                </a:solidFill>
                <a:ea typeface="+mn-ea"/>
              </a:rPr>
              <a:t>Limited hearing</a:t>
            </a:r>
          </a:p>
          <a:p>
            <a:pPr fontAlgn="auto">
              <a:spcAft>
                <a:spcPts val="0"/>
              </a:spcAft>
              <a:defRPr/>
            </a:pPr>
            <a:r>
              <a:rPr lang="en-US" dirty="0" smtClean="0">
                <a:solidFill>
                  <a:schemeClr val="tx1">
                    <a:lumMod val="85000"/>
                    <a:lumOff val="15000"/>
                  </a:schemeClr>
                </a:solidFill>
                <a:ea typeface="+mn-ea"/>
              </a:rPr>
              <a:t>Claustrophobia</a:t>
            </a:r>
            <a:endParaRPr lang="en-US" dirty="0">
              <a:solidFill>
                <a:schemeClr val="tx1">
                  <a:lumMod val="85000"/>
                  <a:lumOff val="15000"/>
                </a:schemeClr>
              </a:solidFill>
              <a:ea typeface="+mn-ea"/>
            </a:endParaRPr>
          </a:p>
        </p:txBody>
      </p:sp>
      <p:pic>
        <p:nvPicPr>
          <p:cNvPr id="4" name="Picture 1" descr="Responder to 9/11 disaster at the Pentagon taking a break"/>
          <p:cNvPicPr>
            <a:picLocks noChangeAspect="1" noChangeArrowheads="1"/>
          </p:cNvPicPr>
          <p:nvPr/>
        </p:nvPicPr>
        <p:blipFill>
          <a:blip r:embed="rId3" cstate="print"/>
          <a:srcRect l="22219" t="3325" b="1900"/>
          <a:stretch>
            <a:fillRect/>
          </a:stretch>
        </p:blipFill>
        <p:spPr bwMode="auto">
          <a:xfrm>
            <a:off x="6324600" y="2286000"/>
            <a:ext cx="2667508"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6196" name="TextBox 4"/>
          <p:cNvSpPr txBox="1">
            <a:spLocks noChangeArrowheads="1"/>
          </p:cNvSpPr>
          <p:nvPr/>
        </p:nvSpPr>
        <p:spPr bwMode="auto">
          <a:xfrm>
            <a:off x="4114800" y="5638800"/>
            <a:ext cx="2133600" cy="954088"/>
          </a:xfrm>
          <a:prstGeom prst="rect">
            <a:avLst/>
          </a:prstGeom>
          <a:noFill/>
          <a:ln w="9525">
            <a:noFill/>
            <a:miter lim="800000"/>
            <a:headEnd/>
            <a:tailEnd/>
          </a:ln>
        </p:spPr>
        <p:txBody>
          <a:bodyPr>
            <a:spAutoFit/>
          </a:bodyPr>
          <a:lstStyle/>
          <a:p>
            <a:pPr algn="r"/>
            <a:r>
              <a:rPr lang="en-US" sz="1400" b="1">
                <a:solidFill>
                  <a:srgbClr val="002060"/>
                </a:solidFill>
                <a:latin typeface="Arial" pitchFamily="34" charset="0"/>
                <a:cs typeface="Arial" pitchFamily="34" charset="0"/>
              </a:rPr>
              <a:t>A responder working at the Pentagon after the 9/11 disaster takes a much-needed break</a:t>
            </a: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3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73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73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73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73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normAutofit fontScale="90000"/>
          </a:bodyPr>
          <a:lstStyle/>
          <a:p>
            <a:r>
              <a:rPr lang="en-US" sz="3600" dirty="0" smtClean="0"/>
              <a:t>Activity One: Test your group</a:t>
            </a:r>
            <a:r>
              <a:rPr lang="en-US" altLang="en-US" sz="3600" dirty="0" smtClean="0"/>
              <a:t>’</a:t>
            </a:r>
            <a:r>
              <a:rPr lang="en-US" sz="3600" dirty="0" smtClean="0"/>
              <a:t>s knowledge of chemicals. How many…</a:t>
            </a:r>
            <a:br>
              <a:rPr lang="en-US" sz="3600" dirty="0" smtClean="0"/>
            </a:br>
            <a:endParaRPr lang="en-US" sz="3600" dirty="0" smtClean="0"/>
          </a:p>
        </p:txBody>
      </p:sp>
      <p:sp>
        <p:nvSpPr>
          <p:cNvPr id="3" name="Content Placeholder 2"/>
          <p:cNvSpPr>
            <a:spLocks noGrp="1"/>
          </p:cNvSpPr>
          <p:nvPr>
            <p:ph idx="1"/>
          </p:nvPr>
        </p:nvSpPr>
        <p:spPr>
          <a:xfrm>
            <a:off x="457200" y="2438400"/>
            <a:ext cx="6019800" cy="3657600"/>
          </a:xfrm>
        </p:spPr>
        <p:txBody>
          <a:bodyPr rtlCol="0">
            <a:normAutofit fontScale="85000" lnSpcReduction="20000"/>
          </a:bodyPr>
          <a:lstStyle/>
          <a:p>
            <a:pPr marL="517525" indent="-517525" fontAlgn="auto">
              <a:spcAft>
                <a:spcPts val="0"/>
              </a:spcAft>
              <a:buFont typeface="Wingdings" pitchFamily="2" charset="2"/>
              <a:buChar char="q"/>
              <a:defRPr/>
            </a:pPr>
            <a:r>
              <a:rPr lang="en-US" dirty="0" smtClean="0">
                <a:solidFill>
                  <a:schemeClr val="tx1">
                    <a:lumMod val="85000"/>
                    <a:lumOff val="15000"/>
                  </a:schemeClr>
                </a:solidFill>
                <a:ea typeface="+mn-ea"/>
              </a:rPr>
              <a:t>workers die each year from occupational injuries?</a:t>
            </a:r>
          </a:p>
          <a:p>
            <a:pPr marL="517525" indent="-517525" fontAlgn="auto">
              <a:spcAft>
                <a:spcPts val="0"/>
              </a:spcAft>
              <a:buFont typeface="Wingdings" pitchFamily="2" charset="2"/>
              <a:buChar char="q"/>
              <a:defRPr/>
            </a:pPr>
            <a:r>
              <a:rPr lang="en-US" dirty="0" smtClean="0">
                <a:solidFill>
                  <a:schemeClr val="tx1">
                    <a:lumMod val="85000"/>
                    <a:lumOff val="15000"/>
                  </a:schemeClr>
                </a:solidFill>
                <a:ea typeface="+mn-ea"/>
              </a:rPr>
              <a:t>workers die each year from occupational diseases caused by chemical exposures?</a:t>
            </a:r>
          </a:p>
          <a:p>
            <a:pPr marL="517525" indent="-517525" fontAlgn="auto">
              <a:spcAft>
                <a:spcPts val="0"/>
              </a:spcAft>
              <a:buFont typeface="Wingdings" pitchFamily="2" charset="2"/>
              <a:buChar char="q"/>
              <a:defRPr/>
            </a:pPr>
            <a:r>
              <a:rPr lang="en-US" dirty="0" smtClean="0">
                <a:solidFill>
                  <a:schemeClr val="tx1">
                    <a:lumMod val="85000"/>
                    <a:lumOff val="15000"/>
                  </a:schemeClr>
                </a:solidFill>
                <a:ea typeface="+mn-ea"/>
              </a:rPr>
              <a:t>chemical-specific standards does OSHA enforce?</a:t>
            </a:r>
          </a:p>
          <a:p>
            <a:pPr marL="517525" indent="-517525" fontAlgn="auto">
              <a:spcAft>
                <a:spcPts val="0"/>
              </a:spcAft>
              <a:buFont typeface="Wingdings" pitchFamily="2" charset="2"/>
              <a:buChar char="q"/>
              <a:defRPr/>
            </a:pPr>
            <a:r>
              <a:rPr lang="en-US" dirty="0" smtClean="0">
                <a:solidFill>
                  <a:schemeClr val="tx1">
                    <a:lumMod val="85000"/>
                    <a:lumOff val="15000"/>
                  </a:schemeClr>
                </a:solidFill>
                <a:ea typeface="+mn-ea"/>
              </a:rPr>
              <a:t>chemical products used in the workplace?</a:t>
            </a:r>
          </a:p>
          <a:p>
            <a:pPr marL="0" indent="0" fontAlgn="auto">
              <a:spcAft>
                <a:spcPts val="0"/>
              </a:spcAft>
              <a:buFont typeface="Arial" pitchFamily="34" charset="0"/>
              <a:buNone/>
              <a:defRPr/>
            </a:pPr>
            <a:endParaRPr lang="en-US" dirty="0">
              <a:solidFill>
                <a:schemeClr val="tx1">
                  <a:lumMod val="85000"/>
                  <a:lumOff val="15000"/>
                </a:schemeClr>
              </a:solidFill>
              <a:ea typeface="+mn-ea"/>
            </a:endParaRPr>
          </a:p>
        </p:txBody>
      </p:sp>
      <p:sp>
        <p:nvSpPr>
          <p:cNvPr id="362497" name="Rectangle 1"/>
          <p:cNvSpPr>
            <a:spLocks noChangeArrowheads="1"/>
          </p:cNvSpPr>
          <p:nvPr/>
        </p:nvSpPr>
        <p:spPr bwMode="auto">
          <a:xfrm>
            <a:off x="6629400" y="2329885"/>
            <a:ext cx="2057400" cy="2677656"/>
          </a:xfrm>
          <a:prstGeom prst="rect">
            <a:avLst/>
          </a:prstGeom>
          <a:gradFill rotWithShape="1">
            <a:gsLst>
              <a:gs pos="0">
                <a:srgbClr val="D1C39F"/>
              </a:gs>
              <a:gs pos="35001">
                <a:srgbClr val="F0EBD5"/>
              </a:gs>
              <a:gs pos="100000">
                <a:srgbClr val="FFEFD1"/>
              </a:gs>
            </a:gsLst>
            <a:lin ang="5400000"/>
          </a:gradFill>
          <a:ln w="9525">
            <a:solidFill>
              <a:srgbClr val="AEAEAE"/>
            </a:solidFill>
            <a:miter lim="800000"/>
            <a:headEnd/>
            <a:tailEnd/>
          </a:ln>
          <a:effectLst>
            <a:outerShdw dist="20000" dir="5400000" rotWithShape="0">
              <a:srgbClr val="808080">
                <a:alpha val="37999"/>
              </a:srgbClr>
            </a:outerShdw>
          </a:effectLst>
        </p:spPr>
        <p:txBody>
          <a:bodyPr wrap="square" anchor="ctr">
            <a:spAutoFit/>
          </a:bodyPr>
          <a:lstStyle/>
          <a:p>
            <a:pPr>
              <a:defRPr/>
            </a:pPr>
            <a:r>
              <a:rPr lang="en-US" sz="2400" dirty="0" smtClean="0">
                <a:solidFill>
                  <a:srgbClr val="000000"/>
                </a:solidFill>
                <a:latin typeface="Verdana" pitchFamily="34" charset="0"/>
                <a:ea typeface="Times New Roman" pitchFamily="18" charset="0"/>
                <a:cs typeface="Times New Roman" pitchFamily="18" charset="0"/>
              </a:rPr>
              <a:t>Possible answers</a:t>
            </a:r>
            <a:endParaRPr lang="en-US" sz="2400" dirty="0">
              <a:solidFill>
                <a:srgbClr val="000000"/>
              </a:solidFill>
              <a:latin typeface="Verdana" pitchFamily="34" charset="0"/>
              <a:ea typeface="Times New Roman" pitchFamily="18" charset="0"/>
              <a:cs typeface="Times New Roman" pitchFamily="18" charset="0"/>
            </a:endParaRPr>
          </a:p>
          <a:p>
            <a:pPr>
              <a:defRPr/>
            </a:pPr>
            <a:r>
              <a:rPr lang="en-US" sz="2400" dirty="0">
                <a:solidFill>
                  <a:srgbClr val="000000"/>
                </a:solidFill>
                <a:latin typeface="Verdana" pitchFamily="34" charset="0"/>
                <a:ea typeface="Times New Roman" pitchFamily="18" charset="0"/>
                <a:cs typeface="Times New Roman" pitchFamily="18" charset="0"/>
              </a:rPr>
              <a:t>a.  500</a:t>
            </a:r>
            <a:endParaRPr lang="en-US" sz="2400" dirty="0">
              <a:latin typeface="Arial" pitchFamily="34" charset="0"/>
              <a:ea typeface="+mn-ea"/>
              <a:cs typeface="Arial" pitchFamily="34" charset="0"/>
            </a:endParaRPr>
          </a:p>
          <a:p>
            <a:pPr eaLnBrk="0" hangingPunct="0">
              <a:defRPr/>
            </a:pPr>
            <a:r>
              <a:rPr lang="en-US" sz="2400" dirty="0">
                <a:solidFill>
                  <a:srgbClr val="000000"/>
                </a:solidFill>
                <a:latin typeface="Verdana" pitchFamily="34" charset="0"/>
                <a:ea typeface="Times New Roman" pitchFamily="18" charset="0"/>
                <a:cs typeface="Times New Roman" pitchFamily="18" charset="0"/>
              </a:rPr>
              <a:t>b.  5,000</a:t>
            </a:r>
            <a:endParaRPr lang="en-US" sz="2400" dirty="0">
              <a:latin typeface="Arial" pitchFamily="34" charset="0"/>
              <a:ea typeface="+mn-ea"/>
              <a:cs typeface="Arial" pitchFamily="34" charset="0"/>
            </a:endParaRPr>
          </a:p>
          <a:p>
            <a:pPr eaLnBrk="0" hangingPunct="0">
              <a:defRPr/>
            </a:pPr>
            <a:r>
              <a:rPr lang="en-US" sz="2400" dirty="0">
                <a:solidFill>
                  <a:srgbClr val="000000"/>
                </a:solidFill>
                <a:latin typeface="Verdana" pitchFamily="34" charset="0"/>
                <a:ea typeface="Times New Roman" pitchFamily="18" charset="0"/>
                <a:cs typeface="Times New Roman" pitchFamily="18" charset="0"/>
              </a:rPr>
              <a:t>c.  10,000 </a:t>
            </a:r>
            <a:endParaRPr lang="en-US" sz="2400" dirty="0">
              <a:latin typeface="Arial" pitchFamily="34" charset="0"/>
              <a:ea typeface="+mn-ea"/>
              <a:cs typeface="Arial" pitchFamily="34" charset="0"/>
            </a:endParaRPr>
          </a:p>
          <a:p>
            <a:pPr eaLnBrk="0" hangingPunct="0">
              <a:defRPr/>
            </a:pPr>
            <a:r>
              <a:rPr lang="en-US" sz="2400" dirty="0">
                <a:solidFill>
                  <a:srgbClr val="000000"/>
                </a:solidFill>
                <a:latin typeface="Verdana" pitchFamily="34" charset="0"/>
                <a:ea typeface="Times New Roman" pitchFamily="18" charset="0"/>
                <a:cs typeface="Times New Roman" pitchFamily="18" charset="0"/>
              </a:rPr>
              <a:t>d.  50,000</a:t>
            </a:r>
            <a:endParaRPr lang="en-US" sz="2400" dirty="0">
              <a:latin typeface="Arial" pitchFamily="34" charset="0"/>
              <a:ea typeface="+mn-ea"/>
              <a:cs typeface="Arial" pitchFamily="34" charset="0"/>
            </a:endParaRPr>
          </a:p>
          <a:p>
            <a:pPr eaLnBrk="0" hangingPunct="0">
              <a:defRPr/>
            </a:pPr>
            <a:r>
              <a:rPr lang="en-US" sz="2400" dirty="0">
                <a:solidFill>
                  <a:srgbClr val="000000"/>
                </a:solidFill>
                <a:latin typeface="Verdana" pitchFamily="34" charset="0"/>
                <a:ea typeface="Times New Roman" pitchFamily="18" charset="0"/>
                <a:cs typeface="Times New Roman" pitchFamily="18" charset="0"/>
              </a:rPr>
              <a:t>e.  &gt;50,000</a:t>
            </a:r>
            <a:endParaRPr lang="en-US" sz="2400" dirty="0">
              <a:latin typeface="Arial" pitchFamily="34" charset="0"/>
              <a:ea typeface="+mn-ea"/>
              <a:cs typeface="Arial" pitchFamily="34" charset="0"/>
            </a:endParaRPr>
          </a:p>
        </p:txBody>
      </p:sp>
      <p:sp>
        <p:nvSpPr>
          <p:cNvPr id="17416" name="TextBox 3"/>
          <p:cNvSpPr txBox="1">
            <a:spLocks noChangeArrowheads="1"/>
          </p:cNvSpPr>
          <p:nvPr/>
        </p:nvSpPr>
        <p:spPr bwMode="auto">
          <a:xfrm>
            <a:off x="381000" y="2286000"/>
            <a:ext cx="685800" cy="584776"/>
          </a:xfrm>
          <a:prstGeom prst="rect">
            <a:avLst/>
          </a:prstGeom>
          <a:solidFill>
            <a:schemeClr val="bg1"/>
          </a:solidFill>
          <a:ln w="9525">
            <a:noFill/>
            <a:miter lim="800000"/>
            <a:headEnd/>
            <a:tailEnd/>
          </a:ln>
        </p:spPr>
        <p:txBody>
          <a:bodyPr>
            <a:spAutoFit/>
          </a:bodyPr>
          <a:lstStyle/>
          <a:p>
            <a:pPr algn="ctr"/>
            <a:r>
              <a:rPr lang="en-US" sz="3200" b="1" dirty="0">
                <a:solidFill>
                  <a:srgbClr val="800000"/>
                </a:solidFill>
              </a:rPr>
              <a:t>b.</a:t>
            </a:r>
          </a:p>
        </p:txBody>
      </p:sp>
      <p:sp>
        <p:nvSpPr>
          <p:cNvPr id="17417" name="TextBox 5"/>
          <p:cNvSpPr txBox="1">
            <a:spLocks noChangeArrowheads="1"/>
          </p:cNvSpPr>
          <p:nvPr/>
        </p:nvSpPr>
        <p:spPr bwMode="auto">
          <a:xfrm>
            <a:off x="381000" y="3072824"/>
            <a:ext cx="685800" cy="584776"/>
          </a:xfrm>
          <a:prstGeom prst="rect">
            <a:avLst/>
          </a:prstGeom>
          <a:solidFill>
            <a:schemeClr val="bg1"/>
          </a:solidFill>
          <a:ln w="9525">
            <a:noFill/>
            <a:miter lim="800000"/>
            <a:headEnd/>
            <a:tailEnd/>
          </a:ln>
        </p:spPr>
        <p:txBody>
          <a:bodyPr>
            <a:spAutoFit/>
          </a:bodyPr>
          <a:lstStyle/>
          <a:p>
            <a:pPr algn="ctr"/>
            <a:r>
              <a:rPr lang="en-US" sz="3200" b="1" dirty="0">
                <a:solidFill>
                  <a:srgbClr val="800000"/>
                </a:solidFill>
              </a:rPr>
              <a:t>e.</a:t>
            </a:r>
          </a:p>
        </p:txBody>
      </p:sp>
      <p:sp>
        <p:nvSpPr>
          <p:cNvPr id="17418" name="TextBox 6"/>
          <p:cNvSpPr txBox="1">
            <a:spLocks noChangeArrowheads="1"/>
          </p:cNvSpPr>
          <p:nvPr/>
        </p:nvSpPr>
        <p:spPr bwMode="auto">
          <a:xfrm>
            <a:off x="381000" y="4114800"/>
            <a:ext cx="685800" cy="584776"/>
          </a:xfrm>
          <a:prstGeom prst="rect">
            <a:avLst/>
          </a:prstGeom>
          <a:solidFill>
            <a:schemeClr val="bg1"/>
          </a:solidFill>
          <a:ln w="9525">
            <a:noFill/>
            <a:miter lim="800000"/>
            <a:headEnd/>
            <a:tailEnd/>
          </a:ln>
        </p:spPr>
        <p:txBody>
          <a:bodyPr>
            <a:spAutoFit/>
          </a:bodyPr>
          <a:lstStyle/>
          <a:p>
            <a:pPr algn="ctr"/>
            <a:r>
              <a:rPr lang="en-US" sz="3200" b="1" dirty="0">
                <a:solidFill>
                  <a:srgbClr val="800000"/>
                </a:solidFill>
              </a:rPr>
              <a:t>a.</a:t>
            </a:r>
          </a:p>
        </p:txBody>
      </p:sp>
      <p:sp>
        <p:nvSpPr>
          <p:cNvPr id="17419" name="TextBox 7"/>
          <p:cNvSpPr txBox="1">
            <a:spLocks noChangeArrowheads="1"/>
          </p:cNvSpPr>
          <p:nvPr/>
        </p:nvSpPr>
        <p:spPr bwMode="auto">
          <a:xfrm>
            <a:off x="381000" y="4901624"/>
            <a:ext cx="685800" cy="584776"/>
          </a:xfrm>
          <a:prstGeom prst="rect">
            <a:avLst/>
          </a:prstGeom>
          <a:solidFill>
            <a:schemeClr val="bg1"/>
          </a:solidFill>
          <a:ln w="9525">
            <a:noFill/>
            <a:miter lim="800000"/>
            <a:headEnd/>
            <a:tailEnd/>
          </a:ln>
        </p:spPr>
        <p:txBody>
          <a:bodyPr>
            <a:spAutoFit/>
          </a:bodyPr>
          <a:lstStyle/>
          <a:p>
            <a:pPr algn="ctr"/>
            <a:r>
              <a:rPr lang="en-US" sz="3200" b="1" dirty="0">
                <a:solidFill>
                  <a:srgbClr val="800000"/>
                </a:solidFill>
              </a:rPr>
              <a:t>e.</a:t>
            </a:r>
          </a:p>
        </p:txBody>
      </p:sp>
      <p:grpSp>
        <p:nvGrpSpPr>
          <p:cNvPr id="17413" name="Group 9"/>
          <p:cNvGrpSpPr>
            <a:grpSpLocks/>
          </p:cNvGrpSpPr>
          <p:nvPr/>
        </p:nvGrpSpPr>
        <p:grpSpPr bwMode="auto">
          <a:xfrm>
            <a:off x="6629400" y="5029200"/>
            <a:ext cx="1981200" cy="1676400"/>
            <a:chOff x="5798743" y="5140036"/>
            <a:chExt cx="3908181" cy="2133600"/>
          </a:xfrm>
        </p:grpSpPr>
        <p:pic>
          <p:nvPicPr>
            <p:cNvPr id="17414"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7415" name="TextBox 11"/>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2800" dirty="0">
                  <a:solidFill>
                    <a:schemeClr val="bg1"/>
                  </a:solidFill>
                </a:rPr>
                <a:t>Activity </a:t>
              </a:r>
            </a:p>
          </p:txBody>
        </p:sp>
      </p:grpSp>
      <p:sp>
        <p:nvSpPr>
          <p:cNvPr id="12" name="TextBox 11"/>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animBg="1"/>
      <p:bldP spid="17417" grpId="0" animBg="1"/>
      <p:bldP spid="17418" grpId="0" animBg="1"/>
      <p:bldP spid="17419"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727325"/>
            <a:ext cx="8229600" cy="1143000"/>
          </a:xfrm>
        </p:spPr>
        <p:txBody>
          <a:bodyPr rtlCol="0">
            <a:normAutofit fontScale="90000"/>
          </a:bodyPr>
          <a:lstStyle/>
          <a:p>
            <a:pPr marL="514350" indent="-514350" fontAlgn="auto">
              <a:spcAft>
                <a:spcPts val="0"/>
              </a:spcAft>
              <a:defRPr/>
            </a:pPr>
            <a:r>
              <a:rPr lang="en-US" sz="6600" dirty="0" smtClean="0">
                <a:solidFill>
                  <a:schemeClr val="accent3">
                    <a:lumMod val="75000"/>
                  </a:schemeClr>
                </a:solidFill>
              </a:rPr>
              <a:t>	Emergencies and First Aid</a:t>
            </a:r>
          </a:p>
        </p:txBody>
      </p:sp>
      <p:grpSp>
        <p:nvGrpSpPr>
          <p:cNvPr id="2" name="Group 4" descr="Section 8"/>
          <p:cNvGrpSpPr/>
          <p:nvPr/>
        </p:nvGrpSpPr>
        <p:grpSpPr>
          <a:xfrm>
            <a:off x="457200" y="609600"/>
            <a:ext cx="4686300" cy="1559025"/>
            <a:chOff x="0" y="96787"/>
            <a:chExt cx="4191000" cy="1559025"/>
          </a:xfrm>
          <a:scene3d>
            <a:camera prst="orthographicFront"/>
            <a:lightRig rig="threePt" dir="t">
              <a:rot lat="0" lon="0" rev="7500000"/>
            </a:lightRig>
          </a:scene3d>
        </p:grpSpPr>
        <p:sp>
          <p:nvSpPr>
            <p:cNvPr id="6" name="Rounded Rectangle 5"/>
            <p:cNvSpPr/>
            <p:nvPr/>
          </p:nvSpPr>
          <p:spPr>
            <a:xfrm>
              <a:off x="0" y="96787"/>
              <a:ext cx="4191000" cy="1559025"/>
            </a:xfrm>
            <a:prstGeom prst="roundRect">
              <a:avLst/>
            </a:prstGeom>
            <a:solidFill>
              <a:srgbClr val="2818F4"/>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ounded Rectangle 4"/>
            <p:cNvSpPr/>
            <p:nvPr/>
          </p:nvSpPr>
          <p:spPr>
            <a:xfrm>
              <a:off x="76105" y="172892"/>
              <a:ext cx="4038790" cy="1406815"/>
            </a:xfrm>
            <a:prstGeom prst="rect">
              <a:avLst/>
            </a:prstGeom>
            <a:sp3d/>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fontAlgn="auto">
                <a:lnSpc>
                  <a:spcPct val="90000"/>
                </a:lnSpc>
                <a:spcAft>
                  <a:spcPct val="35000"/>
                </a:spcAft>
                <a:defRPr/>
              </a:pPr>
              <a:r>
                <a:rPr lang="en-US" sz="6500" b="1" dirty="0">
                  <a:solidFill>
                    <a:schemeClr val="bg1"/>
                  </a:solidFill>
                  <a:latin typeface="Tahoma" pitchFamily="34" charset="0"/>
                  <a:ea typeface="Tahoma" pitchFamily="34" charset="0"/>
                  <a:cs typeface="Tahoma" pitchFamily="34" charset="0"/>
                </a:rPr>
                <a:t>Section</a:t>
              </a:r>
              <a:r>
                <a:rPr lang="en-US" sz="6500" b="1" dirty="0">
                  <a:latin typeface="Tahoma" pitchFamily="34" charset="0"/>
                  <a:ea typeface="Tahoma" pitchFamily="34" charset="0"/>
                  <a:cs typeface="Tahoma" pitchFamily="34" charset="0"/>
                </a:rPr>
                <a:t> 8</a:t>
              </a:r>
            </a:p>
          </p:txBody>
        </p:sp>
      </p:grpSp>
      <p:pic>
        <p:nvPicPr>
          <p:cNvPr id="137219" name="Picture 7" descr="cpwr_hor1_cmyk_hires.tif"/>
          <p:cNvPicPr>
            <a:picLocks noChangeAspect="1"/>
          </p:cNvPicPr>
          <p:nvPr/>
        </p:nvPicPr>
        <p:blipFill>
          <a:blip r:embed="rId3" cstate="print"/>
          <a:srcRect/>
          <a:stretch>
            <a:fillRect/>
          </a:stretch>
        </p:blipFill>
        <p:spPr bwMode="auto">
          <a:xfrm>
            <a:off x="381000" y="5791200"/>
            <a:ext cx="8351520" cy="9192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Learn about first aid arrangements on your jobsite and read labels and SDSs before using chemicals</a:t>
            </a:r>
            <a:endParaRPr lang="en-US" dirty="0">
              <a:solidFill>
                <a:schemeClr val="accent3">
                  <a:lumMod val="75000"/>
                </a:schemeClr>
              </a:solidFill>
            </a:endParaRPr>
          </a:p>
        </p:txBody>
      </p:sp>
      <p:grpSp>
        <p:nvGrpSpPr>
          <p:cNvPr id="6" name="Group 5" descr="Eyewash fountains&#10;"/>
          <p:cNvGrpSpPr/>
          <p:nvPr/>
        </p:nvGrpSpPr>
        <p:grpSpPr>
          <a:xfrm>
            <a:off x="762000" y="2209800"/>
            <a:ext cx="7581900" cy="4167188"/>
            <a:chOff x="762000" y="2209800"/>
            <a:chExt cx="7581900" cy="4167188"/>
          </a:xfrm>
        </p:grpSpPr>
        <p:pic>
          <p:nvPicPr>
            <p:cNvPr id="138242" name="Picture 5" descr="DSC_0117.jpg"/>
            <p:cNvPicPr>
              <a:picLocks noChangeAspect="1"/>
            </p:cNvPicPr>
            <p:nvPr/>
          </p:nvPicPr>
          <p:blipFill>
            <a:blip r:embed="rId3" cstate="print"/>
            <a:srcRect/>
            <a:stretch>
              <a:fillRect/>
            </a:stretch>
          </p:blipFill>
          <p:spPr bwMode="auto">
            <a:xfrm>
              <a:off x="762000" y="2209800"/>
              <a:ext cx="2743200" cy="4167188"/>
            </a:xfrm>
            <a:prstGeom prst="rect">
              <a:avLst/>
            </a:prstGeom>
            <a:noFill/>
            <a:ln w="9525">
              <a:noFill/>
              <a:miter lim="800000"/>
              <a:headEnd/>
              <a:tailEnd/>
            </a:ln>
          </p:spPr>
        </p:pic>
        <p:pic>
          <p:nvPicPr>
            <p:cNvPr id="138243" name="Picture 6"/>
            <p:cNvPicPr>
              <a:picLocks noChangeAspect="1"/>
            </p:cNvPicPr>
            <p:nvPr/>
          </p:nvPicPr>
          <p:blipFill>
            <a:blip r:embed="rId4" cstate="print"/>
            <a:srcRect l="1079" r="29210"/>
            <a:stretch>
              <a:fillRect/>
            </a:stretch>
          </p:blipFill>
          <p:spPr bwMode="auto">
            <a:xfrm>
              <a:off x="4343400" y="2319338"/>
              <a:ext cx="4000500" cy="3743325"/>
            </a:xfrm>
            <a:prstGeom prst="rect">
              <a:avLst/>
            </a:prstGeom>
            <a:noFill/>
            <a:ln w="9525">
              <a:noFill/>
              <a:miter lim="800000"/>
              <a:headEnd/>
              <a:tailEnd/>
            </a:ln>
          </p:spPr>
        </p:pic>
      </p:gr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ransition spd="slow"/>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228600" y="457200"/>
            <a:ext cx="8686800" cy="1143000"/>
          </a:xfrm>
        </p:spPr>
        <p:txBody>
          <a:bodyPr/>
          <a:lstStyle/>
          <a:p>
            <a:r>
              <a:rPr lang="en-US" sz="4400" dirty="0" smtClean="0"/>
              <a:t>What happens if you encounter a spill or a leak?</a:t>
            </a:r>
          </a:p>
        </p:txBody>
      </p:sp>
      <p:sp>
        <p:nvSpPr>
          <p:cNvPr id="68611" name="Rectangle 3"/>
          <p:cNvSpPr>
            <a:spLocks noGrp="1" noChangeArrowheads="1"/>
          </p:cNvSpPr>
          <p:nvPr>
            <p:ph type="body" idx="1"/>
          </p:nvPr>
        </p:nvSpPr>
        <p:spPr>
          <a:xfrm>
            <a:off x="228600" y="2133600"/>
            <a:ext cx="8610600" cy="3733800"/>
          </a:xfrm>
        </p:spPr>
        <p:txBody>
          <a:bodyPr rtlCol="0">
            <a:normAutofit/>
          </a:bodyPr>
          <a:lstStyle/>
          <a:p>
            <a:pPr fontAlgn="auto">
              <a:spcAft>
                <a:spcPts val="0"/>
              </a:spcAft>
              <a:defRPr/>
            </a:pPr>
            <a:r>
              <a:rPr lang="en-US" sz="4000" dirty="0" smtClean="0">
                <a:solidFill>
                  <a:srgbClr val="C00000"/>
                </a:solidFill>
                <a:effectLst>
                  <a:outerShdw blurRad="38100" dist="38100" dir="2700000" algn="tl">
                    <a:srgbClr val="000000">
                      <a:alpha val="43137"/>
                    </a:srgbClr>
                  </a:outerShdw>
                </a:effectLst>
                <a:ea typeface="+mn-ea"/>
              </a:rPr>
              <a:t>REMEMBER:</a:t>
            </a:r>
            <a:r>
              <a:rPr lang="en-US" dirty="0" smtClean="0">
                <a:solidFill>
                  <a:srgbClr val="C00000"/>
                </a:solidFill>
                <a:ea typeface="+mn-ea"/>
              </a:rPr>
              <a:t> </a:t>
            </a:r>
            <a:r>
              <a:rPr lang="en-US" dirty="0" err="1" smtClean="0">
                <a:solidFill>
                  <a:srgbClr val="C00000"/>
                </a:solidFill>
                <a:ea typeface="+mn-ea"/>
              </a:rPr>
              <a:t>HazCom</a:t>
            </a:r>
            <a:r>
              <a:rPr lang="en-US" dirty="0" smtClean="0">
                <a:solidFill>
                  <a:srgbClr val="C00000"/>
                </a:solidFill>
                <a:ea typeface="+mn-ea"/>
              </a:rPr>
              <a:t> training is not emergency response training</a:t>
            </a:r>
            <a:endParaRPr lang="en-US" dirty="0">
              <a:solidFill>
                <a:srgbClr val="C00000"/>
              </a:solidFill>
              <a:ea typeface="+mn-ea"/>
            </a:endParaRPr>
          </a:p>
          <a:p>
            <a:pPr fontAlgn="auto">
              <a:spcAft>
                <a:spcPts val="0"/>
              </a:spcAft>
              <a:defRPr/>
            </a:pPr>
            <a:r>
              <a:rPr lang="en-US" dirty="0" smtClean="0">
                <a:solidFill>
                  <a:schemeClr val="tx1">
                    <a:lumMod val="85000"/>
                    <a:lumOff val="15000"/>
                  </a:schemeClr>
                </a:solidFill>
                <a:ea typeface="+mn-ea"/>
              </a:rPr>
              <a:t>Inform supervisor</a:t>
            </a:r>
            <a:endParaRPr lang="en-US" dirty="0">
              <a:solidFill>
                <a:schemeClr val="tx1">
                  <a:lumMod val="85000"/>
                  <a:lumOff val="15000"/>
                </a:schemeClr>
              </a:solidFill>
              <a:ea typeface="+mn-ea"/>
            </a:endParaRPr>
          </a:p>
          <a:p>
            <a:pPr fontAlgn="auto">
              <a:spcAft>
                <a:spcPts val="0"/>
              </a:spcAft>
              <a:defRPr/>
            </a:pPr>
            <a:r>
              <a:rPr lang="en-US" dirty="0">
                <a:solidFill>
                  <a:schemeClr val="tx1">
                    <a:lumMod val="85000"/>
                    <a:lumOff val="15000"/>
                  </a:schemeClr>
                </a:solidFill>
                <a:ea typeface="+mn-ea"/>
              </a:rPr>
              <a:t>Inform </a:t>
            </a:r>
            <a:r>
              <a:rPr lang="en-US" dirty="0" smtClean="0">
                <a:solidFill>
                  <a:schemeClr val="tx1">
                    <a:lumMod val="85000"/>
                    <a:lumOff val="15000"/>
                  </a:schemeClr>
                </a:solidFill>
                <a:ea typeface="+mn-ea"/>
              </a:rPr>
              <a:t>coworkers, leave area </a:t>
            </a:r>
            <a:r>
              <a:rPr lang="en-US" dirty="0">
                <a:solidFill>
                  <a:schemeClr val="tx1">
                    <a:lumMod val="85000"/>
                    <a:lumOff val="15000"/>
                  </a:schemeClr>
                </a:solidFill>
                <a:ea typeface="+mn-ea"/>
              </a:rPr>
              <a:t>of </a:t>
            </a:r>
            <a:r>
              <a:rPr lang="en-US" dirty="0" smtClean="0">
                <a:solidFill>
                  <a:schemeClr val="tx1">
                    <a:lumMod val="85000"/>
                    <a:lumOff val="15000"/>
                  </a:schemeClr>
                </a:solidFill>
                <a:ea typeface="+mn-ea"/>
              </a:rPr>
              <a:t>spill</a:t>
            </a:r>
            <a:endParaRPr lang="en-US" dirty="0">
              <a:solidFill>
                <a:schemeClr val="tx1">
                  <a:lumMod val="85000"/>
                  <a:lumOff val="15000"/>
                </a:schemeClr>
              </a:solidFill>
              <a:ea typeface="+mn-ea"/>
            </a:endParaRPr>
          </a:p>
          <a:p>
            <a:pPr fontAlgn="auto">
              <a:spcAft>
                <a:spcPts val="0"/>
              </a:spcAft>
              <a:defRPr/>
            </a:pPr>
            <a:r>
              <a:rPr lang="en-US" dirty="0" smtClean="0">
                <a:solidFill>
                  <a:schemeClr val="tx1">
                    <a:lumMod val="85000"/>
                    <a:lumOff val="15000"/>
                  </a:schemeClr>
                </a:solidFill>
                <a:ea typeface="+mn-ea"/>
              </a:rPr>
              <a:t>Follow employer’s </a:t>
            </a:r>
            <a:r>
              <a:rPr lang="en-US" dirty="0">
                <a:solidFill>
                  <a:schemeClr val="tx1">
                    <a:lumMod val="85000"/>
                    <a:lumOff val="15000"/>
                  </a:schemeClr>
                </a:solidFill>
                <a:ea typeface="+mn-ea"/>
              </a:rPr>
              <a:t>spill response </a:t>
            </a:r>
            <a:r>
              <a:rPr lang="en-US" dirty="0" smtClean="0">
                <a:solidFill>
                  <a:schemeClr val="tx1">
                    <a:lumMod val="85000"/>
                    <a:lumOff val="15000"/>
                  </a:schemeClr>
                </a:solidFill>
                <a:ea typeface="+mn-ea"/>
              </a:rPr>
              <a:t>program</a:t>
            </a:r>
            <a:endParaRPr lang="en-US" dirty="0">
              <a:solidFill>
                <a:schemeClr val="tx1">
                  <a:lumMod val="85000"/>
                  <a:lumOff val="15000"/>
                </a:schemeClr>
              </a:solidFill>
              <a:ea typeface="+mn-ea"/>
            </a:endParaRPr>
          </a:p>
          <a:p>
            <a:pPr fontAlgn="auto">
              <a:spcAft>
                <a:spcPts val="0"/>
              </a:spcAft>
              <a:defRPr/>
            </a:pPr>
            <a:endParaRPr lang="en-US" dirty="0">
              <a:solidFill>
                <a:schemeClr val="tx1">
                  <a:lumMod val="85000"/>
                  <a:lumOff val="15000"/>
                </a:schemeClr>
              </a:solidFill>
              <a:ea typeface="+mn-ea"/>
            </a:endParaRP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You must be trained to respond to a fire of any size. Learn about the policy on fighting fires at your site.</a:t>
            </a:r>
            <a:endParaRPr lang="en-US" dirty="0">
              <a:solidFill>
                <a:schemeClr val="accent3">
                  <a:lumMod val="75000"/>
                </a:schemeClr>
              </a:solidFill>
            </a:endParaRPr>
          </a:p>
        </p:txBody>
      </p:sp>
      <p:pic>
        <p:nvPicPr>
          <p:cNvPr id="140290" name="Picture 3" descr="Fire extinguisher in job-made holder"/>
          <p:cNvPicPr>
            <a:picLocks noChangeAspect="1"/>
          </p:cNvPicPr>
          <p:nvPr/>
        </p:nvPicPr>
        <p:blipFill>
          <a:blip r:embed="rId3" cstate="print"/>
          <a:srcRect/>
          <a:stretch>
            <a:fillRect/>
          </a:stretch>
        </p:blipFill>
        <p:spPr bwMode="auto">
          <a:xfrm>
            <a:off x="2209800" y="2286000"/>
            <a:ext cx="4621213" cy="3886200"/>
          </a:xfrm>
          <a:prstGeom prst="rect">
            <a:avLst/>
          </a:prstGeom>
          <a:noFill/>
          <a:ln w="9525">
            <a:noFill/>
            <a:miter lim="800000"/>
            <a:headEnd/>
            <a:tailEnd/>
          </a:ln>
        </p:spPr>
      </p:pic>
      <p:sp>
        <p:nvSpPr>
          <p:cNvPr id="140291" name="TextBox 4"/>
          <p:cNvSpPr txBox="1">
            <a:spLocks noChangeArrowheads="1"/>
          </p:cNvSpPr>
          <p:nvPr/>
        </p:nvSpPr>
        <p:spPr bwMode="auto">
          <a:xfrm>
            <a:off x="2133600" y="6211888"/>
            <a:ext cx="5181600" cy="584200"/>
          </a:xfrm>
          <a:prstGeom prst="rect">
            <a:avLst/>
          </a:prstGeom>
          <a:noFill/>
          <a:ln w="9525">
            <a:noFill/>
            <a:miter lim="800000"/>
            <a:headEnd/>
            <a:tailEnd/>
          </a:ln>
        </p:spPr>
        <p:txBody>
          <a:bodyPr>
            <a:spAutoFit/>
          </a:bodyPr>
          <a:lstStyle/>
          <a:p>
            <a:r>
              <a:rPr lang="en-US" sz="1600" dirty="0"/>
              <a:t>Photo courtesy Whiting Turner Construction Company and GW University</a:t>
            </a:r>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228600" y="533400"/>
            <a:ext cx="8763000" cy="1143000"/>
          </a:xfrm>
        </p:spPr>
        <p:txBody>
          <a:bodyPr/>
          <a:lstStyle/>
          <a:p>
            <a:r>
              <a:rPr lang="en-US" dirty="0" smtClean="0"/>
              <a:t>If you have been exposed to a chemical, take these actions</a:t>
            </a:r>
          </a:p>
        </p:txBody>
      </p:sp>
      <p:sp>
        <p:nvSpPr>
          <p:cNvPr id="141314" name="Rectangle 3"/>
          <p:cNvSpPr>
            <a:spLocks noGrp="1" noChangeArrowheads="1"/>
          </p:cNvSpPr>
          <p:nvPr>
            <p:ph type="body" idx="1"/>
          </p:nvPr>
        </p:nvSpPr>
        <p:spPr>
          <a:xfrm>
            <a:off x="457200" y="2209800"/>
            <a:ext cx="8229600" cy="4114800"/>
          </a:xfrm>
        </p:spPr>
        <p:txBody>
          <a:bodyPr/>
          <a:lstStyle/>
          <a:p>
            <a:r>
              <a:rPr lang="en-US" dirty="0" smtClean="0"/>
              <a:t>Let your supervisor and union know</a:t>
            </a:r>
          </a:p>
          <a:p>
            <a:r>
              <a:rPr lang="en-US" dirty="0" smtClean="0"/>
              <a:t>Identify the chemical(s) involved</a:t>
            </a:r>
          </a:p>
          <a:p>
            <a:r>
              <a:rPr lang="en-US" dirty="0" smtClean="0"/>
              <a:t>Follow SDS first aid directions</a:t>
            </a:r>
          </a:p>
          <a:p>
            <a:r>
              <a:rPr lang="en-US" dirty="0" smtClean="0"/>
              <a:t>Get medical attention as needed</a:t>
            </a:r>
          </a:p>
          <a:p>
            <a:endParaRPr lang="en-US" dirty="0" smtClean="0"/>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M50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Now that you have had this class, what actions will you take at your jobsite to find out more about the chemicals you work with?</a:t>
            </a:r>
            <a:endParaRPr lang="en-US" dirty="0">
              <a:solidFill>
                <a:schemeClr val="accent3">
                  <a:lumMod val="75000"/>
                </a:schemeClr>
              </a:solidFill>
            </a:endParaRPr>
          </a:p>
        </p:txBody>
      </p:sp>
      <p:sp>
        <p:nvSpPr>
          <p:cNvPr id="3" name="Content Placeholder 2"/>
          <p:cNvSpPr>
            <a:spLocks noGrp="1"/>
          </p:cNvSpPr>
          <p:nvPr>
            <p:ph idx="4294967295"/>
          </p:nvPr>
        </p:nvSpPr>
        <p:spPr>
          <a:xfrm>
            <a:off x="304800" y="1295400"/>
            <a:ext cx="8229600" cy="4525963"/>
          </a:xfrm>
        </p:spPr>
        <p:txBody>
          <a:bodyPr>
            <a:normAutofit/>
          </a:bodyPr>
          <a:lstStyle/>
          <a:p>
            <a:pPr marL="0" indent="0">
              <a:buFont typeface="Arial" pitchFamily="34" charset="0"/>
              <a:buNone/>
            </a:pPr>
            <a:r>
              <a:rPr lang="en-US" dirty="0" smtClean="0"/>
              <a:t> </a:t>
            </a:r>
          </a:p>
          <a:p>
            <a:pPr marL="0" indent="0"/>
            <a:endParaRPr lang="en-US" dirty="0" smtClean="0"/>
          </a:p>
        </p:txBody>
      </p:sp>
      <p:pic>
        <p:nvPicPr>
          <p:cNvPr id="4" name="Picture 3" descr="Apprentice with oxyacetylene torch"/>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2895600"/>
            <a:ext cx="3492500" cy="3633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M50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9" name="Group 22"/>
          <p:cNvGrpSpPr>
            <a:grpSpLocks/>
          </p:cNvGrpSpPr>
          <p:nvPr/>
        </p:nvGrpSpPr>
        <p:grpSpPr bwMode="auto">
          <a:xfrm>
            <a:off x="7924800" y="5943600"/>
            <a:ext cx="1066800" cy="914400"/>
            <a:chOff x="5798743" y="5140036"/>
            <a:chExt cx="3908181" cy="2133600"/>
          </a:xfrm>
        </p:grpSpPr>
        <p:pic>
          <p:nvPicPr>
            <p:cNvPr id="10"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1"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title"/>
          </p:nvPr>
        </p:nvSpPr>
        <p:spPr>
          <a:xfrm>
            <a:off x="1143000" y="0"/>
            <a:ext cx="8229600" cy="1143000"/>
          </a:xfrm>
        </p:spPr>
        <p:txBody>
          <a:bodyPr/>
          <a:lstStyle/>
          <a:p>
            <a:r>
              <a:rPr lang="en-US" dirty="0" smtClean="0"/>
              <a:t>Comments or Questions?</a:t>
            </a:r>
          </a:p>
        </p:txBody>
      </p:sp>
      <p:sp>
        <p:nvSpPr>
          <p:cNvPr id="143363" name="Text Box 2"/>
          <p:cNvSpPr txBox="1">
            <a:spLocks noChangeArrowheads="1"/>
          </p:cNvSpPr>
          <p:nvPr/>
        </p:nvSpPr>
        <p:spPr bwMode="auto">
          <a:xfrm>
            <a:off x="1066800" y="5943600"/>
            <a:ext cx="6096000" cy="338554"/>
          </a:xfrm>
          <a:prstGeom prst="rect">
            <a:avLst/>
          </a:prstGeom>
          <a:solidFill>
            <a:srgbClr val="FFFFFF"/>
          </a:solidFill>
          <a:ln w="9525">
            <a:noFill/>
            <a:miter lim="800000"/>
            <a:headEnd/>
            <a:tailEnd/>
          </a:ln>
        </p:spPr>
        <p:txBody>
          <a:bodyPr wrap="square">
            <a:spAutoFit/>
          </a:bodyPr>
          <a:lstStyle/>
          <a:p>
            <a:pPr>
              <a:spcAft>
                <a:spcPts val="1000"/>
              </a:spcAft>
            </a:pPr>
            <a:r>
              <a:rPr lang="en-US" sz="1600" dirty="0" smtClean="0"/>
              <a:t>Photo Courtesy </a:t>
            </a:r>
            <a:r>
              <a:rPr lang="en-US" sz="1600" dirty="0" err="1" smtClean="0"/>
              <a:t>eLCOSH</a:t>
            </a:r>
            <a:endParaRPr lang="en-US" sz="1600" b="1" dirty="0">
              <a:latin typeface="Arial" pitchFamily="34" charset="0"/>
              <a:cs typeface="Arial" pitchFamily="34" charset="0"/>
            </a:endParaRPr>
          </a:p>
        </p:txBody>
      </p:sp>
      <p:pic>
        <p:nvPicPr>
          <p:cNvPr id="5" name="Picture 4" descr="Working with rebar"/>
          <p:cNvPicPr>
            <a:picLocks noChangeAspect="1"/>
          </p:cNvPicPr>
          <p:nvPr/>
        </p:nvPicPr>
        <p:blipFill>
          <a:blip r:embed="rId3" cstate="print"/>
          <a:stretch>
            <a:fillRect/>
          </a:stretch>
        </p:blipFill>
        <p:spPr>
          <a:xfrm>
            <a:off x="1219200" y="1295400"/>
            <a:ext cx="6781800" cy="45212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82000" cy="1143000"/>
          </a:xfrm>
        </p:spPr>
        <p:txBody>
          <a:bodyPr/>
          <a:lstStyle/>
          <a:p>
            <a:r>
              <a:rPr lang="en-US" sz="3600" dirty="0" smtClean="0"/>
              <a:t>Every day around four construction workers die on the job</a:t>
            </a:r>
            <a:endParaRPr lang="en-US" sz="3600" dirty="0"/>
          </a:p>
        </p:txBody>
      </p:sp>
      <p:pic>
        <p:nvPicPr>
          <p:cNvPr id="1026" name="Picture 2" descr="Case photo from a California investigation of a scissor lift that toppled killing the operator."/>
          <p:cNvPicPr>
            <a:picLocks noChangeAspect="1" noChangeArrowheads="1"/>
          </p:cNvPicPr>
          <p:nvPr/>
        </p:nvPicPr>
        <p:blipFill>
          <a:blip r:embed="rId3" cstate="print"/>
          <a:srcRect b="33333"/>
          <a:stretch>
            <a:fillRect/>
          </a:stretch>
        </p:blipFill>
        <p:spPr bwMode="auto">
          <a:xfrm>
            <a:off x="990600" y="2286000"/>
            <a:ext cx="70104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914400" y="5867400"/>
            <a:ext cx="5105400" cy="369332"/>
          </a:xfrm>
          <a:prstGeom prst="rect">
            <a:avLst/>
          </a:prstGeom>
          <a:noFill/>
        </p:spPr>
        <p:txBody>
          <a:bodyPr wrap="square" rtlCol="0">
            <a:spAutoFit/>
          </a:bodyPr>
          <a:lstStyle/>
          <a:p>
            <a:r>
              <a:rPr lang="en-US" b="1" dirty="0" smtClean="0">
                <a:solidFill>
                  <a:srgbClr val="0070C0"/>
                </a:solidFill>
              </a:rPr>
              <a:t>Image courtesy of California FACE Report #10CA008 </a:t>
            </a:r>
            <a:endParaRPr lang="en-US" b="1" dirty="0">
              <a:solidFill>
                <a:srgbClr val="0070C0"/>
              </a:solidFill>
            </a:endParaRPr>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600" dirty="0" smtClean="0"/>
              <a:t>This shows the deaths on construction jobs in 2017 as tracked by CPWR</a:t>
            </a:r>
            <a:endParaRPr lang="en-US" sz="3600" dirty="0"/>
          </a:p>
        </p:txBody>
      </p:sp>
      <p:sp>
        <p:nvSpPr>
          <p:cNvPr id="4" name="TextBox 3"/>
          <p:cNvSpPr txBox="1"/>
          <p:nvPr/>
        </p:nvSpPr>
        <p:spPr>
          <a:xfrm>
            <a:off x="1676399" y="6172200"/>
            <a:ext cx="6288613" cy="830997"/>
          </a:xfrm>
          <a:prstGeom prst="rect">
            <a:avLst/>
          </a:prstGeom>
          <a:noFill/>
        </p:spPr>
        <p:txBody>
          <a:bodyPr wrap="square" rtlCol="0">
            <a:spAutoFit/>
          </a:bodyPr>
          <a:lstStyle/>
          <a:p>
            <a:r>
              <a:rPr lang="en-US" sz="2400" dirty="0" smtClean="0">
                <a:hlinkClick r:id="rId3"/>
              </a:rPr>
              <a:t>http://stopconstructionfalls.com/</a:t>
            </a:r>
            <a:r>
              <a:rPr lang="en-US" sz="2400" dirty="0" smtClean="0"/>
              <a:t>fatalitymap/</a:t>
            </a:r>
          </a:p>
          <a:p>
            <a:endParaRPr lang="en-US" sz="2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8987" y="2331737"/>
            <a:ext cx="6786026" cy="3566125"/>
          </a:xfrm>
          <a:prstGeom prst="rect">
            <a:avLst/>
          </a:prstGeom>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Title 3"/>
          <p:cNvSpPr>
            <a:spLocks noGrp="1"/>
          </p:cNvSpPr>
          <p:nvPr>
            <p:ph type="title"/>
          </p:nvPr>
        </p:nvSpPr>
        <p:spPr>
          <a:xfrm>
            <a:off x="533400" y="2819400"/>
            <a:ext cx="8229600" cy="1143000"/>
          </a:xfrm>
        </p:spPr>
        <p:txBody>
          <a:bodyPr/>
          <a:lstStyle/>
          <a:p>
            <a:r>
              <a:rPr lang="en-US" sz="4800" dirty="0" smtClean="0"/>
              <a:t>Hazard Communication Standard Overview</a:t>
            </a:r>
          </a:p>
        </p:txBody>
      </p:sp>
      <p:grpSp>
        <p:nvGrpSpPr>
          <p:cNvPr id="2" name="Group 4" descr="Section 2"/>
          <p:cNvGrpSpPr/>
          <p:nvPr/>
        </p:nvGrpSpPr>
        <p:grpSpPr>
          <a:xfrm>
            <a:off x="457200" y="609600"/>
            <a:ext cx="4686300" cy="1559025"/>
            <a:chOff x="0" y="96787"/>
            <a:chExt cx="4191000" cy="1559025"/>
          </a:xfrm>
          <a:scene3d>
            <a:camera prst="orthographicFront"/>
            <a:lightRig rig="threePt" dir="t">
              <a:rot lat="0" lon="0" rev="7500000"/>
            </a:lightRig>
          </a:scene3d>
        </p:grpSpPr>
        <p:sp>
          <p:nvSpPr>
            <p:cNvPr id="6" name="Rounded Rectangle 5"/>
            <p:cNvSpPr/>
            <p:nvPr/>
          </p:nvSpPr>
          <p:spPr>
            <a:xfrm>
              <a:off x="0" y="96787"/>
              <a:ext cx="4191000" cy="1559025"/>
            </a:xfrm>
            <a:prstGeom prst="roundRect">
              <a:avLst/>
            </a:prstGeom>
            <a:solidFill>
              <a:srgbClr val="3366FF"/>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ounded Rectangle 4"/>
            <p:cNvSpPr/>
            <p:nvPr/>
          </p:nvSpPr>
          <p:spPr>
            <a:xfrm>
              <a:off x="76105" y="172892"/>
              <a:ext cx="4038790" cy="1406815"/>
            </a:xfrm>
            <a:prstGeom prst="rect">
              <a:avLst/>
            </a:prstGeom>
            <a:sp3d/>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fontAlgn="auto">
                <a:lnSpc>
                  <a:spcPct val="90000"/>
                </a:lnSpc>
                <a:spcAft>
                  <a:spcPct val="35000"/>
                </a:spcAft>
                <a:defRPr/>
              </a:pPr>
              <a:r>
                <a:rPr lang="en-US" sz="6500" b="1" dirty="0">
                  <a:solidFill>
                    <a:schemeClr val="bg1"/>
                  </a:solidFill>
                  <a:latin typeface="Tahoma" pitchFamily="34" charset="0"/>
                  <a:ea typeface="Tahoma" pitchFamily="34" charset="0"/>
                  <a:cs typeface="Tahoma" pitchFamily="34" charset="0"/>
                </a:rPr>
                <a:t>Section</a:t>
              </a:r>
              <a:r>
                <a:rPr lang="en-US" sz="6500" b="1" dirty="0">
                  <a:latin typeface="Tahoma" pitchFamily="34" charset="0"/>
                  <a:ea typeface="Tahoma" pitchFamily="34" charset="0"/>
                  <a:cs typeface="Tahoma" pitchFamily="34" charset="0"/>
                </a:rPr>
                <a:t> 2</a:t>
              </a:r>
            </a:p>
          </p:txBody>
        </p:sp>
      </p:grpSp>
      <p:pic>
        <p:nvPicPr>
          <p:cNvPr id="18435" name="Picture 8" descr="cpwr_hor1_cmyk_hires.tif"/>
          <p:cNvPicPr>
            <a:picLocks noChangeAspect="1"/>
          </p:cNvPicPr>
          <p:nvPr/>
        </p:nvPicPr>
        <p:blipFill>
          <a:blip r:embed="rId3" cstate="print"/>
          <a:srcRect/>
          <a:stretch>
            <a:fillRect/>
          </a:stretch>
        </p:blipFill>
        <p:spPr bwMode="auto">
          <a:xfrm>
            <a:off x="762000" y="5638800"/>
            <a:ext cx="7467600" cy="821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ctrTitle"/>
          </p:nvPr>
        </p:nvSpPr>
        <p:spPr>
          <a:xfrm>
            <a:off x="685800" y="1676400"/>
            <a:ext cx="8077200" cy="1470025"/>
          </a:xfrm>
        </p:spPr>
        <p:txBody>
          <a:bodyPr/>
          <a:lstStyle/>
          <a:p>
            <a:r>
              <a:rPr lang="en-US" sz="4800" dirty="0" smtClean="0">
                <a:solidFill>
                  <a:srgbClr val="717171"/>
                </a:solidFill>
              </a:rPr>
              <a:t>What led up to OSHA developing the </a:t>
            </a:r>
            <a:r>
              <a:rPr lang="en-US" sz="4800" dirty="0" err="1" smtClean="0">
                <a:solidFill>
                  <a:srgbClr val="717171"/>
                </a:solidFill>
              </a:rPr>
              <a:t>HazCom</a:t>
            </a:r>
            <a:r>
              <a:rPr lang="en-US" sz="4800" dirty="0" smtClean="0">
                <a:solidFill>
                  <a:srgbClr val="717171"/>
                </a:solidFill>
              </a:rPr>
              <a:t> Standard in 1983?</a:t>
            </a:r>
          </a:p>
        </p:txBody>
      </p:sp>
      <p:sp>
        <p:nvSpPr>
          <p:cNvPr id="3" name="Subtitle 2"/>
          <p:cNvSpPr>
            <a:spLocks noGrp="1"/>
          </p:cNvSpPr>
          <p:nvPr>
            <p:ph type="subTitle" idx="1"/>
          </p:nvPr>
        </p:nvSpPr>
        <p:spPr>
          <a:xfrm>
            <a:off x="1371600" y="4114800"/>
            <a:ext cx="6400800" cy="1752600"/>
          </a:xfrm>
        </p:spPr>
        <p:txBody>
          <a:bodyPr rtlCol="0">
            <a:normAutofit/>
          </a:bodyPr>
          <a:lstStyle/>
          <a:p>
            <a:pPr fontAlgn="auto">
              <a:spcAft>
                <a:spcPts val="0"/>
              </a:spcAft>
              <a:defRPr/>
            </a:pPr>
            <a:r>
              <a:rPr lang="en-US" dirty="0" smtClean="0">
                <a:ea typeface="+mn-ea"/>
              </a:rPr>
              <a:t>A short history</a:t>
            </a:r>
            <a:endParaRPr lang="en-US" dirty="0">
              <a:ea typeface="+mn-ea"/>
            </a:endParaRP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3"/>
          <p:cNvSpPr>
            <a:spLocks noGrp="1"/>
          </p:cNvSpPr>
          <p:nvPr>
            <p:ph type="ctrTitle"/>
          </p:nvPr>
        </p:nvSpPr>
        <p:spPr>
          <a:xfrm>
            <a:off x="685800" y="685800"/>
            <a:ext cx="7772400" cy="1470025"/>
          </a:xfrm>
        </p:spPr>
        <p:txBody>
          <a:bodyPr/>
          <a:lstStyle/>
          <a:p>
            <a:r>
              <a:rPr lang="en-US" sz="4800" dirty="0" smtClean="0">
                <a:solidFill>
                  <a:srgbClr val="717171"/>
                </a:solidFill>
              </a:rPr>
              <a:t>In 1952 and 1969, the Cuyahoga River caught fire</a:t>
            </a:r>
          </a:p>
        </p:txBody>
      </p:sp>
      <p:sp>
        <p:nvSpPr>
          <p:cNvPr id="7" name="Subtitle 6"/>
          <p:cNvSpPr>
            <a:spLocks noGrp="1"/>
          </p:cNvSpPr>
          <p:nvPr>
            <p:ph type="subTitle" idx="1"/>
          </p:nvPr>
        </p:nvSpPr>
        <p:spPr>
          <a:xfrm>
            <a:off x="1066800" y="5334000"/>
            <a:ext cx="6934200" cy="1752600"/>
          </a:xfrm>
        </p:spPr>
        <p:txBody>
          <a:bodyPr rtlCol="0">
            <a:normAutofit/>
          </a:bodyPr>
          <a:lstStyle/>
          <a:p>
            <a:pPr fontAlgn="auto">
              <a:spcAft>
                <a:spcPts val="0"/>
              </a:spcAft>
              <a:defRPr/>
            </a:pPr>
            <a:r>
              <a:rPr lang="en-US" dirty="0" smtClean="0">
                <a:solidFill>
                  <a:schemeClr val="accent4">
                    <a:lumMod val="75000"/>
                  </a:schemeClr>
                </a:solidFill>
                <a:ea typeface="+mn-ea"/>
              </a:rPr>
              <a:t>This led to the creation of the EPA and a focus on chemical pollution</a:t>
            </a:r>
          </a:p>
          <a:p>
            <a:pPr fontAlgn="auto">
              <a:spcAft>
                <a:spcPts val="0"/>
              </a:spcAft>
              <a:defRPr/>
            </a:pPr>
            <a:endParaRPr lang="en-US" dirty="0">
              <a:ea typeface="+mn-ea"/>
            </a:endParaRPr>
          </a:p>
        </p:txBody>
      </p:sp>
      <p:pic>
        <p:nvPicPr>
          <p:cNvPr id="408578" name="Picture 2" descr="Historical image of the Cuyahoga River on fire."/>
          <p:cNvPicPr>
            <a:picLocks noChangeAspect="1" noChangeArrowheads="1"/>
          </p:cNvPicPr>
          <p:nvPr/>
        </p:nvPicPr>
        <p:blipFill>
          <a:blip r:embed="rId3" cstate="print"/>
          <a:srcRect/>
          <a:stretch>
            <a:fillRect/>
          </a:stretch>
        </p:blipFill>
        <p:spPr bwMode="auto">
          <a:xfrm>
            <a:off x="2438400" y="1981200"/>
            <a:ext cx="4343400" cy="3366136"/>
          </a:xfrm>
          <a:prstGeom prst="rect">
            <a:avLst/>
          </a:prstGeom>
          <a:ln>
            <a:noFill/>
          </a:ln>
          <a:effectLst>
            <a:softEdge rad="112500"/>
          </a:effectLst>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p:cNvPicPr>
            <a:picLocks noChangeAspect="1"/>
          </p:cNvPicPr>
          <p:nvPr/>
        </p:nvPicPr>
        <p:blipFill>
          <a:blip r:embed="rId3" cstate="print"/>
          <a:srcRect l="13223" t="-465" r="-359" b="465"/>
          <a:stretch>
            <a:fillRect/>
          </a:stretch>
        </p:blipFill>
        <p:spPr bwMode="auto">
          <a:xfrm>
            <a:off x="0" y="-76200"/>
            <a:ext cx="9296400" cy="6975475"/>
          </a:xfrm>
          <a:prstGeom prst="rect">
            <a:avLst/>
          </a:prstGeom>
          <a:noFill/>
          <a:ln w="9525">
            <a:noFill/>
            <a:miter lim="800000"/>
            <a:headEnd/>
            <a:tailEnd/>
          </a:ln>
        </p:spPr>
      </p:pic>
      <p:sp>
        <p:nvSpPr>
          <p:cNvPr id="2" name="Title 1"/>
          <p:cNvSpPr>
            <a:spLocks noGrp="1"/>
          </p:cNvSpPr>
          <p:nvPr>
            <p:ph type="title"/>
          </p:nvPr>
        </p:nvSpPr>
        <p:spPr>
          <a:xfrm>
            <a:off x="152400" y="0"/>
            <a:ext cx="7010400" cy="1143000"/>
          </a:xfrm>
        </p:spPr>
        <p:txBody>
          <a:bodyPr>
            <a:normAutofit/>
          </a:bodyPr>
          <a:lstStyle/>
          <a:p>
            <a:pPr algn="ctr"/>
            <a:r>
              <a:rPr lang="en-US" dirty="0" smtClean="0">
                <a:solidFill>
                  <a:srgbClr val="FFFFFF"/>
                </a:solidFill>
                <a:effectLst>
                  <a:outerShdw blurRad="38100" dist="38100" dir="2700000" algn="tl">
                    <a:srgbClr val="C0C0C0"/>
                  </a:outerShdw>
                </a:effectLst>
              </a:rPr>
              <a:t>Let</a:t>
            </a:r>
            <a:r>
              <a:rPr lang="en-US" altLang="en-US" dirty="0" smtClean="0">
                <a:solidFill>
                  <a:srgbClr val="FFFFFF"/>
                </a:solidFill>
                <a:effectLst>
                  <a:outerShdw blurRad="38100" dist="38100" dir="2700000" algn="tl">
                    <a:srgbClr val="C0C0C0"/>
                  </a:outerShdw>
                </a:effectLst>
              </a:rPr>
              <a:t>’</a:t>
            </a:r>
            <a:r>
              <a:rPr lang="en-US" dirty="0" smtClean="0">
                <a:solidFill>
                  <a:srgbClr val="FFFFFF"/>
                </a:solidFill>
                <a:effectLst>
                  <a:outerShdw blurRad="38100" dist="38100" dir="2700000" algn="tl">
                    <a:srgbClr val="C0C0C0"/>
                  </a:outerShdw>
                </a:effectLst>
              </a:rPr>
              <a:t>s do an icebreaker</a:t>
            </a:r>
          </a:p>
        </p:txBody>
      </p:sp>
      <p:sp>
        <p:nvSpPr>
          <p:cNvPr id="5123" name="Content Placeholder 2"/>
          <p:cNvSpPr>
            <a:spLocks noGrp="1"/>
          </p:cNvSpPr>
          <p:nvPr>
            <p:ph idx="1"/>
          </p:nvPr>
        </p:nvSpPr>
        <p:spPr>
          <a:xfrm>
            <a:off x="533400" y="1447800"/>
            <a:ext cx="5867400" cy="4525963"/>
          </a:xfrm>
        </p:spPr>
        <p:txBody>
          <a:bodyPr/>
          <a:lstStyle/>
          <a:p>
            <a:pPr marL="0" indent="0">
              <a:buFont typeface="Arial" pitchFamily="34" charset="0"/>
              <a:buNone/>
            </a:pPr>
            <a:r>
              <a:rPr lang="en-US" dirty="0" smtClean="0">
                <a:solidFill>
                  <a:schemeClr val="bg1"/>
                </a:solidFill>
              </a:rPr>
              <a:t>In your group discuss chemicals that you are exposed to on your job and discuss the harm they can cause. Do you know of any specific incidents involving chemicals? </a:t>
            </a:r>
            <a:endParaRPr lang="en-US" dirty="0" smtClean="0"/>
          </a:p>
        </p:txBody>
      </p:sp>
      <p:sp>
        <p:nvSpPr>
          <p:cNvPr id="5124" name="TextBox 4"/>
          <p:cNvSpPr txBox="1">
            <a:spLocks noChangeArrowheads="1"/>
          </p:cNvSpPr>
          <p:nvPr/>
        </p:nvSpPr>
        <p:spPr bwMode="auto">
          <a:xfrm>
            <a:off x="5410200" y="5791200"/>
            <a:ext cx="2819400" cy="646113"/>
          </a:xfrm>
          <a:prstGeom prst="rect">
            <a:avLst/>
          </a:prstGeom>
          <a:noFill/>
          <a:ln w="9525">
            <a:noFill/>
            <a:miter lim="800000"/>
            <a:headEnd/>
            <a:tailEnd/>
          </a:ln>
        </p:spPr>
        <p:txBody>
          <a:bodyPr>
            <a:spAutoFit/>
          </a:bodyPr>
          <a:lstStyle/>
          <a:p>
            <a:pPr algn="r"/>
            <a:r>
              <a:rPr lang="en-US"/>
              <a:t>Photo courtesy Wikimedia and U.S. NOAA</a:t>
            </a:r>
          </a:p>
        </p:txBody>
      </p:sp>
      <p:sp>
        <p:nvSpPr>
          <p:cNvPr id="7" name="TextBox 6"/>
          <p:cNvSpPr txBox="1"/>
          <p:nvPr/>
        </p:nvSpPr>
        <p:spPr>
          <a:xfrm>
            <a:off x="152400" y="6437313"/>
            <a:ext cx="609600" cy="338554"/>
          </a:xfrm>
          <a:prstGeom prst="rect">
            <a:avLst/>
          </a:prstGeom>
          <a:noFill/>
        </p:spPr>
        <p:txBody>
          <a:bodyPr wrap="square" rtlCol="0">
            <a:spAutoFit/>
          </a:bodyPr>
          <a:lstStyle/>
          <a:p>
            <a:r>
              <a:rPr lang="en-US" sz="1600" b="1" dirty="0" smtClean="0">
                <a:solidFill>
                  <a:schemeClr val="accent3"/>
                </a:solidFill>
                <a:latin typeface="Garamond" panose="02020404030301010803" pitchFamily="18" charset="0"/>
                <a:ea typeface="Arial Unicode MS" panose="020B0604020202020204" pitchFamily="34" charset="-128"/>
                <a:cs typeface="Arial Unicode MS" panose="020B0604020202020204" pitchFamily="34" charset="-128"/>
              </a:rPr>
              <a:t>M1</a:t>
            </a:r>
            <a:endParaRPr lang="en-US" sz="1600" b="1" dirty="0">
              <a:solidFill>
                <a:schemeClr val="accent3"/>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1143000"/>
          </a:xfrm>
        </p:spPr>
        <p:txBody>
          <a:bodyPr rtlCol="0">
            <a:normAutofit fontScale="90000"/>
          </a:bodyPr>
          <a:lstStyle/>
          <a:p>
            <a:pPr fontAlgn="auto">
              <a:spcAft>
                <a:spcPts val="0"/>
              </a:spcAft>
              <a:defRPr/>
            </a:pPr>
            <a:r>
              <a:rPr lang="en-US" dirty="0" smtClean="0">
                <a:solidFill>
                  <a:schemeClr val="accent3">
                    <a:lumMod val="75000"/>
                  </a:schemeClr>
                </a:solidFill>
              </a:rPr>
              <a:t>Unions and environmental groups led the fight for protections from hazardous chemicals</a:t>
            </a:r>
            <a:endParaRPr lang="en-US" dirty="0">
              <a:solidFill>
                <a:schemeClr val="accent3">
                  <a:lumMod val="75000"/>
                </a:schemeClr>
              </a:solidFill>
            </a:endParaRPr>
          </a:p>
        </p:txBody>
      </p:sp>
      <p:sp>
        <p:nvSpPr>
          <p:cNvPr id="21506" name="Content Placeholder 2"/>
          <p:cNvSpPr>
            <a:spLocks noGrp="1"/>
          </p:cNvSpPr>
          <p:nvPr>
            <p:ph idx="1"/>
          </p:nvPr>
        </p:nvSpPr>
        <p:spPr>
          <a:xfrm>
            <a:off x="228600" y="2057400"/>
            <a:ext cx="8534400" cy="4525963"/>
          </a:xfrm>
        </p:spPr>
        <p:txBody>
          <a:bodyPr/>
          <a:lstStyle/>
          <a:p>
            <a:pPr>
              <a:buFont typeface="Arial" pitchFamily="34" charset="0"/>
              <a:buNone/>
            </a:pPr>
            <a:r>
              <a:rPr lang="en-US" sz="2800" dirty="0" smtClean="0"/>
              <a:t>	In 1977, 60 workers at a chemical plant in California making the pesticide DBCP were found to be sterile</a:t>
            </a:r>
          </a:p>
          <a:p>
            <a:pPr>
              <a:buFont typeface="Arial" pitchFamily="34" charset="0"/>
              <a:buNone/>
            </a:pPr>
            <a:endParaRPr lang="en-US" sz="2800" dirty="0" smtClean="0"/>
          </a:p>
          <a:p>
            <a:pPr>
              <a:buFont typeface="Arial" pitchFamily="34" charset="0"/>
              <a:buNone/>
            </a:pPr>
            <a:endParaRPr lang="en-US" sz="2800" dirty="0" smtClean="0"/>
          </a:p>
        </p:txBody>
      </p:sp>
      <p:pic>
        <p:nvPicPr>
          <p:cNvPr id="326658" name="Picture 2" descr="Video clip of safety manager for a pesticide manufacturer explaining cases of sterility among male workers"/>
          <p:cNvPicPr>
            <a:picLocks noChangeAspect="1" noChangeArrowheads="1"/>
          </p:cNvPicPr>
          <p:nvPr/>
        </p:nvPicPr>
        <p:blipFill>
          <a:blip r:embed="rId3" cstate="print"/>
          <a:srcRect l="18125" t="21875" r="45000" b="44531"/>
          <a:stretch>
            <a:fillRect/>
          </a:stretch>
        </p:blipFill>
        <p:spPr bwMode="auto">
          <a:xfrm>
            <a:off x="2971800" y="3429000"/>
            <a:ext cx="3136604"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508" name="TextBox 5"/>
          <p:cNvSpPr txBox="1">
            <a:spLocks noChangeArrowheads="1"/>
          </p:cNvSpPr>
          <p:nvPr/>
        </p:nvSpPr>
        <p:spPr bwMode="auto">
          <a:xfrm>
            <a:off x="2209800" y="5534025"/>
            <a:ext cx="4876800" cy="1323975"/>
          </a:xfrm>
          <a:prstGeom prst="rect">
            <a:avLst/>
          </a:prstGeom>
          <a:noFill/>
          <a:ln w="9525">
            <a:noFill/>
            <a:miter lim="800000"/>
            <a:headEnd/>
            <a:tailEnd/>
          </a:ln>
        </p:spPr>
        <p:txBody>
          <a:bodyPr>
            <a:spAutoFit/>
          </a:bodyPr>
          <a:lstStyle/>
          <a:p>
            <a:endParaRPr lang="en-US" sz="2000" dirty="0">
              <a:hlinkClick r:id="rId4"/>
            </a:endParaRPr>
          </a:p>
          <a:p>
            <a:r>
              <a:rPr lang="en-US" sz="2000" dirty="0">
                <a:hlinkClick r:id="rId4"/>
              </a:rPr>
              <a:t>http://www.youtube.com/watch?feature=player_detailpage&amp;v=75__L8hX-1o</a:t>
            </a:r>
            <a:endParaRPr lang="en-US" sz="2000" dirty="0"/>
          </a:p>
          <a:p>
            <a:endParaRPr lang="en-US" sz="2000" dirty="0"/>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srcRect/>
          <a:stretch>
            <a:fillRect/>
          </a:stretch>
        </p:blipFill>
        <p:spPr bwMode="auto">
          <a:xfrm>
            <a:off x="5338763" y="2209800"/>
            <a:ext cx="3827462" cy="4391025"/>
          </a:xfrm>
          <a:prstGeom prst="rect">
            <a:avLst/>
          </a:prstGeom>
          <a:noFill/>
          <a:ln w="9525">
            <a:noFill/>
            <a:miter lim="800000"/>
            <a:headEnd/>
            <a:tailEnd/>
          </a:ln>
        </p:spPr>
      </p:pic>
      <p:sp>
        <p:nvSpPr>
          <p:cNvPr id="22530" name="Title 1"/>
          <p:cNvSpPr>
            <a:spLocks noGrp="1"/>
          </p:cNvSpPr>
          <p:nvPr>
            <p:ph type="title"/>
          </p:nvPr>
        </p:nvSpPr>
        <p:spPr>
          <a:xfrm>
            <a:off x="457200" y="838200"/>
            <a:ext cx="8229600" cy="1143000"/>
          </a:xfrm>
        </p:spPr>
        <p:txBody>
          <a:bodyPr/>
          <a:lstStyle/>
          <a:p>
            <a:r>
              <a:rPr lang="en-US" sz="3600" dirty="0" smtClean="0"/>
              <a:t>State chemical </a:t>
            </a:r>
            <a:r>
              <a:rPr lang="en-US" altLang="en-US" sz="3600" dirty="0" smtClean="0"/>
              <a:t>“</a:t>
            </a:r>
            <a:r>
              <a:rPr lang="en-US" sz="3600" dirty="0" smtClean="0"/>
              <a:t>right-to-know</a:t>
            </a:r>
            <a:r>
              <a:rPr lang="en-US" altLang="en-US" sz="3600" dirty="0" smtClean="0"/>
              <a:t>”</a:t>
            </a:r>
            <a:r>
              <a:rPr lang="en-US" sz="3600" dirty="0" smtClean="0"/>
              <a:t> laws led to the original OSHA </a:t>
            </a:r>
            <a:r>
              <a:rPr lang="en-US" sz="3600" dirty="0" err="1" smtClean="0"/>
              <a:t>HazCom</a:t>
            </a:r>
            <a:r>
              <a:rPr lang="en-US" sz="3600" dirty="0" smtClean="0"/>
              <a:t> standard in 1983</a:t>
            </a:r>
            <a:br>
              <a:rPr lang="en-US" sz="3600" dirty="0" smtClean="0"/>
            </a:br>
            <a:endParaRPr lang="en-US" sz="3600" dirty="0" smtClean="0"/>
          </a:p>
        </p:txBody>
      </p:sp>
      <p:sp>
        <p:nvSpPr>
          <p:cNvPr id="22531" name="Content Placeholder 4"/>
          <p:cNvSpPr>
            <a:spLocks noGrp="1"/>
          </p:cNvSpPr>
          <p:nvPr>
            <p:ph idx="1"/>
          </p:nvPr>
        </p:nvSpPr>
        <p:spPr>
          <a:xfrm>
            <a:off x="457200" y="2133600"/>
            <a:ext cx="8229600" cy="4525963"/>
          </a:xfrm>
        </p:spPr>
        <p:txBody>
          <a:bodyPr/>
          <a:lstStyle/>
          <a:p>
            <a:pPr>
              <a:buFont typeface="Arial" pitchFamily="34" charset="0"/>
              <a:buNone/>
            </a:pPr>
            <a:r>
              <a:rPr lang="en-US" dirty="0" smtClean="0"/>
              <a:t>	</a:t>
            </a:r>
            <a:r>
              <a:rPr lang="en-US" dirty="0" smtClean="0">
                <a:solidFill>
                  <a:srgbClr val="C00000"/>
                </a:solidFill>
              </a:rPr>
              <a:t>California</a:t>
            </a:r>
            <a:r>
              <a:rPr lang="en-US" altLang="en-US" dirty="0" smtClean="0">
                <a:solidFill>
                  <a:srgbClr val="C00000"/>
                </a:solidFill>
              </a:rPr>
              <a:t>’</a:t>
            </a:r>
            <a:r>
              <a:rPr lang="en-US" dirty="0" smtClean="0">
                <a:solidFill>
                  <a:srgbClr val="C00000"/>
                </a:solidFill>
              </a:rPr>
              <a:t>s </a:t>
            </a:r>
            <a:r>
              <a:rPr lang="en-US" dirty="0" err="1" smtClean="0">
                <a:solidFill>
                  <a:srgbClr val="C00000"/>
                </a:solidFill>
              </a:rPr>
              <a:t>HazCom</a:t>
            </a:r>
            <a:r>
              <a:rPr lang="en-US" dirty="0" smtClean="0">
                <a:solidFill>
                  <a:srgbClr val="C00000"/>
                </a:solidFill>
              </a:rPr>
              <a:t> standard was triggered by the DBCP pesticide case</a:t>
            </a:r>
          </a:p>
        </p:txBody>
      </p:sp>
      <p:pic>
        <p:nvPicPr>
          <p:cNvPr id="254977" name="Picture 1" descr="California chemical warning sign"/>
          <p:cNvPicPr>
            <a:picLocks noChangeAspect="1" noChangeArrowheads="1"/>
          </p:cNvPicPr>
          <p:nvPr/>
        </p:nvPicPr>
        <p:blipFill>
          <a:blip r:embed="rId4" cstate="print"/>
          <a:srcRect r="1939" b="3455"/>
          <a:stretch>
            <a:fillRect/>
          </a:stretch>
        </p:blipFill>
        <p:spPr bwMode="auto">
          <a:xfrm>
            <a:off x="2438400" y="3505200"/>
            <a:ext cx="4240213" cy="301625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p:cNvSpPr>
            <a:spLocks noGrp="1"/>
          </p:cNvSpPr>
          <p:nvPr>
            <p:ph type="ctrTitle"/>
          </p:nvPr>
        </p:nvSpPr>
        <p:spPr>
          <a:xfrm>
            <a:off x="457200" y="1066800"/>
            <a:ext cx="8229600" cy="1470025"/>
          </a:xfrm>
        </p:spPr>
        <p:txBody>
          <a:bodyPr/>
          <a:lstStyle/>
          <a:p>
            <a:r>
              <a:rPr lang="en-US" sz="4400" dirty="0" smtClean="0">
                <a:solidFill>
                  <a:srgbClr val="717171"/>
                </a:solidFill>
              </a:rPr>
              <a:t>Why is the Hazard </a:t>
            </a:r>
            <a:r>
              <a:rPr lang="en-US" sz="4400" dirty="0">
                <a:solidFill>
                  <a:srgbClr val="717171"/>
                </a:solidFill>
              </a:rPr>
              <a:t>C</a:t>
            </a:r>
            <a:r>
              <a:rPr lang="en-US" sz="4400" dirty="0" smtClean="0">
                <a:solidFill>
                  <a:srgbClr val="717171"/>
                </a:solidFill>
              </a:rPr>
              <a:t>ommunication </a:t>
            </a:r>
            <a:r>
              <a:rPr lang="en-US" sz="4400" dirty="0">
                <a:solidFill>
                  <a:srgbClr val="717171"/>
                </a:solidFill>
              </a:rPr>
              <a:t>S</a:t>
            </a:r>
            <a:r>
              <a:rPr lang="en-US" sz="4400" dirty="0" smtClean="0">
                <a:solidFill>
                  <a:srgbClr val="717171"/>
                </a:solidFill>
              </a:rPr>
              <a:t>tandard important?</a:t>
            </a:r>
          </a:p>
        </p:txBody>
      </p:sp>
      <p:sp>
        <p:nvSpPr>
          <p:cNvPr id="23554" name="Subtitle 3"/>
          <p:cNvSpPr>
            <a:spLocks noGrp="1"/>
          </p:cNvSpPr>
          <p:nvPr>
            <p:ph type="subTitle" idx="1"/>
          </p:nvPr>
        </p:nvSpPr>
        <p:spPr>
          <a:xfrm>
            <a:off x="466928" y="4661463"/>
            <a:ext cx="6400800" cy="1752600"/>
          </a:xfrm>
        </p:spPr>
        <p:txBody>
          <a:bodyPr/>
          <a:lstStyle/>
          <a:p>
            <a:pPr algn="l"/>
            <a:r>
              <a:rPr lang="en-US" dirty="0" smtClean="0">
                <a:solidFill>
                  <a:srgbClr val="CC0000"/>
                </a:solidFill>
              </a:rPr>
              <a:t>Discuss this and write your answers in the student manual</a:t>
            </a: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6" name="Group 22"/>
          <p:cNvGrpSpPr>
            <a:grpSpLocks/>
          </p:cNvGrpSpPr>
          <p:nvPr/>
        </p:nvGrpSpPr>
        <p:grpSpPr bwMode="auto">
          <a:xfrm>
            <a:off x="7696200" y="5791200"/>
            <a:ext cx="1295400" cy="1066800"/>
            <a:chOff x="5798743" y="5140036"/>
            <a:chExt cx="3908181" cy="2133600"/>
          </a:xfrm>
        </p:grpSpPr>
        <p:pic>
          <p:nvPicPr>
            <p:cNvPr id="7"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8"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0" descr="Chemicals"/>
          <p:cNvPicPr>
            <a:picLocks noChangeAspect="1" noChangeArrowheads="1"/>
          </p:cNvPicPr>
          <p:nvPr/>
        </p:nvPicPr>
        <p:blipFill>
          <a:blip r:embed="rId3" cstate="print">
            <a:lum bright="74000" contrast="-66000"/>
          </a:blip>
          <a:srcRect/>
          <a:stretch>
            <a:fillRect/>
          </a:stretch>
        </p:blipFill>
        <p:spPr bwMode="auto">
          <a:xfrm>
            <a:off x="4572000" y="0"/>
            <a:ext cx="4572000" cy="6858000"/>
          </a:xfrm>
          <a:prstGeom prst="rect">
            <a:avLst/>
          </a:prstGeom>
          <a:noFill/>
          <a:ln w="9525">
            <a:noFill/>
            <a:miter lim="800000"/>
            <a:headEnd/>
            <a:tailEnd/>
          </a:ln>
        </p:spPr>
      </p:pic>
      <p:sp>
        <p:nvSpPr>
          <p:cNvPr id="93186" name="Rectangle 2"/>
          <p:cNvSpPr>
            <a:spLocks noGrp="1" noChangeArrowheads="1"/>
          </p:cNvSpPr>
          <p:nvPr>
            <p:ph type="ctrTitle"/>
          </p:nvPr>
        </p:nvSpPr>
        <p:spPr>
          <a:xfrm>
            <a:off x="457200" y="2590800"/>
            <a:ext cx="8153400" cy="1470025"/>
          </a:xfrm>
        </p:spPr>
        <p:txBody>
          <a:bodyPr>
            <a:noAutofit/>
          </a:bodyPr>
          <a:lstStyle/>
          <a:p>
            <a:r>
              <a:rPr lang="en-US" sz="3600" dirty="0" smtClean="0">
                <a:solidFill>
                  <a:srgbClr val="C00000"/>
                </a:solidFill>
              </a:rPr>
              <a:t>32 million workers </a:t>
            </a:r>
            <a:r>
              <a:rPr lang="en-US" sz="3600" dirty="0" smtClean="0">
                <a:solidFill>
                  <a:srgbClr val="717171"/>
                </a:solidFill>
              </a:rPr>
              <a:t>are potentially exposed to chemicals</a:t>
            </a:r>
            <a:r>
              <a:rPr lang="en-US" sz="3600" dirty="0" smtClean="0">
                <a:solidFill>
                  <a:srgbClr val="C00000"/>
                </a:solidFill>
                <a:effectLst>
                  <a:outerShdw blurRad="38100" dist="38100" dir="2700000" algn="tl">
                    <a:srgbClr val="C0C0C0"/>
                  </a:outerShdw>
                </a:effectLst>
              </a:rPr>
              <a:t/>
            </a:r>
            <a:br>
              <a:rPr lang="en-US" sz="3600" dirty="0" smtClean="0">
                <a:solidFill>
                  <a:srgbClr val="C00000"/>
                </a:solidFill>
                <a:effectLst>
                  <a:outerShdw blurRad="38100" dist="38100" dir="2700000" algn="tl">
                    <a:srgbClr val="C0C0C0"/>
                  </a:outerShdw>
                </a:effectLst>
              </a:rPr>
            </a:br>
            <a:r>
              <a:rPr lang="en-US" sz="3600" dirty="0" smtClean="0">
                <a:solidFill>
                  <a:srgbClr val="C00000"/>
                </a:solidFill>
                <a:effectLst>
                  <a:outerShdw blurRad="38100" dist="38100" dir="2700000" algn="tl">
                    <a:srgbClr val="C0C0C0"/>
                  </a:outerShdw>
                </a:effectLst>
              </a:rPr>
              <a:t>	</a:t>
            </a:r>
            <a:r>
              <a:rPr lang="en-US" sz="2800" dirty="0" smtClean="0">
                <a:solidFill>
                  <a:srgbClr val="002060"/>
                </a:solidFill>
              </a:rPr>
              <a:t>OSHA</a:t>
            </a:r>
            <a:r>
              <a:rPr lang="en-US" sz="3600" dirty="0" smtClean="0">
                <a:solidFill>
                  <a:srgbClr val="C00000"/>
                </a:solidFill>
                <a:effectLst>
                  <a:outerShdw blurRad="38100" dist="38100" dir="2700000" algn="tl">
                    <a:srgbClr val="C0C0C0"/>
                  </a:outerShdw>
                </a:effectLst>
              </a:rPr>
              <a:t/>
            </a:r>
            <a:br>
              <a:rPr lang="en-US" sz="3600" dirty="0" smtClean="0">
                <a:solidFill>
                  <a:srgbClr val="C00000"/>
                </a:solidFill>
                <a:effectLst>
                  <a:outerShdw blurRad="38100" dist="38100" dir="2700000" algn="tl">
                    <a:srgbClr val="C0C0C0"/>
                  </a:outerShdw>
                </a:effectLst>
              </a:rPr>
            </a:br>
            <a:r>
              <a:rPr lang="en-US" sz="3600" dirty="0" smtClean="0">
                <a:solidFill>
                  <a:srgbClr val="C00000"/>
                </a:solidFill>
                <a:effectLst>
                  <a:outerShdw blurRad="38100" dist="38100" dir="2700000" algn="tl">
                    <a:srgbClr val="C0C0C0"/>
                  </a:outerShdw>
                </a:effectLst>
              </a:rPr>
              <a:t/>
            </a:r>
            <a:br>
              <a:rPr lang="en-US" sz="3600" dirty="0" smtClean="0">
                <a:solidFill>
                  <a:srgbClr val="C00000"/>
                </a:solidFill>
                <a:effectLst>
                  <a:outerShdw blurRad="38100" dist="38100" dir="2700000" algn="tl">
                    <a:srgbClr val="C0C0C0"/>
                  </a:outerShdw>
                </a:effectLst>
              </a:rPr>
            </a:br>
            <a:r>
              <a:rPr lang="en-US" sz="3600" dirty="0" smtClean="0">
                <a:solidFill>
                  <a:srgbClr val="C00000"/>
                </a:solidFill>
              </a:rPr>
              <a:t>Roughly one-quarter </a:t>
            </a:r>
            <a:r>
              <a:rPr lang="en-US" sz="3600" dirty="0" smtClean="0">
                <a:solidFill>
                  <a:srgbClr val="717171"/>
                </a:solidFill>
              </a:rPr>
              <a:t>of workplace diseases and injuries are caused by chemicals</a:t>
            </a:r>
            <a:r>
              <a:rPr lang="en-US" sz="3600" dirty="0" smtClean="0">
                <a:solidFill>
                  <a:srgbClr val="C00000"/>
                </a:solidFill>
              </a:rPr>
              <a:t/>
            </a:r>
            <a:br>
              <a:rPr lang="en-US" sz="3600" dirty="0" smtClean="0">
                <a:solidFill>
                  <a:srgbClr val="C00000"/>
                </a:solidFill>
              </a:rPr>
            </a:br>
            <a:r>
              <a:rPr lang="en-US" sz="3600" dirty="0" smtClean="0">
                <a:solidFill>
                  <a:schemeClr val="tx1"/>
                </a:solidFill>
              </a:rPr>
              <a:t> </a:t>
            </a:r>
            <a:r>
              <a:rPr lang="en-US" sz="3600" dirty="0" smtClean="0">
                <a:solidFill>
                  <a:srgbClr val="C00000"/>
                </a:solidFill>
              </a:rPr>
              <a:t>	</a:t>
            </a:r>
            <a:r>
              <a:rPr lang="en-US" sz="2800" dirty="0" smtClean="0">
                <a:solidFill>
                  <a:srgbClr val="082858"/>
                </a:solidFill>
              </a:rPr>
              <a:t>International Labor Organization </a:t>
            </a:r>
            <a:r>
              <a:rPr lang="en-US" sz="2800" dirty="0" smtClean="0">
                <a:solidFill>
                  <a:srgbClr val="C00000"/>
                </a:solidFill>
              </a:rPr>
              <a:t/>
            </a:r>
            <a:br>
              <a:rPr lang="en-US" sz="2800" dirty="0" smtClean="0">
                <a:solidFill>
                  <a:srgbClr val="C00000"/>
                </a:solidFill>
              </a:rPr>
            </a:br>
            <a:endParaRPr lang="en-US" sz="2800" baseline="30000" dirty="0" smtClean="0">
              <a:solidFill>
                <a:srgbClr val="C00000"/>
              </a:solidFill>
            </a:endParaRPr>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ctrTitle"/>
          </p:nvPr>
        </p:nvSpPr>
        <p:spPr>
          <a:xfrm>
            <a:off x="381000" y="1349375"/>
            <a:ext cx="8305800" cy="1470025"/>
          </a:xfrm>
        </p:spPr>
        <p:txBody>
          <a:bodyPr/>
          <a:lstStyle/>
          <a:p>
            <a:r>
              <a:rPr lang="en-US" dirty="0" err="1" smtClean="0">
                <a:solidFill>
                  <a:srgbClr val="717171"/>
                </a:solidFill>
              </a:rPr>
              <a:t>HazCom</a:t>
            </a:r>
            <a:r>
              <a:rPr lang="en-US" dirty="0" smtClean="0">
                <a:solidFill>
                  <a:srgbClr val="717171"/>
                </a:solidFill>
              </a:rPr>
              <a:t> was the second most cited standard in FY 2017</a:t>
            </a:r>
          </a:p>
        </p:txBody>
      </p:sp>
      <p:sp>
        <p:nvSpPr>
          <p:cNvPr id="3" name="Subtitle 2"/>
          <p:cNvSpPr>
            <a:spLocks noGrp="1"/>
          </p:cNvSpPr>
          <p:nvPr>
            <p:ph type="subTitle" idx="1"/>
          </p:nvPr>
        </p:nvSpPr>
        <p:spPr>
          <a:xfrm>
            <a:off x="1371600" y="3429000"/>
            <a:ext cx="6400800" cy="2743200"/>
          </a:xfrm>
        </p:spPr>
        <p:txBody>
          <a:bodyPr rtlCol="0">
            <a:normAutofit fontScale="62500" lnSpcReduction="20000"/>
          </a:bodyPr>
          <a:lstStyle/>
          <a:p>
            <a:pPr fontAlgn="auto">
              <a:spcAft>
                <a:spcPts val="0"/>
              </a:spcAft>
              <a:defRPr/>
            </a:pPr>
            <a:r>
              <a:rPr lang="en-US" sz="5800" dirty="0" smtClean="0">
                <a:solidFill>
                  <a:srgbClr val="0070C0"/>
                </a:solidFill>
                <a:ea typeface="+mn-ea"/>
              </a:rPr>
              <a:t>4,176 citations</a:t>
            </a:r>
          </a:p>
          <a:p>
            <a:pPr fontAlgn="auto">
              <a:spcAft>
                <a:spcPts val="0"/>
              </a:spcAft>
              <a:defRPr/>
            </a:pPr>
            <a:endParaRPr lang="en-US" sz="4800" dirty="0" smtClean="0">
              <a:solidFill>
                <a:srgbClr val="CC0000"/>
              </a:solidFill>
              <a:ea typeface="+mn-ea"/>
            </a:endParaRPr>
          </a:p>
          <a:p>
            <a:pPr fontAlgn="auto">
              <a:spcAft>
                <a:spcPts val="0"/>
              </a:spcAft>
              <a:defRPr/>
            </a:pPr>
            <a:endParaRPr lang="en-US" sz="4800" dirty="0" smtClean="0">
              <a:solidFill>
                <a:srgbClr val="CC0000"/>
              </a:solidFill>
              <a:ea typeface="+mn-ea"/>
            </a:endParaRPr>
          </a:p>
          <a:p>
            <a:pPr fontAlgn="auto">
              <a:spcAft>
                <a:spcPts val="0"/>
              </a:spcAft>
              <a:defRPr/>
            </a:pPr>
            <a:endParaRPr lang="en-US" sz="4800" dirty="0" smtClean="0">
              <a:solidFill>
                <a:srgbClr val="CC0000"/>
              </a:solidFill>
              <a:ea typeface="+mn-ea"/>
            </a:endParaRPr>
          </a:p>
          <a:p>
            <a:pPr fontAlgn="auto">
              <a:spcAft>
                <a:spcPts val="0"/>
              </a:spcAft>
              <a:defRPr/>
            </a:pPr>
            <a:endParaRPr lang="en-US" sz="4800" dirty="0" smtClean="0">
              <a:solidFill>
                <a:srgbClr val="CC0000"/>
              </a:solidFill>
              <a:ea typeface="+mn-ea"/>
            </a:endParaRPr>
          </a:p>
          <a:p>
            <a:pPr fontAlgn="auto">
              <a:spcAft>
                <a:spcPts val="0"/>
              </a:spcAft>
              <a:defRPr/>
            </a:pPr>
            <a:r>
              <a:rPr lang="en-US" sz="3800" dirty="0" smtClean="0">
                <a:solidFill>
                  <a:schemeClr val="accent1">
                    <a:lumMod val="25000"/>
                  </a:schemeClr>
                </a:solidFill>
                <a:ea typeface="+mn-ea"/>
              </a:rPr>
              <a:t>Source: Safety + Health December 2017</a:t>
            </a:r>
          </a:p>
          <a:p>
            <a:pPr fontAlgn="auto">
              <a:spcAft>
                <a:spcPts val="0"/>
              </a:spcAft>
              <a:defRPr/>
            </a:pPr>
            <a:endParaRPr lang="en-US" sz="3800" dirty="0">
              <a:solidFill>
                <a:schemeClr val="accent1">
                  <a:lumMod val="25000"/>
                </a:schemeClr>
              </a:solidFill>
              <a:ea typeface="+mn-ea"/>
            </a:endParaRPr>
          </a:p>
        </p:txBody>
      </p:sp>
      <p:pic>
        <p:nvPicPr>
          <p:cNvPr id="25603" name="Picture 3" descr="OSHA logo"/>
          <p:cNvPicPr>
            <a:picLocks noChangeAspect="1"/>
          </p:cNvPicPr>
          <p:nvPr/>
        </p:nvPicPr>
        <p:blipFill>
          <a:blip r:embed="rId3" cstate="print"/>
          <a:srcRect/>
          <a:stretch>
            <a:fillRect/>
          </a:stretch>
        </p:blipFill>
        <p:spPr bwMode="auto">
          <a:xfrm>
            <a:off x="2743200" y="4114800"/>
            <a:ext cx="3568700" cy="1023938"/>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457200"/>
            <a:ext cx="8229600" cy="1143000"/>
          </a:xfrm>
        </p:spPr>
        <p:txBody>
          <a:bodyPr rtlCol="0">
            <a:noAutofit/>
          </a:bodyPr>
          <a:lstStyle/>
          <a:p>
            <a:pPr fontAlgn="auto">
              <a:spcAft>
                <a:spcPts val="0"/>
              </a:spcAft>
              <a:defRPr/>
            </a:pPr>
            <a:r>
              <a:rPr lang="en-US" dirty="0">
                <a:solidFill>
                  <a:schemeClr val="accent4">
                    <a:lumMod val="75000"/>
                  </a:schemeClr>
                </a:solidFill>
              </a:rPr>
              <a:t>The Hazard Communication Standard is also known as:</a:t>
            </a:r>
          </a:p>
        </p:txBody>
      </p:sp>
      <p:sp>
        <p:nvSpPr>
          <p:cNvPr id="26626" name="Rectangle 3"/>
          <p:cNvSpPr>
            <a:spLocks noGrp="1" noChangeArrowheads="1"/>
          </p:cNvSpPr>
          <p:nvPr>
            <p:ph type="body" idx="1"/>
          </p:nvPr>
        </p:nvSpPr>
        <p:spPr>
          <a:xfrm>
            <a:off x="457200" y="1752600"/>
            <a:ext cx="5486400" cy="4525963"/>
          </a:xfrm>
        </p:spPr>
        <p:txBody>
          <a:bodyPr/>
          <a:lstStyle/>
          <a:p>
            <a:r>
              <a:rPr lang="en-US" dirty="0" err="1" smtClean="0">
                <a:solidFill>
                  <a:srgbClr val="0070C0"/>
                </a:solidFill>
              </a:rPr>
              <a:t>HazCom</a:t>
            </a:r>
            <a:r>
              <a:rPr lang="en-US" dirty="0" smtClean="0">
                <a:solidFill>
                  <a:srgbClr val="0070C0"/>
                </a:solidFill>
              </a:rPr>
              <a:t> or HCS</a:t>
            </a:r>
            <a:endParaRPr lang="en-US" dirty="0" smtClean="0">
              <a:solidFill>
                <a:srgbClr val="0070C0"/>
              </a:solidFill>
            </a:endParaRPr>
          </a:p>
          <a:p>
            <a:r>
              <a:rPr lang="en-US" dirty="0" smtClean="0">
                <a:solidFill>
                  <a:srgbClr val="0070C0"/>
                </a:solidFill>
              </a:rPr>
              <a:t>Right to Know</a:t>
            </a:r>
          </a:p>
          <a:p>
            <a:r>
              <a:rPr lang="en-US" dirty="0" smtClean="0">
                <a:solidFill>
                  <a:srgbClr val="0070C0"/>
                </a:solidFill>
              </a:rPr>
              <a:t>Right to Understand</a:t>
            </a:r>
          </a:p>
          <a:p>
            <a:r>
              <a:rPr lang="en-US" dirty="0" smtClean="0">
                <a:solidFill>
                  <a:srgbClr val="0070C0"/>
                </a:solidFill>
              </a:rPr>
              <a:t>OSHA 29 CFR 1910.1200 (general industry)</a:t>
            </a:r>
          </a:p>
          <a:p>
            <a:r>
              <a:rPr lang="en-US" dirty="0" smtClean="0">
                <a:solidFill>
                  <a:srgbClr val="0070C0"/>
                </a:solidFill>
              </a:rPr>
              <a:t>OSHA 29 CFR 1926.59 (construction)</a:t>
            </a:r>
          </a:p>
        </p:txBody>
      </p:sp>
      <p:pic>
        <p:nvPicPr>
          <p:cNvPr id="124933" name="Picture 5" descr="Phone setting on a drum of oxidizer"/>
          <p:cNvPicPr>
            <a:picLocks noChangeAspect="1" noChangeArrowheads="1"/>
          </p:cNvPicPr>
          <p:nvPr/>
        </p:nvPicPr>
        <p:blipFill>
          <a:blip r:embed="rId3" cstate="print"/>
          <a:srcRect l="12346" t="18519" r="16049" b="12963"/>
          <a:stretch>
            <a:fillRect/>
          </a:stretch>
        </p:blipFill>
        <p:spPr bwMode="auto">
          <a:xfrm>
            <a:off x="5715000" y="2548760"/>
            <a:ext cx="3124200" cy="39860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934" name="Text Box 6"/>
          <p:cNvSpPr txBox="1">
            <a:spLocks noChangeArrowheads="1"/>
          </p:cNvSpPr>
          <p:nvPr/>
        </p:nvSpPr>
        <p:spPr bwMode="auto">
          <a:xfrm>
            <a:off x="1371600" y="5715000"/>
            <a:ext cx="4191000" cy="830263"/>
          </a:xfrm>
          <a:prstGeom prst="rect">
            <a:avLst/>
          </a:prstGeom>
          <a:noFill/>
          <a:ln w="9525">
            <a:noFill/>
            <a:miter lim="800000"/>
            <a:headEnd/>
            <a:tailEnd/>
          </a:ln>
        </p:spPr>
        <p:txBody>
          <a:bodyPr>
            <a:spAutoFit/>
          </a:bodyPr>
          <a:lstStyle/>
          <a:p>
            <a:pPr>
              <a:spcBef>
                <a:spcPct val="50000"/>
              </a:spcBef>
            </a:pPr>
            <a:r>
              <a:rPr lang="en-US" sz="2400" b="1" dirty="0">
                <a:solidFill>
                  <a:srgbClr val="CC0000"/>
                </a:solidFill>
                <a:latin typeface="Arial" pitchFamily="34" charset="0"/>
                <a:cs typeface="Arial" pitchFamily="34" charset="0"/>
              </a:rPr>
              <a:t>Is this phone part of good hazard communication?</a:t>
            </a:r>
          </a:p>
        </p:txBody>
      </p:sp>
      <p:sp>
        <p:nvSpPr>
          <p:cNvPr id="6" name="TextBox 5"/>
          <p:cNvSpPr txBox="1"/>
          <p:nvPr/>
        </p:nvSpPr>
        <p:spPr>
          <a:xfrm>
            <a:off x="6781800" y="2971800"/>
            <a:ext cx="1143000" cy="2246313"/>
          </a:xfrm>
          <a:prstGeom prst="rect">
            <a:avLst/>
          </a:prstGeom>
          <a:noFill/>
        </p:spPr>
        <p:txBody>
          <a:bodyPr>
            <a:spAutoFit/>
          </a:bodyPr>
          <a:lstStyle/>
          <a:p>
            <a:r>
              <a:rPr lang="en-US" sz="14000" b="1" dirty="0">
                <a:solidFill>
                  <a:srgbClr val="C00000"/>
                </a:solidFill>
                <a:effectLst>
                  <a:outerShdw blurRad="38100" dist="38100" dir="2700000" algn="tl">
                    <a:srgbClr val="C0C0C0"/>
                  </a:outerShdw>
                </a:effectLst>
                <a:latin typeface="Arial" pitchFamily="34" charset="0"/>
                <a:cs typeface="Arial" pitchFamily="34" charset="0"/>
              </a:rPr>
              <a:t>?</a:t>
            </a:r>
          </a:p>
        </p:txBody>
      </p:sp>
      <p:sp>
        <p:nvSpPr>
          <p:cNvPr id="7" name="TextBox 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M6</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ctrTitle"/>
          </p:nvPr>
        </p:nvSpPr>
        <p:spPr>
          <a:xfrm>
            <a:off x="685800" y="762000"/>
            <a:ext cx="7772400" cy="1470025"/>
          </a:xfrm>
        </p:spPr>
        <p:txBody>
          <a:bodyPr/>
          <a:lstStyle/>
          <a:p>
            <a:r>
              <a:rPr lang="en-US" sz="3600" dirty="0" smtClean="0">
                <a:solidFill>
                  <a:srgbClr val="717171"/>
                </a:solidFill>
              </a:rPr>
              <a:t>Is the OSHA </a:t>
            </a:r>
            <a:r>
              <a:rPr lang="en-US" sz="3600" dirty="0" err="1" smtClean="0">
                <a:solidFill>
                  <a:srgbClr val="717171"/>
                </a:solidFill>
              </a:rPr>
              <a:t>HazCom</a:t>
            </a:r>
            <a:r>
              <a:rPr lang="en-US" sz="3600" dirty="0" smtClean="0">
                <a:solidFill>
                  <a:srgbClr val="717171"/>
                </a:solidFill>
              </a:rPr>
              <a:t> standard for construction, 1926.59, different than 1910.1200?</a:t>
            </a:r>
          </a:p>
        </p:txBody>
      </p:sp>
      <p:sp>
        <p:nvSpPr>
          <p:cNvPr id="4" name="Subtitle 3"/>
          <p:cNvSpPr>
            <a:spLocks noGrp="1"/>
          </p:cNvSpPr>
          <p:nvPr>
            <p:ph type="subTitle" idx="1"/>
          </p:nvPr>
        </p:nvSpPr>
        <p:spPr>
          <a:xfrm>
            <a:off x="762000" y="2895600"/>
            <a:ext cx="5181600" cy="3048000"/>
          </a:xfrm>
        </p:spPr>
        <p:txBody>
          <a:bodyPr>
            <a:normAutofit/>
          </a:bodyPr>
          <a:lstStyle/>
          <a:p>
            <a:pPr algn="l">
              <a:lnSpc>
                <a:spcPct val="90000"/>
              </a:lnSpc>
            </a:pPr>
            <a:r>
              <a:rPr lang="en-US" sz="3600" dirty="0" smtClean="0">
                <a:solidFill>
                  <a:srgbClr val="C00000"/>
                </a:solidFill>
              </a:rPr>
              <a:t>NO. This is the whole standard: </a:t>
            </a:r>
          </a:p>
          <a:p>
            <a:pPr algn="l">
              <a:lnSpc>
                <a:spcPct val="90000"/>
              </a:lnSpc>
              <a:spcAft>
                <a:spcPts val="1200"/>
              </a:spcAft>
            </a:pPr>
            <a:r>
              <a:rPr lang="en-US" altLang="en-US" sz="2700" dirty="0" smtClean="0">
                <a:solidFill>
                  <a:schemeClr val="tx2"/>
                </a:solidFill>
              </a:rPr>
              <a:t>“</a:t>
            </a:r>
            <a:r>
              <a:rPr lang="en-US" sz="2700" dirty="0" smtClean="0">
                <a:solidFill>
                  <a:schemeClr val="tx2"/>
                </a:solidFill>
              </a:rPr>
              <a:t>The requirements applicable to construction work under this section are identical to those set forth at 1910.1200.</a:t>
            </a:r>
            <a:r>
              <a:rPr lang="en-US" altLang="en-US" sz="2700" dirty="0" smtClean="0">
                <a:solidFill>
                  <a:schemeClr val="tx2"/>
                </a:solidFill>
              </a:rPr>
              <a:t>”</a:t>
            </a:r>
            <a:endParaRPr lang="en-US" sz="2700" dirty="0" smtClean="0">
              <a:solidFill>
                <a:schemeClr val="tx2"/>
              </a:solidFill>
            </a:endParaRPr>
          </a:p>
        </p:txBody>
      </p:sp>
      <p:pic>
        <p:nvPicPr>
          <p:cNvPr id="5" name="Picture 4" descr="Level D protection on a construction site"/>
          <p:cNvPicPr>
            <a:picLocks noChangeAspect="1"/>
          </p:cNvPicPr>
          <p:nvPr/>
        </p:nvPicPr>
        <p:blipFill>
          <a:blip r:embed="rId3" cstate="print"/>
          <a:srcRect l="6325" r="6691"/>
          <a:stretch>
            <a:fillRect/>
          </a:stretch>
        </p:blipFill>
        <p:spPr>
          <a:xfrm>
            <a:off x="5943600" y="2438400"/>
            <a:ext cx="2971800" cy="4419600"/>
          </a:xfrm>
          <a:prstGeom prst="rect">
            <a:avLst/>
          </a:prstGeom>
          <a:ln>
            <a:noFill/>
          </a:ln>
          <a:effectLst>
            <a:softEdge rad="112500"/>
          </a:effectLst>
        </p:spPr>
      </p:pic>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Global Harmonization System Purple Book"/>
          <p:cNvPicPr>
            <a:picLocks noChangeAspect="1" noChangeArrowheads="1"/>
          </p:cNvPicPr>
          <p:nvPr/>
        </p:nvPicPr>
        <p:blipFill>
          <a:blip r:embed="rId3" cstate="print"/>
          <a:srcRect/>
          <a:stretch>
            <a:fillRect/>
          </a:stretch>
        </p:blipFill>
        <p:spPr bwMode="auto">
          <a:xfrm rot="464541">
            <a:off x="5822370" y="2458123"/>
            <a:ext cx="2829200" cy="4047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304800" y="762000"/>
            <a:ext cx="8610600" cy="1143000"/>
          </a:xfrm>
        </p:spPr>
        <p:txBody>
          <a:bodyPr>
            <a:normAutofit fontScale="90000"/>
          </a:bodyPr>
          <a:lstStyle/>
          <a:p>
            <a:r>
              <a:rPr lang="en-US" sz="3600" dirty="0" smtClean="0"/>
              <a:t>OSHA revised its standard to align with the Global Harmonization System (GHS), effective 2012</a:t>
            </a:r>
          </a:p>
        </p:txBody>
      </p:sp>
      <p:sp>
        <p:nvSpPr>
          <p:cNvPr id="3" name="Content Placeholder 2"/>
          <p:cNvSpPr>
            <a:spLocks noGrp="1"/>
          </p:cNvSpPr>
          <p:nvPr>
            <p:ph idx="1"/>
          </p:nvPr>
        </p:nvSpPr>
        <p:spPr>
          <a:xfrm>
            <a:off x="457200" y="2590800"/>
            <a:ext cx="8229600" cy="2895600"/>
          </a:xfrm>
        </p:spPr>
        <p:txBody>
          <a:bodyPr rtlCol="0">
            <a:normAutofit/>
          </a:bodyPr>
          <a:lstStyle/>
          <a:p>
            <a:pPr fontAlgn="auto">
              <a:spcAft>
                <a:spcPts val="0"/>
              </a:spcAft>
              <a:defRPr/>
            </a:pPr>
            <a:r>
              <a:rPr lang="en-US" dirty="0" smtClean="0">
                <a:solidFill>
                  <a:schemeClr val="tx1">
                    <a:lumMod val="85000"/>
                    <a:lumOff val="15000"/>
                  </a:schemeClr>
                </a:solidFill>
                <a:effectLst>
                  <a:outerShdw blurRad="50800" dist="38100" algn="l" rotWithShape="0">
                    <a:prstClr val="black">
                      <a:alpha val="40000"/>
                    </a:prstClr>
                  </a:outerShdw>
                </a:effectLst>
                <a:ea typeface="+mn-ea"/>
              </a:rPr>
              <a:t>World-wide </a:t>
            </a:r>
            <a:r>
              <a:rPr lang="en-US" dirty="0" smtClean="0">
                <a:solidFill>
                  <a:schemeClr val="tx1">
                    <a:lumMod val="85000"/>
                    <a:lumOff val="15000"/>
                  </a:schemeClr>
                </a:solidFill>
                <a:ea typeface="+mn-ea"/>
              </a:rPr>
              <a:t>standardized hazard communication </a:t>
            </a:r>
          </a:p>
          <a:p>
            <a:pPr fontAlgn="auto">
              <a:spcAft>
                <a:spcPts val="0"/>
              </a:spcAft>
              <a:defRPr/>
            </a:pPr>
            <a:r>
              <a:rPr lang="en-US" dirty="0" smtClean="0">
                <a:solidFill>
                  <a:schemeClr val="tx1">
                    <a:lumMod val="85000"/>
                    <a:lumOff val="15000"/>
                  </a:schemeClr>
                </a:solidFill>
                <a:ea typeface="+mn-ea"/>
              </a:rPr>
              <a:t>Consistent hazard classifications</a:t>
            </a:r>
          </a:p>
          <a:p>
            <a:pPr fontAlgn="auto">
              <a:spcAft>
                <a:spcPts val="0"/>
              </a:spcAft>
              <a:defRPr/>
            </a:pPr>
            <a:r>
              <a:rPr lang="en-US" dirty="0" smtClean="0">
                <a:solidFill>
                  <a:schemeClr val="tx1">
                    <a:lumMod val="85000"/>
                    <a:lumOff val="15000"/>
                  </a:schemeClr>
                </a:solidFill>
                <a:ea typeface="+mn-ea"/>
              </a:rPr>
              <a:t>16-section Safety </a:t>
            </a:r>
            <a:r>
              <a:rPr lang="en-US" dirty="0">
                <a:solidFill>
                  <a:schemeClr val="tx1">
                    <a:lumMod val="85000"/>
                    <a:lumOff val="15000"/>
                  </a:schemeClr>
                </a:solidFill>
                <a:ea typeface="+mn-ea"/>
              </a:rPr>
              <a:t>D</a:t>
            </a:r>
            <a:r>
              <a:rPr lang="en-US" dirty="0" smtClean="0">
                <a:solidFill>
                  <a:schemeClr val="tx1">
                    <a:lumMod val="85000"/>
                    <a:lumOff val="15000"/>
                  </a:schemeClr>
                </a:solidFill>
                <a:ea typeface="+mn-ea"/>
              </a:rPr>
              <a:t>ata </a:t>
            </a:r>
            <a:r>
              <a:rPr lang="en-US" dirty="0">
                <a:solidFill>
                  <a:schemeClr val="tx1">
                    <a:lumMod val="85000"/>
                    <a:lumOff val="15000"/>
                  </a:schemeClr>
                </a:solidFill>
                <a:ea typeface="+mn-ea"/>
              </a:rPr>
              <a:t>S</a:t>
            </a:r>
            <a:r>
              <a:rPr lang="en-US" dirty="0" smtClean="0">
                <a:solidFill>
                  <a:schemeClr val="tx1">
                    <a:lumMod val="85000"/>
                    <a:lumOff val="15000"/>
                  </a:schemeClr>
                </a:solidFill>
                <a:ea typeface="+mn-ea"/>
              </a:rPr>
              <a:t>heets (SDS)</a:t>
            </a:r>
          </a:p>
          <a:p>
            <a:pPr fontAlgn="auto">
              <a:spcAft>
                <a:spcPts val="0"/>
              </a:spcAft>
              <a:defRPr/>
            </a:pPr>
            <a:r>
              <a:rPr lang="en-US" dirty="0" smtClean="0">
                <a:solidFill>
                  <a:schemeClr val="tx1">
                    <a:lumMod val="85000"/>
                    <a:lumOff val="15000"/>
                  </a:schemeClr>
                </a:solidFill>
                <a:ea typeface="+mn-ea"/>
              </a:rPr>
              <a:t>Standard </a:t>
            </a:r>
            <a:r>
              <a:rPr lang="en-US" dirty="0">
                <a:solidFill>
                  <a:schemeClr val="tx1">
                    <a:lumMod val="85000"/>
                    <a:lumOff val="15000"/>
                  </a:schemeClr>
                </a:solidFill>
                <a:ea typeface="+mn-ea"/>
              </a:rPr>
              <a:t>l</a:t>
            </a:r>
            <a:r>
              <a:rPr lang="en-US" dirty="0" smtClean="0">
                <a:solidFill>
                  <a:schemeClr val="tx1">
                    <a:lumMod val="85000"/>
                    <a:lumOff val="15000"/>
                  </a:schemeClr>
                </a:solidFill>
                <a:ea typeface="+mn-ea"/>
              </a:rPr>
              <a:t>abeling</a:t>
            </a:r>
            <a:endParaRPr lang="en-US" dirty="0">
              <a:solidFill>
                <a:schemeClr val="tx1">
                  <a:lumMod val="85000"/>
                  <a:lumOff val="15000"/>
                </a:schemeClr>
              </a:solidFill>
              <a:ea typeface="+mn-ea"/>
            </a:endParaRPr>
          </a:p>
        </p:txBody>
      </p:sp>
      <p:sp>
        <p:nvSpPr>
          <p:cNvPr id="28676" name="TextBox 4"/>
          <p:cNvSpPr txBox="1">
            <a:spLocks noChangeArrowheads="1"/>
          </p:cNvSpPr>
          <p:nvPr/>
        </p:nvSpPr>
        <p:spPr bwMode="auto">
          <a:xfrm>
            <a:off x="3200400" y="6324600"/>
            <a:ext cx="2286000" cy="369332"/>
          </a:xfrm>
          <a:prstGeom prst="rect">
            <a:avLst/>
          </a:prstGeom>
          <a:noFill/>
          <a:ln w="9525">
            <a:noFill/>
            <a:miter lim="800000"/>
            <a:headEnd/>
            <a:tailEnd/>
          </a:ln>
        </p:spPr>
        <p:txBody>
          <a:bodyPr>
            <a:spAutoFit/>
          </a:bodyPr>
          <a:lstStyle/>
          <a:p>
            <a:pPr algn="r"/>
            <a:r>
              <a:rPr lang="en-US" b="1" dirty="0">
                <a:solidFill>
                  <a:srgbClr val="6600CC"/>
                </a:solidFill>
                <a:latin typeface="Arial" pitchFamily="34" charset="0"/>
                <a:cs typeface="Arial" pitchFamily="34" charset="0"/>
              </a:rPr>
              <a:t>GHS </a:t>
            </a:r>
            <a:r>
              <a:rPr lang="en-US" b="1" dirty="0" smtClean="0">
                <a:solidFill>
                  <a:srgbClr val="6600CC"/>
                </a:solidFill>
                <a:latin typeface="Arial" pitchFamily="34" charset="0"/>
                <a:cs typeface="Arial" pitchFamily="34" charset="0"/>
              </a:rPr>
              <a:t>Purple Book </a:t>
            </a:r>
            <a:endParaRPr lang="en-US" b="1" dirty="0">
              <a:solidFill>
                <a:srgbClr val="6600CC"/>
              </a:solidFill>
              <a:latin typeface="Arial" pitchFamily="34" charset="0"/>
              <a:cs typeface="Arial" pitchFamily="34" charset="0"/>
            </a:endParaRP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ap_symbols01.png"/>
          <p:cNvPicPr>
            <a:picLocks noChangeAspect="1"/>
          </p:cNvPicPr>
          <p:nvPr/>
        </p:nvPicPr>
        <p:blipFill>
          <a:blip r:embed="rId3" cstate="print"/>
          <a:srcRect t="8888" b="6667"/>
          <a:stretch>
            <a:fillRect/>
          </a:stretch>
        </p:blipFill>
        <p:spPr bwMode="auto">
          <a:xfrm>
            <a:off x="0" y="0"/>
            <a:ext cx="9144000" cy="6858000"/>
          </a:xfrm>
          <a:prstGeom prst="rect">
            <a:avLst/>
          </a:prstGeom>
          <a:noFill/>
          <a:ln w="9525">
            <a:noFill/>
            <a:miter lim="800000"/>
            <a:headEnd/>
            <a:tailEnd/>
          </a:ln>
        </p:spPr>
      </p:pic>
      <p:sp>
        <p:nvSpPr>
          <p:cNvPr id="13" name="Title 12"/>
          <p:cNvSpPr>
            <a:spLocks noGrp="1"/>
          </p:cNvSpPr>
          <p:nvPr>
            <p:ph type="ctrTitle"/>
          </p:nvPr>
        </p:nvSpPr>
        <p:spPr>
          <a:xfrm>
            <a:off x="762000" y="1219200"/>
            <a:ext cx="7772400" cy="1470025"/>
          </a:xfrm>
        </p:spPr>
        <p:txBody>
          <a:bodyPr/>
          <a:lstStyle/>
          <a:p>
            <a:r>
              <a:rPr lang="en-US" dirty="0" smtClean="0">
                <a:solidFill>
                  <a:schemeClr val="accent2">
                    <a:lumMod val="50000"/>
                  </a:schemeClr>
                </a:solidFill>
              </a:rPr>
              <a:t>Why was GHS created?</a:t>
            </a:r>
            <a:br>
              <a:rPr lang="en-US" dirty="0" smtClean="0">
                <a:solidFill>
                  <a:schemeClr val="accent2">
                    <a:lumMod val="50000"/>
                  </a:schemeClr>
                </a:solidFill>
              </a:rPr>
            </a:br>
            <a:endParaRPr lang="en-US" dirty="0">
              <a:solidFill>
                <a:schemeClr val="accent2">
                  <a:lumMod val="50000"/>
                </a:schemeClr>
              </a:solidFill>
            </a:endParaRPr>
          </a:p>
        </p:txBody>
      </p:sp>
      <p:sp>
        <p:nvSpPr>
          <p:cNvPr id="14" name="Subtitle 13"/>
          <p:cNvSpPr>
            <a:spLocks noGrp="1"/>
          </p:cNvSpPr>
          <p:nvPr>
            <p:ph type="subTitle" idx="1"/>
          </p:nvPr>
        </p:nvSpPr>
        <p:spPr>
          <a:xfrm>
            <a:off x="1828800" y="2514600"/>
            <a:ext cx="6400800" cy="1752600"/>
          </a:xfrm>
        </p:spPr>
        <p:txBody>
          <a:bodyPr/>
          <a:lstStyle/>
          <a:p>
            <a:r>
              <a:rPr lang="en-US" dirty="0" smtClean="0">
                <a:solidFill>
                  <a:schemeClr val="bg2">
                    <a:lumMod val="25000"/>
                  </a:schemeClr>
                </a:solidFill>
                <a:effectLst>
                  <a:outerShdw blurRad="38100" dist="38100" dir="2700000" algn="tl">
                    <a:srgbClr val="C0C0C0"/>
                  </a:outerShdw>
                </a:effectLst>
              </a:rPr>
              <a:t>To go from this mix… </a:t>
            </a:r>
          </a:p>
          <a:p>
            <a:endParaRPr lang="en-US" dirty="0" smtClean="0">
              <a:solidFill>
                <a:schemeClr val="bg2">
                  <a:lumMod val="25000"/>
                </a:schemeClr>
              </a:solidFill>
              <a:effectLst>
                <a:outerShdw blurRad="38100" dist="38100" dir="2700000" algn="tl">
                  <a:srgbClr val="C0C0C0"/>
                </a:outerShdw>
              </a:effectLst>
            </a:endParaRPr>
          </a:p>
          <a:p>
            <a:endParaRPr lang="en-US" dirty="0" smtClean="0">
              <a:solidFill>
                <a:schemeClr val="bg2">
                  <a:lumMod val="25000"/>
                </a:schemeClr>
              </a:solidFill>
              <a:effectLst>
                <a:outerShdw blurRad="38100" dist="38100" dir="2700000" algn="tl">
                  <a:srgbClr val="C0C0C0"/>
                </a:outerShdw>
              </a:effectLst>
            </a:endParaRPr>
          </a:p>
          <a:p>
            <a:endParaRPr lang="en-US" dirty="0" smtClean="0">
              <a:solidFill>
                <a:schemeClr val="bg2">
                  <a:lumMod val="25000"/>
                </a:schemeClr>
              </a:solidFill>
              <a:effectLst>
                <a:outerShdw blurRad="38100" dist="38100" dir="2700000" algn="tl">
                  <a:srgbClr val="C0C0C0"/>
                </a:outerShdw>
              </a:effectLst>
            </a:endParaRPr>
          </a:p>
          <a:p>
            <a:endParaRPr lang="en-US" dirty="0" smtClean="0">
              <a:solidFill>
                <a:schemeClr val="bg2">
                  <a:lumMod val="25000"/>
                </a:schemeClr>
              </a:solidFill>
              <a:effectLst>
                <a:outerShdw blurRad="38100" dist="38100" dir="2700000" algn="tl">
                  <a:srgbClr val="C0C0C0"/>
                </a:outerShdw>
              </a:effectLst>
            </a:endParaRPr>
          </a:p>
          <a:p>
            <a:r>
              <a:rPr lang="en-US" dirty="0" smtClean="0">
                <a:solidFill>
                  <a:schemeClr val="bg2">
                    <a:lumMod val="25000"/>
                  </a:schemeClr>
                </a:solidFill>
                <a:effectLst>
                  <a:outerShdw blurRad="38100" dist="38100" dir="2700000" algn="tl">
                    <a:srgbClr val="C0C0C0"/>
                  </a:outerShdw>
                </a:effectLst>
              </a:rPr>
              <a:t>…to this consistency</a:t>
            </a:r>
          </a:p>
          <a:p>
            <a:endParaRPr lang="en-US" dirty="0">
              <a:solidFill>
                <a:schemeClr val="bg2">
                  <a:lumMod val="25000"/>
                </a:schemeClr>
              </a:solidFill>
            </a:endParaRPr>
          </a:p>
        </p:txBody>
      </p:sp>
      <p:pic>
        <p:nvPicPr>
          <p:cNvPr id="9" name="Picture 7" descr="cpwr1_cmyk_hires.tif"/>
          <p:cNvPicPr>
            <a:picLocks noChangeAspect="1"/>
          </p:cNvPicPr>
          <p:nvPr/>
        </p:nvPicPr>
        <p:blipFill>
          <a:blip r:embed="rId4" cstate="print"/>
          <a:srcRect/>
          <a:stretch>
            <a:fillRect/>
          </a:stretch>
        </p:blipFill>
        <p:spPr bwMode="auto">
          <a:xfrm>
            <a:off x="228600" y="6400800"/>
            <a:ext cx="1295400" cy="273015"/>
          </a:xfrm>
          <a:prstGeom prst="rect">
            <a:avLst/>
          </a:prstGeom>
          <a:noFill/>
          <a:ln w="9525">
            <a:noFill/>
            <a:miter lim="800000"/>
            <a:headEnd/>
            <a:tailEnd/>
          </a:ln>
        </p:spPr>
      </p:pic>
      <p:grpSp>
        <p:nvGrpSpPr>
          <p:cNvPr id="10" name="Group 22"/>
          <p:cNvGrpSpPr>
            <a:grpSpLocks/>
          </p:cNvGrpSpPr>
          <p:nvPr/>
        </p:nvGrpSpPr>
        <p:grpSpPr bwMode="auto">
          <a:xfrm>
            <a:off x="152400" y="5486400"/>
            <a:ext cx="1143000" cy="914400"/>
            <a:chOff x="5798743" y="5140036"/>
            <a:chExt cx="3908181" cy="2133600"/>
          </a:xfrm>
        </p:grpSpPr>
        <p:pic>
          <p:nvPicPr>
            <p:cNvPr id="11" name="Picture 2" descr="carpentry,construction,hardware,households,industries,industry,objects,Photographs,toolboxes,tools"/>
            <p:cNvPicPr>
              <a:picLocks noChangeAspect="1" noChangeArrowheads="1"/>
            </p:cNvPicPr>
            <p:nvPr/>
          </p:nvPicPr>
          <p:blipFill>
            <a:blip r:embed="rId5"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2"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
        <p:nvSpPr>
          <p:cNvPr id="8" name="TextBox 7"/>
          <p:cNvSpPr txBox="1"/>
          <p:nvPr/>
        </p:nvSpPr>
        <p:spPr>
          <a:xfrm>
            <a:off x="1219200" y="63670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Safety Data Sheet for Toluene"/>
          <p:cNvPicPr>
            <a:picLocks noChangeAspect="1"/>
          </p:cNvPicPr>
          <p:nvPr/>
        </p:nvPicPr>
        <p:blipFill>
          <a:blip r:embed="rId3" cstate="print"/>
          <a:srcRect/>
          <a:stretch>
            <a:fillRect/>
          </a:stretch>
        </p:blipFill>
        <p:spPr bwMode="auto">
          <a:xfrm rot="969486">
            <a:off x="6559550" y="3895725"/>
            <a:ext cx="2095500" cy="2711450"/>
          </a:xfrm>
          <a:prstGeom prst="rect">
            <a:avLst/>
          </a:prstGeom>
          <a:noFill/>
          <a:ln w="9525">
            <a:noFill/>
            <a:miter lim="800000"/>
            <a:headEnd/>
            <a:tailEnd/>
          </a:ln>
        </p:spPr>
      </p:pic>
      <p:sp>
        <p:nvSpPr>
          <p:cNvPr id="134146" name="Rectangle 2"/>
          <p:cNvSpPr>
            <a:spLocks noGrp="1" noChangeArrowheads="1"/>
          </p:cNvSpPr>
          <p:nvPr>
            <p:ph type="title"/>
          </p:nvPr>
        </p:nvSpPr>
        <p:spPr>
          <a:xfrm>
            <a:off x="228600" y="228600"/>
            <a:ext cx="8686800" cy="1368425"/>
          </a:xfrm>
        </p:spPr>
        <p:txBody>
          <a:bodyPr rtlCol="0">
            <a:normAutofit/>
          </a:bodyPr>
          <a:lstStyle/>
          <a:p>
            <a:pPr fontAlgn="auto">
              <a:spcAft>
                <a:spcPts val="0"/>
              </a:spcAft>
              <a:defRPr/>
            </a:pPr>
            <a:r>
              <a:rPr lang="en-US" sz="3800" dirty="0" smtClean="0">
                <a:solidFill>
                  <a:schemeClr val="accent3">
                    <a:lumMod val="75000"/>
                  </a:schemeClr>
                </a:solidFill>
              </a:rPr>
              <a:t>What are the five key elements in the OSHA </a:t>
            </a:r>
            <a:r>
              <a:rPr lang="en-US" sz="3800" dirty="0" err="1" smtClean="0">
                <a:solidFill>
                  <a:schemeClr val="accent3">
                    <a:lumMod val="75000"/>
                  </a:schemeClr>
                </a:solidFill>
              </a:rPr>
              <a:t>HazCom</a:t>
            </a:r>
            <a:r>
              <a:rPr lang="en-US" sz="3800" dirty="0" smtClean="0">
                <a:solidFill>
                  <a:schemeClr val="accent3">
                    <a:lumMod val="75000"/>
                  </a:schemeClr>
                </a:solidFill>
              </a:rPr>
              <a:t> standard?</a:t>
            </a:r>
            <a:endParaRPr lang="en-US" sz="4400" dirty="0">
              <a:solidFill>
                <a:srgbClr val="2818F4"/>
              </a:solidFill>
              <a:effectLst>
                <a:outerShdw blurRad="38100" dist="38100" dir="2700000" algn="tl">
                  <a:srgbClr val="000000">
                    <a:alpha val="43137"/>
                  </a:srgbClr>
                </a:outerShdw>
              </a:effectLst>
            </a:endParaRPr>
          </a:p>
        </p:txBody>
      </p:sp>
      <p:sp>
        <p:nvSpPr>
          <p:cNvPr id="134147" name="Rectangle 3"/>
          <p:cNvSpPr>
            <a:spLocks noGrp="1" noChangeArrowheads="1"/>
          </p:cNvSpPr>
          <p:nvPr>
            <p:ph type="body" idx="1"/>
          </p:nvPr>
        </p:nvSpPr>
        <p:spPr>
          <a:xfrm>
            <a:off x="533400" y="1752600"/>
            <a:ext cx="7239000" cy="4724400"/>
          </a:xfrm>
        </p:spPr>
        <p:txBody>
          <a:bodyPr rtlCol="0">
            <a:normAutofit fontScale="92500" lnSpcReduction="20000"/>
          </a:bodyPr>
          <a:lstStyle/>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Employers must have a written </a:t>
            </a:r>
            <a:r>
              <a:rPr lang="en-US" dirty="0" err="1" smtClean="0">
                <a:solidFill>
                  <a:schemeClr val="tx1">
                    <a:lumMod val="85000"/>
                    <a:lumOff val="15000"/>
                  </a:schemeClr>
                </a:solidFill>
                <a:ea typeface="+mn-ea"/>
              </a:rPr>
              <a:t>HazCom</a:t>
            </a:r>
            <a:r>
              <a:rPr lang="en-US" dirty="0" smtClean="0">
                <a:solidFill>
                  <a:schemeClr val="tx1">
                    <a:lumMod val="85000"/>
                    <a:lumOff val="15000"/>
                  </a:schemeClr>
                </a:solidFill>
                <a:ea typeface="+mn-ea"/>
              </a:rPr>
              <a:t> Program </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Containers must be labeled and labels must follow a consistent format</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SDSs must be available for hazardous substances in the workplace</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Workers must be trained</a:t>
            </a:r>
          </a:p>
          <a:p>
            <a:pPr marL="514350" indent="-514350" fontAlgn="auto">
              <a:spcAft>
                <a:spcPts val="0"/>
              </a:spcAft>
              <a:buFont typeface="+mj-lt"/>
              <a:buAutoNum type="arabicPeriod"/>
              <a:defRPr/>
            </a:pPr>
            <a:r>
              <a:rPr lang="en-US" dirty="0">
                <a:solidFill>
                  <a:schemeClr val="tx1">
                    <a:lumMod val="85000"/>
                    <a:lumOff val="15000"/>
                  </a:schemeClr>
                </a:solidFill>
              </a:rPr>
              <a:t>Employers must have an updated chemical inventory</a:t>
            </a:r>
          </a:p>
          <a:p>
            <a:pPr marL="514350" indent="-514350" fontAlgn="auto">
              <a:spcAft>
                <a:spcPts val="0"/>
              </a:spcAft>
              <a:buFont typeface="+mj-lt"/>
              <a:buAutoNum type="arabicPeriod"/>
              <a:defRPr/>
            </a:pPr>
            <a:endParaRPr lang="en-US" dirty="0" smtClean="0">
              <a:solidFill>
                <a:schemeClr val="tx1">
                  <a:lumMod val="85000"/>
                  <a:lumOff val="15000"/>
                </a:schemeClr>
              </a:solidFill>
              <a:ea typeface="+mn-ea"/>
            </a:endParaRPr>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rtlCol="0">
            <a:normAutofit fontScale="90000"/>
          </a:bodyPr>
          <a:lstStyle/>
          <a:p>
            <a:pPr fontAlgn="auto">
              <a:spcAft>
                <a:spcPts val="0"/>
              </a:spcAft>
              <a:defRPr/>
            </a:pPr>
            <a:r>
              <a:rPr lang="en-US" dirty="0" smtClean="0">
                <a:solidFill>
                  <a:schemeClr val="accent3">
                    <a:lumMod val="75000"/>
                  </a:schemeClr>
                </a:solidFill>
              </a:rPr>
              <a:t>This course is delivered in 8 sections</a:t>
            </a:r>
            <a:endParaRPr lang="en-US" dirty="0">
              <a:solidFill>
                <a:schemeClr val="accent3">
                  <a:lumMod val="75000"/>
                </a:schemeClr>
              </a:solidFill>
            </a:endParaRPr>
          </a:p>
        </p:txBody>
      </p:sp>
      <p:sp>
        <p:nvSpPr>
          <p:cNvPr id="3" name="Content Placeholder 2"/>
          <p:cNvSpPr>
            <a:spLocks noGrp="1"/>
          </p:cNvSpPr>
          <p:nvPr>
            <p:ph idx="1"/>
          </p:nvPr>
        </p:nvSpPr>
        <p:spPr>
          <a:xfrm>
            <a:off x="457200" y="1447800"/>
            <a:ext cx="8229600" cy="4525963"/>
          </a:xfrm>
        </p:spPr>
        <p:txBody>
          <a:bodyPr rtlCol="0">
            <a:normAutofit fontScale="92500" lnSpcReduction="10000"/>
          </a:bodyPr>
          <a:lstStyle/>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Course introduction</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Hazard Communication Standard (HCS) overview</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Review of common </a:t>
            </a:r>
            <a:r>
              <a:rPr lang="en-US" dirty="0">
                <a:solidFill>
                  <a:schemeClr val="tx1">
                    <a:lumMod val="85000"/>
                    <a:lumOff val="15000"/>
                  </a:schemeClr>
                </a:solidFill>
                <a:ea typeface="+mn-ea"/>
              </a:rPr>
              <a:t>health </a:t>
            </a:r>
            <a:r>
              <a:rPr lang="en-US" dirty="0" smtClean="0">
                <a:solidFill>
                  <a:schemeClr val="tx1">
                    <a:lumMod val="85000"/>
                    <a:lumOff val="15000"/>
                  </a:schemeClr>
                </a:solidFill>
                <a:ea typeface="+mn-ea"/>
              </a:rPr>
              <a:t>effects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Chemical overview</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Measurement and exposure limits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Other ways of communicating hazards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Controlling hazards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Emergencies and first aid</a:t>
            </a:r>
          </a:p>
          <a:p>
            <a:pPr fontAlgn="auto">
              <a:spcAft>
                <a:spcPts val="0"/>
              </a:spcAft>
              <a:buNone/>
              <a:defRPr/>
            </a:pPr>
            <a:endParaRPr lang="en-US" dirty="0" smtClean="0">
              <a:solidFill>
                <a:schemeClr val="tx1">
                  <a:lumMod val="85000"/>
                  <a:lumOff val="15000"/>
                </a:schemeClr>
              </a:solidFill>
              <a:ea typeface="+mn-ea"/>
            </a:endParaRP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3"/>
                </a:solidFill>
                <a:latin typeface="Garamond" panose="02020404030301010803" pitchFamily="18" charset="0"/>
                <a:ea typeface="Arial Unicode MS" panose="020B0604020202020204" pitchFamily="34" charset="-128"/>
                <a:cs typeface="Arial Unicode MS" panose="020B0604020202020204" pitchFamily="34" charset="-128"/>
              </a:rPr>
              <a:t>M1</a:t>
            </a:r>
            <a:endParaRPr lang="en-US" sz="1600" b="1" dirty="0">
              <a:solidFill>
                <a:schemeClr val="accent3"/>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sz="2400" dirty="0" err="1" smtClean="0"/>
              <a:t>HazCom</a:t>
            </a:r>
            <a:r>
              <a:rPr lang="en-US" sz="2400" dirty="0" smtClean="0"/>
              <a:t> programs must have all of these parts</a:t>
            </a:r>
            <a:endParaRPr lang="en-US" sz="2400" dirty="0"/>
          </a:p>
        </p:txBody>
      </p:sp>
      <p:graphicFrame>
        <p:nvGraphicFramePr>
          <p:cNvPr id="4" name="Content Placeholder 3" descr="Graphic of five major elements of Hazcom programs, emphasizing written programs."/>
          <p:cNvGraphicFramePr>
            <a:graphicFrameLocks noGrp="1"/>
          </p:cNvGraphicFramePr>
          <p:nvPr>
            <p:ph idx="1"/>
            <p:extLst>
              <p:ext uri="{D42A27DB-BD31-4B8C-83A1-F6EECF244321}">
                <p14:modId xmlns:p14="http://schemas.microsoft.com/office/powerpoint/2010/main" val="3136074001"/>
              </p:ext>
            </p:extLst>
          </p:nvPr>
        </p:nvGraphicFramePr>
        <p:xfrm>
          <a:off x="42435" y="655636"/>
          <a:ext cx="9144000" cy="6126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8083422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3"/>
          <p:cNvSpPr>
            <a:spLocks noGrp="1"/>
          </p:cNvSpPr>
          <p:nvPr>
            <p:ph type="ctrTitle"/>
          </p:nvPr>
        </p:nvSpPr>
        <p:spPr>
          <a:xfrm>
            <a:off x="533400" y="1066800"/>
            <a:ext cx="7620000" cy="1470025"/>
          </a:xfrm>
        </p:spPr>
        <p:txBody>
          <a:bodyPr/>
          <a:lstStyle/>
          <a:p>
            <a:r>
              <a:rPr lang="en-US" sz="6000" dirty="0" smtClean="0">
                <a:solidFill>
                  <a:srgbClr val="717171"/>
                </a:solidFill>
              </a:rPr>
              <a:t>Written Hazard Communication</a:t>
            </a:r>
            <a:br>
              <a:rPr lang="en-US" sz="6000" dirty="0" smtClean="0">
                <a:solidFill>
                  <a:srgbClr val="717171"/>
                </a:solidFill>
              </a:rPr>
            </a:br>
            <a:r>
              <a:rPr lang="en-US" sz="6000" dirty="0" smtClean="0">
                <a:solidFill>
                  <a:srgbClr val="717171"/>
                </a:solidFill>
              </a:rPr>
              <a:t>Program</a:t>
            </a:r>
          </a:p>
        </p:txBody>
      </p:sp>
      <p:sp>
        <p:nvSpPr>
          <p:cNvPr id="5" name="Subtitle 4"/>
          <p:cNvSpPr>
            <a:spLocks noGrp="1"/>
          </p:cNvSpPr>
          <p:nvPr>
            <p:ph type="subTitle" idx="1"/>
          </p:nvPr>
        </p:nvSpPr>
        <p:spPr>
          <a:xfrm>
            <a:off x="533400" y="4343400"/>
            <a:ext cx="3886200" cy="1752600"/>
          </a:xfrm>
        </p:spPr>
        <p:txBody>
          <a:bodyPr>
            <a:normAutofit/>
          </a:bodyPr>
          <a:lstStyle/>
          <a:p>
            <a:pPr algn="r">
              <a:lnSpc>
                <a:spcPct val="80000"/>
              </a:lnSpc>
            </a:pPr>
            <a:r>
              <a:rPr lang="en-US" sz="2500" dirty="0" smtClean="0">
                <a:solidFill>
                  <a:srgbClr val="898989"/>
                </a:solidFill>
              </a:rPr>
              <a:t>First major requirement of OSHA</a:t>
            </a:r>
            <a:r>
              <a:rPr lang="en-US" altLang="en-US" sz="2500" dirty="0" smtClean="0">
                <a:solidFill>
                  <a:srgbClr val="898989"/>
                </a:solidFill>
              </a:rPr>
              <a:t>’</a:t>
            </a:r>
            <a:r>
              <a:rPr lang="en-US" sz="2500" dirty="0" smtClean="0">
                <a:solidFill>
                  <a:srgbClr val="898989"/>
                </a:solidFill>
              </a:rPr>
              <a:t>s </a:t>
            </a:r>
            <a:r>
              <a:rPr lang="en-US" sz="2500" dirty="0" err="1" smtClean="0">
                <a:solidFill>
                  <a:srgbClr val="898989"/>
                </a:solidFill>
              </a:rPr>
              <a:t>HazCom</a:t>
            </a:r>
            <a:r>
              <a:rPr lang="en-US" sz="2500" dirty="0" smtClean="0">
                <a:solidFill>
                  <a:srgbClr val="898989"/>
                </a:solidFill>
              </a:rPr>
              <a:t> Standard</a:t>
            </a:r>
          </a:p>
          <a:p>
            <a:pPr algn="r">
              <a:lnSpc>
                <a:spcPct val="80000"/>
              </a:lnSpc>
            </a:pPr>
            <a:endParaRPr lang="en-US" sz="2200" dirty="0" smtClean="0">
              <a:solidFill>
                <a:srgbClr val="898989"/>
              </a:solidFill>
            </a:endParaRPr>
          </a:p>
          <a:p>
            <a:pPr algn="r">
              <a:lnSpc>
                <a:spcPct val="80000"/>
              </a:lnSpc>
            </a:pPr>
            <a:r>
              <a:rPr lang="en-US" sz="1600" dirty="0" smtClean="0">
                <a:solidFill>
                  <a:srgbClr val="898989"/>
                </a:solidFill>
              </a:rPr>
              <a:t>1910.1200 (e)</a:t>
            </a:r>
          </a:p>
        </p:txBody>
      </p:sp>
      <p:sp>
        <p:nvSpPr>
          <p:cNvPr id="31748" name="TextBox 7"/>
          <p:cNvSpPr txBox="1">
            <a:spLocks noChangeArrowheads="1"/>
          </p:cNvSpPr>
          <p:nvPr/>
        </p:nvSpPr>
        <p:spPr bwMode="auto">
          <a:xfrm>
            <a:off x="4876800" y="6324600"/>
            <a:ext cx="2743200" cy="338138"/>
          </a:xfrm>
          <a:prstGeom prst="rect">
            <a:avLst/>
          </a:prstGeom>
          <a:noFill/>
          <a:ln w="9525">
            <a:noFill/>
            <a:miter lim="800000"/>
            <a:headEnd/>
            <a:tailEnd/>
          </a:ln>
        </p:spPr>
        <p:txBody>
          <a:bodyPr>
            <a:spAutoFit/>
          </a:bodyPr>
          <a:lstStyle/>
          <a:p>
            <a:r>
              <a:rPr lang="en-US" sz="1600">
                <a:solidFill>
                  <a:schemeClr val="bg1"/>
                </a:solidFill>
              </a:rPr>
              <a:t>Photo courtesy eLCOSH</a:t>
            </a:r>
          </a:p>
        </p:txBody>
      </p:sp>
      <p:pic>
        <p:nvPicPr>
          <p:cNvPr id="3" name="Picture 2" descr="Female construction worker writing down job rules"/>
          <p:cNvPicPr>
            <a:picLocks noChangeAspect="1"/>
          </p:cNvPicPr>
          <p:nvPr/>
        </p:nvPicPr>
        <p:blipFill rotWithShape="1">
          <a:blip r:embed="rId3" cstate="print">
            <a:extLst>
              <a:ext uri="{28A0092B-C50C-407E-A947-70E740481C1C}">
                <a14:useLocalDpi xmlns:a14="http://schemas.microsoft.com/office/drawing/2010/main" val="0"/>
              </a:ext>
            </a:extLst>
          </a:blip>
          <a:srcRect l="13180" t="12939" r="16110" b="27050"/>
          <a:stretch/>
        </p:blipFill>
        <p:spPr>
          <a:xfrm>
            <a:off x="4953000" y="2362200"/>
            <a:ext cx="4114800" cy="4517569"/>
          </a:xfrm>
          <a:prstGeom prst="rect">
            <a:avLst/>
          </a:prstGeom>
        </p:spPr>
      </p:pic>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534400" cy="1143000"/>
          </a:xfrm>
        </p:spPr>
        <p:txBody>
          <a:bodyPr rtlCol="0">
            <a:noAutofit/>
          </a:bodyPr>
          <a:lstStyle/>
          <a:p>
            <a:pPr fontAlgn="auto">
              <a:spcAft>
                <a:spcPts val="0"/>
              </a:spcAft>
              <a:defRPr/>
            </a:pPr>
            <a:r>
              <a:rPr lang="en-US" sz="3200" dirty="0" smtClean="0">
                <a:solidFill>
                  <a:schemeClr val="accent3">
                    <a:lumMod val="75000"/>
                  </a:schemeClr>
                </a:solidFill>
              </a:rPr>
              <a:t>The written </a:t>
            </a:r>
            <a:r>
              <a:rPr lang="en-US" sz="3200" dirty="0" err="1" smtClean="0">
                <a:solidFill>
                  <a:schemeClr val="accent3">
                    <a:lumMod val="75000"/>
                  </a:schemeClr>
                </a:solidFill>
              </a:rPr>
              <a:t>HazCom</a:t>
            </a:r>
            <a:r>
              <a:rPr lang="en-US" sz="3200" dirty="0" smtClean="0">
                <a:solidFill>
                  <a:schemeClr val="accent3">
                    <a:lumMod val="75000"/>
                  </a:schemeClr>
                </a:solidFill>
              </a:rPr>
              <a:t> program must be available at the job site and must include:</a:t>
            </a:r>
            <a:br>
              <a:rPr lang="en-US" sz="3200" dirty="0" smtClean="0">
                <a:solidFill>
                  <a:schemeClr val="accent3">
                    <a:lumMod val="75000"/>
                  </a:schemeClr>
                </a:solidFill>
              </a:rPr>
            </a:br>
            <a:r>
              <a:rPr lang="en-US" sz="3200" dirty="0" smtClean="0">
                <a:solidFill>
                  <a:schemeClr val="accent3">
                    <a:lumMod val="75000"/>
                  </a:schemeClr>
                </a:solidFill>
              </a:rPr>
              <a:t/>
            </a:r>
            <a:br>
              <a:rPr lang="en-US" sz="3200" dirty="0" smtClean="0">
                <a:solidFill>
                  <a:schemeClr val="accent3">
                    <a:lumMod val="75000"/>
                  </a:schemeClr>
                </a:solidFill>
              </a:rPr>
            </a:br>
            <a:endParaRPr lang="en-US" sz="3200" dirty="0">
              <a:solidFill>
                <a:srgbClr val="C00000"/>
              </a:solidFill>
              <a:effectLst>
                <a:outerShdw blurRad="38100" dist="38100" dir="2700000" algn="tl">
                  <a:srgbClr val="000000">
                    <a:alpha val="43137"/>
                  </a:srgbClr>
                </a:outerShdw>
              </a:effectLst>
            </a:endParaRPr>
          </a:p>
        </p:txBody>
      </p:sp>
      <p:sp>
        <p:nvSpPr>
          <p:cNvPr id="6" name="Subtitle 5"/>
          <p:cNvSpPr>
            <a:spLocks noGrp="1"/>
          </p:cNvSpPr>
          <p:nvPr>
            <p:ph idx="1"/>
          </p:nvPr>
        </p:nvSpPr>
        <p:spPr>
          <a:xfrm>
            <a:off x="457200" y="1828800"/>
            <a:ext cx="8229600" cy="4525963"/>
          </a:xfrm>
        </p:spPr>
        <p:txBody>
          <a:bodyPr>
            <a:normAutofit/>
          </a:bodyPr>
          <a:lstStyle/>
          <a:p>
            <a:pPr>
              <a:lnSpc>
                <a:spcPct val="90000"/>
              </a:lnSpc>
            </a:pPr>
            <a:r>
              <a:rPr lang="en-US" sz="3000" dirty="0" smtClean="0"/>
              <a:t>A list of the hazardous chemicals known to be present</a:t>
            </a:r>
          </a:p>
          <a:p>
            <a:pPr>
              <a:lnSpc>
                <a:spcPct val="90000"/>
              </a:lnSpc>
            </a:pPr>
            <a:r>
              <a:rPr lang="en-US" sz="3000" dirty="0" smtClean="0"/>
              <a:t>The methods the employer will use to inform workers about labels and SDSs</a:t>
            </a:r>
          </a:p>
          <a:p>
            <a:pPr>
              <a:lnSpc>
                <a:spcPct val="90000"/>
              </a:lnSpc>
            </a:pPr>
            <a:r>
              <a:rPr lang="en-US" sz="3000" dirty="0" smtClean="0"/>
              <a:t>The methods the employer will use to inform employees of the hazards of </a:t>
            </a:r>
            <a:r>
              <a:rPr lang="en-US" sz="3000" dirty="0" smtClean="0">
                <a:effectLst>
                  <a:outerShdw blurRad="38100" dist="38100" dir="2700000" algn="tl">
                    <a:srgbClr val="C0C0C0"/>
                  </a:outerShdw>
                </a:effectLst>
              </a:rPr>
              <a:t>non-routine</a:t>
            </a:r>
            <a:r>
              <a:rPr lang="en-US" sz="3000" dirty="0" smtClean="0"/>
              <a:t> tasks</a:t>
            </a:r>
          </a:p>
          <a:p>
            <a:pPr>
              <a:lnSpc>
                <a:spcPct val="90000"/>
              </a:lnSpc>
            </a:pPr>
            <a:r>
              <a:rPr lang="en-US" sz="3000" dirty="0" smtClean="0"/>
              <a:t>Methods the employer will use to provide the other employers on-site access to SDSs on </a:t>
            </a:r>
            <a:r>
              <a:rPr lang="en-US" sz="3000" dirty="0" smtClean="0">
                <a:effectLst>
                  <a:outerShdw blurRad="38100" dist="38100" dir="2700000" algn="tl">
                    <a:srgbClr val="C0C0C0"/>
                  </a:outerShdw>
                </a:effectLst>
              </a:rPr>
              <a:t>multi-employer sites</a:t>
            </a: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3" presetClass="emph" presetSubtype="2" fill="hold" nodeType="withEffect">
                                  <p:stCondLst>
                                    <p:cond delay="0"/>
                                  </p:stCondLst>
                                  <p:childTnLst>
                                    <p:animClr clrSpc="rgb" dir="cw">
                                      <p:cBhvr override="childStyle">
                                        <p:cTn id="12" dur="500" fill="hold"/>
                                        <p:tgtEl>
                                          <p:spTgt spid="6">
                                            <p:txEl>
                                              <p:pRg st="0" end="0"/>
                                            </p:txEl>
                                          </p:spTgt>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3" presetClass="emph" presetSubtype="2" fill="hold" nodeType="withEffect">
                                  <p:stCondLst>
                                    <p:cond delay="0"/>
                                  </p:stCondLst>
                                  <p:childTnLst>
                                    <p:animClr clrSpc="rgb" dir="cw">
                                      <p:cBhvr override="childStyle">
                                        <p:cTn id="18" dur="500" fill="hold"/>
                                        <p:tgtEl>
                                          <p:spTgt spid="6">
                                            <p:txEl>
                                              <p:pRg st="1" end="1"/>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3" presetClass="emph" presetSubtype="2" fill="hold" nodeType="withEffect">
                                  <p:stCondLst>
                                    <p:cond delay="0"/>
                                  </p:stCondLst>
                                  <p:childTnLst>
                                    <p:animClr clrSpc="rgb" dir="cw">
                                      <p:cBhvr override="childStyle">
                                        <p:cTn id="24" dur="500" fill="hold"/>
                                        <p:tgtEl>
                                          <p:spTgt spid="6">
                                            <p:txEl>
                                              <p:pRg st="2" end="2"/>
                                            </p:txEl>
                                          </p:spTgt>
                                        </p:tgtEl>
                                        <p:attrNameLst>
                                          <p:attrName>style.color</p:attrName>
                                        </p:attrNameLst>
                                      </p:cBhvr>
                                      <p:to>
                                        <a:schemeClr val="accent2"/>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500" fill="hold"/>
                                        <p:tgtEl>
                                          <p:spTgt spid="6">
                                            <p:txEl>
                                              <p:pRg st="0" end="0"/>
                                            </p:txEl>
                                          </p:spTgt>
                                        </p:tgtEl>
                                        <p:attrNameLst>
                                          <p:attrName>style.color</p:attrName>
                                        </p:attrNameLst>
                                      </p:cBhvr>
                                      <p:to>
                                        <a:schemeClr val="tx1"/>
                                      </p:to>
                                    </p:animClr>
                                  </p:childTnLst>
                                </p:cTn>
                              </p:par>
                              <p:par>
                                <p:cTn id="29" presetID="3" presetClass="emph" presetSubtype="2" fill="hold" nodeType="withEffect">
                                  <p:stCondLst>
                                    <p:cond delay="0"/>
                                  </p:stCondLst>
                                  <p:childTnLst>
                                    <p:animClr clrSpc="rgb" dir="cw">
                                      <p:cBhvr override="childStyle">
                                        <p:cTn id="30" dur="500" fill="hold"/>
                                        <p:tgtEl>
                                          <p:spTgt spid="6">
                                            <p:txEl>
                                              <p:pRg st="1" end="1"/>
                                            </p:txEl>
                                          </p:spTgt>
                                        </p:tgtEl>
                                        <p:attrNameLst>
                                          <p:attrName>style.color</p:attrName>
                                        </p:attrNameLst>
                                      </p:cBhvr>
                                      <p:to>
                                        <a:schemeClr val="tx1"/>
                                      </p:to>
                                    </p:animClr>
                                  </p:childTnLst>
                                </p:cTn>
                              </p:par>
                              <p:par>
                                <p:cTn id="31" presetID="3" presetClass="emph" presetSubtype="2" fill="hold" nodeType="withEffect">
                                  <p:stCondLst>
                                    <p:cond delay="0"/>
                                  </p:stCondLst>
                                  <p:childTnLst>
                                    <p:animClr clrSpc="rgb" dir="cw">
                                      <p:cBhvr override="childStyle">
                                        <p:cTn id="32" dur="500" fill="hold"/>
                                        <p:tgtEl>
                                          <p:spTgt spid="6">
                                            <p:txEl>
                                              <p:pRg st="2" end="2"/>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304800" y="228600"/>
            <a:ext cx="8610600" cy="1143000"/>
          </a:xfrm>
        </p:spPr>
        <p:txBody>
          <a:bodyPr>
            <a:normAutofit fontScale="90000"/>
          </a:bodyPr>
          <a:lstStyle/>
          <a:p>
            <a:r>
              <a:rPr lang="en-US" sz="3600" dirty="0" smtClean="0">
                <a:solidFill>
                  <a:srgbClr val="595959"/>
                </a:solidFill>
              </a:rPr>
              <a:t>You have the right under OSHA</a:t>
            </a:r>
            <a:r>
              <a:rPr lang="en-US" altLang="en-US" sz="3600" dirty="0" smtClean="0">
                <a:solidFill>
                  <a:srgbClr val="595959"/>
                </a:solidFill>
              </a:rPr>
              <a:t>’</a:t>
            </a:r>
            <a:r>
              <a:rPr lang="en-US" sz="3600" dirty="0" smtClean="0">
                <a:solidFill>
                  <a:srgbClr val="595959"/>
                </a:solidFill>
              </a:rPr>
              <a:t>s </a:t>
            </a:r>
            <a:r>
              <a:rPr lang="en-US" sz="3600" dirty="0" err="1" smtClean="0">
                <a:solidFill>
                  <a:srgbClr val="595959"/>
                </a:solidFill>
              </a:rPr>
              <a:t>HazCom</a:t>
            </a:r>
            <a:r>
              <a:rPr lang="en-US" sz="3600" dirty="0" smtClean="0">
                <a:solidFill>
                  <a:srgbClr val="595959"/>
                </a:solidFill>
              </a:rPr>
              <a:t> standard to:</a:t>
            </a:r>
          </a:p>
        </p:txBody>
      </p:sp>
      <p:sp>
        <p:nvSpPr>
          <p:cNvPr id="33794" name="Rectangle 3"/>
          <p:cNvSpPr>
            <a:spLocks noGrp="1" noChangeArrowheads="1"/>
          </p:cNvSpPr>
          <p:nvPr>
            <p:ph type="body" idx="1"/>
          </p:nvPr>
        </p:nvSpPr>
        <p:spPr>
          <a:xfrm>
            <a:off x="381000" y="1828800"/>
            <a:ext cx="8382000" cy="2438400"/>
          </a:xfrm>
        </p:spPr>
        <p:txBody>
          <a:bodyPr/>
          <a:lstStyle/>
          <a:p>
            <a:pPr>
              <a:lnSpc>
                <a:spcPct val="80000"/>
              </a:lnSpc>
            </a:pPr>
            <a:r>
              <a:rPr lang="en-US" dirty="0" smtClean="0"/>
              <a:t>Review the written program </a:t>
            </a:r>
          </a:p>
          <a:p>
            <a:pPr>
              <a:lnSpc>
                <a:spcPct val="80000"/>
              </a:lnSpc>
            </a:pPr>
            <a:r>
              <a:rPr lang="en-US" dirty="0" smtClean="0"/>
              <a:t>Receive information regarding hazardous substances</a:t>
            </a:r>
          </a:p>
          <a:p>
            <a:pPr>
              <a:lnSpc>
                <a:spcPct val="80000"/>
              </a:lnSpc>
            </a:pPr>
            <a:r>
              <a:rPr lang="en-US" dirty="0" smtClean="0"/>
              <a:t>Have your physician or union rep receive information on your behalf</a:t>
            </a:r>
          </a:p>
          <a:p>
            <a:pPr>
              <a:lnSpc>
                <a:spcPct val="80000"/>
              </a:lnSpc>
            </a:pPr>
            <a:r>
              <a:rPr lang="en-US" dirty="0" smtClean="0"/>
              <a:t>Exercise your rights without getting fired or other punishment</a:t>
            </a:r>
          </a:p>
        </p:txBody>
      </p:sp>
      <p:pic>
        <p:nvPicPr>
          <p:cNvPr id="4" name="Picture 3" descr="Construction workers laying down membrane barrier for a landfill"/>
          <p:cNvPicPr>
            <a:picLocks noChangeAspect="1"/>
          </p:cNvPicPr>
          <p:nvPr/>
        </p:nvPicPr>
        <p:blipFill>
          <a:blip r:embed="rId3" cstate="print"/>
          <a:stretch>
            <a:fillRect/>
          </a:stretch>
        </p:blipFill>
        <p:spPr>
          <a:xfrm>
            <a:off x="5867400" y="4648200"/>
            <a:ext cx="2895600" cy="2069368"/>
          </a:xfrm>
          <a:prstGeom prst="rect">
            <a:avLst/>
          </a:prstGeom>
          <a:ln>
            <a:noFill/>
          </a:ln>
          <a:effectLst>
            <a:softEdge rad="112500"/>
          </a:effectLst>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xEl>
                                              <p:pRg st="1" end="1"/>
                                            </p:txEl>
                                          </p:spTgt>
                                        </p:tgtEl>
                                        <p:attrNameLst>
                                          <p:attrName>style.visibility</p:attrName>
                                        </p:attrNameLst>
                                      </p:cBhvr>
                                      <p:to>
                                        <p:strVal val="visible"/>
                                      </p:to>
                                    </p:set>
                                  </p:childTnLst>
                                </p:cTn>
                              </p:par>
                              <p:par>
                                <p:cTn id="11" presetID="3" presetClass="emph" presetSubtype="2" fill="hold" nodeType="withEffect">
                                  <p:stCondLst>
                                    <p:cond delay="0"/>
                                  </p:stCondLst>
                                  <p:childTnLst>
                                    <p:animClr clrSpc="rgb" dir="cw">
                                      <p:cBhvr override="childStyle">
                                        <p:cTn id="12" dur="500" fill="hold"/>
                                        <p:tgtEl>
                                          <p:spTgt spid="33794">
                                            <p:txEl>
                                              <p:pRg st="0" end="0"/>
                                            </p:txEl>
                                          </p:spTgt>
                                        </p:tgtEl>
                                        <p:attrNameLst>
                                          <p:attrName>style.color</p:attrName>
                                        </p:attrNameLst>
                                      </p:cBhvr>
                                      <p:to>
                                        <a:schemeClr val="accent2"/>
                                      </p:to>
                                    </p:animClr>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794">
                                            <p:txEl>
                                              <p:pRg st="2" end="2"/>
                                            </p:txEl>
                                          </p:spTgt>
                                        </p:tgtEl>
                                        <p:attrNameLst>
                                          <p:attrName>style.visibility</p:attrName>
                                        </p:attrNameLst>
                                      </p:cBhvr>
                                      <p:to>
                                        <p:strVal val="visible"/>
                                      </p:to>
                                    </p:set>
                                  </p:childTnLst>
                                </p:cTn>
                              </p:par>
                              <p:par>
                                <p:cTn id="17" presetID="3" presetClass="emph" presetSubtype="2" fill="hold" nodeType="withEffect">
                                  <p:stCondLst>
                                    <p:cond delay="0"/>
                                  </p:stCondLst>
                                  <p:childTnLst>
                                    <p:animClr clrSpc="rgb" dir="cw">
                                      <p:cBhvr override="childStyle">
                                        <p:cTn id="18" dur="500" fill="hold"/>
                                        <p:tgtEl>
                                          <p:spTgt spid="33794">
                                            <p:txEl>
                                              <p:pRg st="1" end="1"/>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4">
                                            <p:txEl>
                                              <p:pRg st="3" end="3"/>
                                            </p:txEl>
                                          </p:spTgt>
                                        </p:tgtEl>
                                        <p:attrNameLst>
                                          <p:attrName>style.visibility</p:attrName>
                                        </p:attrNameLst>
                                      </p:cBhvr>
                                      <p:to>
                                        <p:strVal val="visible"/>
                                      </p:to>
                                    </p:set>
                                  </p:childTnLst>
                                </p:cTn>
                              </p:par>
                              <p:par>
                                <p:cTn id="23" presetID="3" presetClass="emph" presetSubtype="2" fill="hold" nodeType="withEffect">
                                  <p:stCondLst>
                                    <p:cond delay="0"/>
                                  </p:stCondLst>
                                  <p:childTnLst>
                                    <p:animClr clrSpc="rgb" dir="cw">
                                      <p:cBhvr override="childStyle">
                                        <p:cTn id="24" dur="500" fill="hold"/>
                                        <p:tgtEl>
                                          <p:spTgt spid="33794">
                                            <p:txEl>
                                              <p:pRg st="2" end="2"/>
                                            </p:txEl>
                                          </p:spTgt>
                                        </p:tgtEl>
                                        <p:attrNameLst>
                                          <p:attrName>style.color</p:attrName>
                                        </p:attrNameLst>
                                      </p:cBhvr>
                                      <p:to>
                                        <a:schemeClr val="accent2"/>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500" fill="hold"/>
                                        <p:tgtEl>
                                          <p:spTgt spid="33794">
                                            <p:txEl>
                                              <p:pRg st="0" end="0"/>
                                            </p:txEl>
                                          </p:spTgt>
                                        </p:tgtEl>
                                        <p:attrNameLst>
                                          <p:attrName>style.color</p:attrName>
                                        </p:attrNameLst>
                                      </p:cBhvr>
                                      <p:to>
                                        <a:schemeClr val="tx1"/>
                                      </p:to>
                                    </p:animClr>
                                  </p:childTnLst>
                                </p:cTn>
                              </p:par>
                              <p:par>
                                <p:cTn id="29" presetID="3" presetClass="emph" presetSubtype="2" fill="hold" nodeType="withEffect">
                                  <p:stCondLst>
                                    <p:cond delay="0"/>
                                  </p:stCondLst>
                                  <p:childTnLst>
                                    <p:animClr clrSpc="rgb" dir="cw">
                                      <p:cBhvr override="childStyle">
                                        <p:cTn id="30" dur="500" fill="hold"/>
                                        <p:tgtEl>
                                          <p:spTgt spid="33794">
                                            <p:txEl>
                                              <p:pRg st="1" end="1"/>
                                            </p:txEl>
                                          </p:spTgt>
                                        </p:tgtEl>
                                        <p:attrNameLst>
                                          <p:attrName>style.color</p:attrName>
                                        </p:attrNameLst>
                                      </p:cBhvr>
                                      <p:to>
                                        <a:schemeClr val="tx1"/>
                                      </p:to>
                                    </p:animClr>
                                  </p:childTnLst>
                                </p:cTn>
                              </p:par>
                              <p:par>
                                <p:cTn id="31" presetID="3" presetClass="emph" presetSubtype="2" fill="hold" nodeType="withEffect">
                                  <p:stCondLst>
                                    <p:cond delay="0"/>
                                  </p:stCondLst>
                                  <p:childTnLst>
                                    <p:animClr clrSpc="rgb" dir="cw">
                                      <p:cBhvr override="childStyle">
                                        <p:cTn id="32" dur="500" fill="hold"/>
                                        <p:tgtEl>
                                          <p:spTgt spid="33794">
                                            <p:txEl>
                                              <p:pRg st="2" end="2"/>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1"/>
          <p:cNvSpPr>
            <a:spLocks noGrp="1"/>
          </p:cNvSpPr>
          <p:nvPr>
            <p:ph type="ctrTitle"/>
          </p:nvPr>
        </p:nvSpPr>
        <p:spPr>
          <a:xfrm>
            <a:off x="-304800" y="-35656"/>
            <a:ext cx="9906000" cy="1470025"/>
          </a:xfrm>
        </p:spPr>
        <p:txBody>
          <a:bodyPr/>
          <a:lstStyle/>
          <a:p>
            <a:pPr algn="ctr"/>
            <a:r>
              <a:rPr lang="en-US" sz="3600" dirty="0" smtClean="0">
                <a:solidFill>
                  <a:srgbClr val="717171"/>
                </a:solidFill>
              </a:rPr>
              <a:t>Labels: Second major requirement</a:t>
            </a:r>
          </a:p>
        </p:txBody>
      </p:sp>
      <p:sp>
        <p:nvSpPr>
          <p:cNvPr id="5" name="Subtitle 4"/>
          <p:cNvSpPr>
            <a:spLocks noGrp="1"/>
          </p:cNvSpPr>
          <p:nvPr>
            <p:ph type="subTitle" idx="1"/>
          </p:nvPr>
        </p:nvSpPr>
        <p:spPr>
          <a:xfrm>
            <a:off x="228600" y="5791200"/>
            <a:ext cx="3124200" cy="762000"/>
          </a:xfrm>
        </p:spPr>
        <p:txBody>
          <a:bodyPr rtlCol="0">
            <a:normAutofit/>
          </a:bodyPr>
          <a:lstStyle/>
          <a:p>
            <a:pPr algn="l" fontAlgn="auto">
              <a:spcAft>
                <a:spcPts val="0"/>
              </a:spcAft>
              <a:defRPr/>
            </a:pPr>
            <a:r>
              <a:rPr lang="en-US" dirty="0" smtClean="0">
                <a:ea typeface="+mn-ea"/>
              </a:rPr>
              <a:t>1910.1200 (f)</a:t>
            </a:r>
          </a:p>
        </p:txBody>
      </p:sp>
      <p:sp>
        <p:nvSpPr>
          <p:cNvPr id="11" name="Subtitle 4"/>
          <p:cNvSpPr txBox="1">
            <a:spLocks/>
          </p:cNvSpPr>
          <p:nvPr/>
        </p:nvSpPr>
        <p:spPr>
          <a:xfrm>
            <a:off x="533400" y="4343400"/>
            <a:ext cx="3886200" cy="1752600"/>
          </a:xfrm>
          <a:prstGeom prst="rect">
            <a:avLst/>
          </a:prstGeom>
        </p:spPr>
        <p:txBody>
          <a:bodyPr>
            <a:normAutofit/>
          </a:bodyPr>
          <a:lstStyle/>
          <a:p>
            <a:pPr algn="r" fontAlgn="auto">
              <a:spcBef>
                <a:spcPct val="20000"/>
              </a:spcBef>
              <a:spcAft>
                <a:spcPts val="0"/>
              </a:spcAft>
              <a:buClr>
                <a:srgbClr val="CC0000"/>
              </a:buClr>
              <a:buFont typeface="Arial" pitchFamily="34" charset="0"/>
              <a:buNone/>
              <a:defRPr/>
            </a:pPr>
            <a:endParaRPr lang="en-US" sz="2000" b="1" dirty="0">
              <a:solidFill>
                <a:schemeClr val="tx1">
                  <a:tint val="75000"/>
                </a:schemeClr>
              </a:solidFill>
              <a:latin typeface="Arial" pitchFamily="34" charset="0"/>
              <a:ea typeface="+mn-ea"/>
              <a:cs typeface="Arial" pitchFamily="34" charset="0"/>
            </a:endParaRPr>
          </a:p>
        </p:txBody>
      </p:sp>
      <p:graphicFrame>
        <p:nvGraphicFramePr>
          <p:cNvPr id="6" name="Content Placeholder 3" descr="Graphic of Hazcom requirements emphasizing labels"/>
          <p:cNvGraphicFramePr>
            <a:graphicFrameLocks/>
          </p:cNvGraphicFramePr>
          <p:nvPr>
            <p:extLst>
              <p:ext uri="{D42A27DB-BD31-4B8C-83A1-F6EECF244321}">
                <p14:modId xmlns:p14="http://schemas.microsoft.com/office/powerpoint/2010/main" val="2293073494"/>
              </p:ext>
            </p:extLst>
          </p:nvPr>
        </p:nvGraphicFramePr>
        <p:xfrm>
          <a:off x="776998" y="1143000"/>
          <a:ext cx="7757402" cy="5075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609600" y="609600"/>
            <a:ext cx="8001000" cy="1143000"/>
          </a:xfrm>
        </p:spPr>
        <p:txBody>
          <a:bodyPr/>
          <a:lstStyle/>
          <a:p>
            <a:r>
              <a:rPr lang="en-US" dirty="0" smtClean="0"/>
              <a:t>OSHA now requires that labels contain these elements:</a:t>
            </a:r>
            <a:br>
              <a:rPr lang="en-US" dirty="0" smtClean="0"/>
            </a:br>
            <a:endParaRPr lang="en-US" dirty="0" smtClean="0"/>
          </a:p>
        </p:txBody>
      </p:sp>
      <p:sp>
        <p:nvSpPr>
          <p:cNvPr id="3" name="Content Placeholder 2"/>
          <p:cNvSpPr>
            <a:spLocks noGrp="1"/>
          </p:cNvSpPr>
          <p:nvPr>
            <p:ph idx="1"/>
          </p:nvPr>
        </p:nvSpPr>
        <p:spPr>
          <a:xfrm>
            <a:off x="533400" y="2362200"/>
            <a:ext cx="5181600" cy="2544763"/>
          </a:xfrm>
        </p:spPr>
        <p:txBody>
          <a:bodyPr rtlCol="0">
            <a:noAutofit/>
          </a:bodyPr>
          <a:lstStyle/>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Signal words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Hazard statement</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Hazard pictograms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Precautionary statements</a:t>
            </a:r>
          </a:p>
          <a:p>
            <a:pPr marL="0" indent="0" fontAlgn="auto">
              <a:spcAft>
                <a:spcPts val="0"/>
              </a:spcAft>
              <a:buFont typeface="Arial" pitchFamily="34" charset="0"/>
              <a:buNone/>
              <a:defRPr/>
            </a:pPr>
            <a:endParaRPr lang="en-US" dirty="0">
              <a:solidFill>
                <a:schemeClr val="tx1">
                  <a:lumMod val="85000"/>
                  <a:lumOff val="15000"/>
                </a:schemeClr>
              </a:solidFill>
              <a:ea typeface="+mn-ea"/>
            </a:endParaRPr>
          </a:p>
        </p:txBody>
      </p:sp>
      <p:pic>
        <p:nvPicPr>
          <p:cNvPr id="4" name="Picture 3" descr="Warning label on can of spray foam insulat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2209800"/>
            <a:ext cx="4078817" cy="3581400"/>
          </a:xfrm>
          <a:prstGeom prst="rect">
            <a:avLst/>
          </a:prstGeom>
          <a:ln>
            <a:noFill/>
          </a:ln>
          <a:effectLst>
            <a:softEdge rad="112500"/>
          </a:effectLst>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228600" y="685800"/>
            <a:ext cx="8686800" cy="1143000"/>
          </a:xfrm>
        </p:spPr>
        <p:txBody>
          <a:bodyPr/>
          <a:lstStyle/>
          <a:p>
            <a:r>
              <a:rPr lang="en-US" sz="4800" dirty="0" smtClean="0"/>
              <a:t>Additional information must be included on labels </a:t>
            </a:r>
          </a:p>
        </p:txBody>
      </p:sp>
      <p:sp>
        <p:nvSpPr>
          <p:cNvPr id="3" name="Content Placeholder 2"/>
          <p:cNvSpPr>
            <a:spLocks noGrp="1"/>
          </p:cNvSpPr>
          <p:nvPr>
            <p:ph idx="1"/>
          </p:nvPr>
        </p:nvSpPr>
        <p:spPr>
          <a:xfrm>
            <a:off x="533400" y="2332038"/>
            <a:ext cx="8229600" cy="4525962"/>
          </a:xfrm>
        </p:spPr>
        <p:txBody>
          <a:bodyPr rtlCol="0">
            <a:normAutofit/>
          </a:bodyPr>
          <a:lstStyle/>
          <a:p>
            <a:pPr marL="514350" indent="-514350" fontAlgn="auto">
              <a:spcAft>
                <a:spcPts val="0"/>
              </a:spcAft>
              <a:buFont typeface="+mj-lt"/>
              <a:buAutoNum type="arabicPeriod"/>
              <a:defRPr/>
            </a:pPr>
            <a:r>
              <a:rPr lang="en-US" sz="4000" dirty="0" smtClean="0">
                <a:solidFill>
                  <a:schemeClr val="tx1">
                    <a:lumMod val="85000"/>
                    <a:lumOff val="15000"/>
                  </a:schemeClr>
                </a:solidFill>
                <a:ea typeface="+mn-ea"/>
              </a:rPr>
              <a:t>Product Identifier</a:t>
            </a:r>
          </a:p>
          <a:p>
            <a:pPr marL="514350" indent="-514350" fontAlgn="auto">
              <a:spcAft>
                <a:spcPts val="0"/>
              </a:spcAft>
              <a:buFont typeface="+mj-lt"/>
              <a:buAutoNum type="arabicPeriod"/>
              <a:defRPr/>
            </a:pPr>
            <a:r>
              <a:rPr lang="en-US" sz="4000" dirty="0" smtClean="0">
                <a:solidFill>
                  <a:schemeClr val="tx1">
                    <a:lumMod val="85000"/>
                    <a:lumOff val="15000"/>
                  </a:schemeClr>
                </a:solidFill>
                <a:ea typeface="+mn-ea"/>
              </a:rPr>
              <a:t>Supplier Identification</a:t>
            </a:r>
          </a:p>
          <a:p>
            <a:pPr marL="514350" indent="-514350" fontAlgn="auto">
              <a:spcAft>
                <a:spcPts val="0"/>
              </a:spcAft>
              <a:buFont typeface="+mj-lt"/>
              <a:buAutoNum type="arabicPeriod"/>
              <a:defRPr/>
            </a:pPr>
            <a:r>
              <a:rPr lang="en-US" sz="4000" dirty="0" smtClean="0">
                <a:solidFill>
                  <a:schemeClr val="tx1">
                    <a:lumMod val="85000"/>
                    <a:lumOff val="15000"/>
                  </a:schemeClr>
                </a:solidFill>
                <a:ea typeface="+mn-ea"/>
              </a:rPr>
              <a:t>Supplemental Information</a:t>
            </a:r>
          </a:p>
          <a:p>
            <a:pPr marL="514350" indent="-514350" fontAlgn="auto">
              <a:spcAft>
                <a:spcPts val="0"/>
              </a:spcAft>
              <a:buFont typeface="+mj-lt"/>
              <a:buAutoNum type="arabicPeriod"/>
              <a:defRPr/>
            </a:pPr>
            <a:endParaRPr lang="en-US" sz="4000" dirty="0" smtClean="0">
              <a:solidFill>
                <a:schemeClr val="tx1">
                  <a:lumMod val="85000"/>
                  <a:lumOff val="15000"/>
                </a:schemeClr>
              </a:solidFill>
              <a:ea typeface="+mn-ea"/>
            </a:endParaRPr>
          </a:p>
          <a:p>
            <a:pPr fontAlgn="auto">
              <a:spcAft>
                <a:spcPts val="0"/>
              </a:spcAft>
              <a:defRPr/>
            </a:pPr>
            <a:endParaRPr lang="en-US" sz="4000" dirty="0">
              <a:solidFill>
                <a:schemeClr val="tx1">
                  <a:lumMod val="85000"/>
                  <a:lumOff val="15000"/>
                </a:schemeClr>
              </a:solidFill>
              <a:ea typeface="+mn-ea"/>
            </a:endParaRP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1470025"/>
          </a:xfrm>
        </p:spPr>
        <p:txBody>
          <a:bodyPr rtlCol="0">
            <a:normAutofit fontScale="90000"/>
          </a:bodyPr>
          <a:lstStyle/>
          <a:p>
            <a:pPr fontAlgn="auto">
              <a:spcAft>
                <a:spcPts val="0"/>
              </a:spcAft>
              <a:defRPr/>
            </a:pPr>
            <a:r>
              <a:rPr lang="en-CA" dirty="0" smtClean="0"/>
              <a:t>One of two signal words is required on labels to emphasize hazard. Which communicates greater hazard,</a:t>
            </a:r>
            <a:br>
              <a:rPr lang="en-CA" dirty="0" smtClean="0"/>
            </a:br>
            <a:endParaRPr lang="en-US" dirty="0"/>
          </a:p>
        </p:txBody>
      </p:sp>
      <p:sp>
        <p:nvSpPr>
          <p:cNvPr id="6" name="Subtitle 5"/>
          <p:cNvSpPr>
            <a:spLocks noGrp="1"/>
          </p:cNvSpPr>
          <p:nvPr>
            <p:ph type="subTitle" idx="1"/>
          </p:nvPr>
        </p:nvSpPr>
        <p:spPr>
          <a:xfrm>
            <a:off x="1371600" y="2895600"/>
            <a:ext cx="6400800" cy="1752600"/>
          </a:xfrm>
        </p:spPr>
        <p:txBody>
          <a:bodyPr rtlCol="0">
            <a:noAutofit/>
          </a:bodyPr>
          <a:lstStyle/>
          <a:p>
            <a:pPr fontAlgn="auto">
              <a:spcAft>
                <a:spcPts val="0"/>
              </a:spcAft>
              <a:defRPr/>
            </a:pPr>
            <a:r>
              <a:rPr lang="en-US" sz="6600" dirty="0">
                <a:solidFill>
                  <a:srgbClr val="C00000"/>
                </a:solidFill>
                <a:ea typeface="+mn-ea"/>
              </a:rPr>
              <a:t>Danger</a:t>
            </a:r>
            <a:r>
              <a:rPr lang="en-US" sz="6600" dirty="0">
                <a:ea typeface="+mn-ea"/>
              </a:rPr>
              <a:t> or</a:t>
            </a:r>
          </a:p>
          <a:p>
            <a:pPr fontAlgn="auto">
              <a:spcAft>
                <a:spcPts val="0"/>
              </a:spcAft>
              <a:defRPr/>
            </a:pPr>
            <a:r>
              <a:rPr lang="en-US" sz="6600" dirty="0">
                <a:solidFill>
                  <a:srgbClr val="C00000"/>
                </a:solidFill>
                <a:ea typeface="+mn-ea"/>
              </a:rPr>
              <a:t>Warning?</a:t>
            </a:r>
            <a:endParaRPr lang="en-US" sz="6600" dirty="0">
              <a:ea typeface="+mn-ea"/>
            </a:endParaRPr>
          </a:p>
          <a:p>
            <a:pPr fontAlgn="auto">
              <a:spcAft>
                <a:spcPts val="0"/>
              </a:spcAft>
              <a:defRPr/>
            </a:pPr>
            <a:endParaRPr lang="en-US" sz="6600" dirty="0">
              <a:ea typeface="+mn-ea"/>
            </a:endParaRPr>
          </a:p>
        </p:txBody>
      </p:sp>
      <p:sp>
        <p:nvSpPr>
          <p:cNvPr id="4" name="Content Placeholder 2"/>
          <p:cNvSpPr txBox="1">
            <a:spLocks/>
          </p:cNvSpPr>
          <p:nvPr/>
        </p:nvSpPr>
        <p:spPr>
          <a:xfrm>
            <a:off x="381000" y="4114800"/>
            <a:ext cx="8229600" cy="1752600"/>
          </a:xfrm>
          <a:prstGeom prst="rect">
            <a:avLst/>
          </a:prstGeom>
        </p:spPr>
        <p:txBody>
          <a:bodyPr/>
          <a:lstStyle/>
          <a:p>
            <a:pPr marL="342900" indent="-342900" fontAlgn="auto">
              <a:spcBef>
                <a:spcPct val="20000"/>
              </a:spcBef>
              <a:spcAft>
                <a:spcPts val="0"/>
              </a:spcAft>
              <a:buClr>
                <a:srgbClr val="CC0000"/>
              </a:buClr>
              <a:defRPr/>
            </a:pPr>
            <a:endParaRPr lang="en-US" sz="3200" b="1" dirty="0">
              <a:solidFill>
                <a:schemeClr val="tx1">
                  <a:lumMod val="85000"/>
                  <a:lumOff val="15000"/>
                </a:schemeClr>
              </a:solidFill>
              <a:latin typeface="Arial" pitchFamily="34" charset="0"/>
              <a:ea typeface="+mn-ea"/>
              <a:cs typeface="Arial" pitchFamily="34" charset="0"/>
            </a:endParaRPr>
          </a:p>
        </p:txBody>
      </p:sp>
      <p:sp>
        <p:nvSpPr>
          <p:cNvPr id="5" name="Rectangle 4"/>
          <p:cNvSpPr/>
          <p:nvPr/>
        </p:nvSpPr>
        <p:spPr>
          <a:xfrm>
            <a:off x="1752600" y="3276600"/>
            <a:ext cx="609600" cy="533400"/>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8" name="Rectangle 7"/>
          <p:cNvSpPr/>
          <p:nvPr/>
        </p:nvSpPr>
        <p:spPr>
          <a:xfrm>
            <a:off x="1752600" y="4419600"/>
            <a:ext cx="609600" cy="533400"/>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9" name="Rectangle 8"/>
          <p:cNvSpPr/>
          <p:nvPr/>
        </p:nvSpPr>
        <p:spPr>
          <a:xfrm>
            <a:off x="1744663" y="2971800"/>
            <a:ext cx="769937" cy="923925"/>
          </a:xfrm>
          <a:prstGeom prst="rect">
            <a:avLst/>
          </a:prstGeom>
        </p:spPr>
        <p:txBody>
          <a:bodyPr wrap="none">
            <a:spAutoFit/>
          </a:bodyPr>
          <a:lstStyle/>
          <a:p>
            <a:r>
              <a:rPr lang="en-US" sz="5400">
                <a:solidFill>
                  <a:srgbClr val="800000"/>
                </a:solidFill>
                <a:effectLst>
                  <a:outerShdw blurRad="38100" dist="38100" dir="2700000" algn="tl">
                    <a:srgbClr val="C0C0C0"/>
                  </a:outerShdw>
                </a:effectLst>
                <a:latin typeface="Zapf Dingbats" charset="2"/>
              </a:rPr>
              <a:t>✔</a:t>
            </a:r>
            <a:endParaRPr lang="en-US" sz="5400">
              <a:solidFill>
                <a:srgbClr val="800000"/>
              </a:solidFill>
              <a:effectLst>
                <a:outerShdw blurRad="38100" dist="38100" dir="2700000" algn="tl">
                  <a:srgbClr val="C0C0C0"/>
                </a:outerShdw>
              </a:effectLst>
            </a:endParaRPr>
          </a:p>
        </p:txBody>
      </p:sp>
      <p:sp>
        <p:nvSpPr>
          <p:cNvPr id="11" name="TextBox 10"/>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12" name="Group 22"/>
          <p:cNvGrpSpPr>
            <a:grpSpLocks/>
          </p:cNvGrpSpPr>
          <p:nvPr/>
        </p:nvGrpSpPr>
        <p:grpSpPr bwMode="auto">
          <a:xfrm>
            <a:off x="7696200" y="5791200"/>
            <a:ext cx="1295400" cy="1066800"/>
            <a:chOff x="5798743" y="5140036"/>
            <a:chExt cx="3908181" cy="2133600"/>
          </a:xfrm>
        </p:grpSpPr>
        <p:pic>
          <p:nvPicPr>
            <p:cNvPr id="13"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4"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Labels must also contain standard</a:t>
            </a:r>
            <a:br>
              <a:rPr lang="en-US" dirty="0" smtClean="0">
                <a:solidFill>
                  <a:schemeClr val="accent3">
                    <a:lumMod val="75000"/>
                  </a:schemeClr>
                </a:solidFill>
              </a:rPr>
            </a:br>
            <a:r>
              <a:rPr lang="en-US" dirty="0" smtClean="0">
                <a:solidFill>
                  <a:srgbClr val="CC0000"/>
                </a:solidFill>
                <a:effectLst>
                  <a:outerShdw blurRad="38100" dist="38100" dir="2700000" algn="tl">
                    <a:srgbClr val="000000">
                      <a:alpha val="43137"/>
                    </a:srgbClr>
                  </a:outerShdw>
                </a:effectLst>
              </a:rPr>
              <a:t>Precautionary Statements </a:t>
            </a:r>
            <a:r>
              <a:rPr lang="en-US" dirty="0" smtClean="0">
                <a:solidFill>
                  <a:schemeClr val="accent3">
                    <a:lumMod val="75000"/>
                  </a:schemeClr>
                </a:solidFill>
              </a:rPr>
              <a:t>to describe how to prevent harm</a:t>
            </a:r>
            <a:br>
              <a:rPr lang="en-US" dirty="0" smtClean="0">
                <a:solidFill>
                  <a:schemeClr val="accent3">
                    <a:lumMod val="75000"/>
                  </a:schemeClr>
                </a:solidFill>
              </a:rPr>
            </a:br>
            <a:endParaRPr lang="en-US" dirty="0">
              <a:solidFill>
                <a:srgbClr val="CC0000"/>
              </a:solidFill>
              <a:effectLst>
                <a:outerShdw blurRad="38100" dist="38100" dir="2700000" algn="tl">
                  <a:srgbClr val="000000">
                    <a:alpha val="43137"/>
                  </a:srgbClr>
                </a:outerShdw>
              </a:effectLst>
            </a:endParaRPr>
          </a:p>
        </p:txBody>
      </p:sp>
      <p:sp>
        <p:nvSpPr>
          <p:cNvPr id="39938" name="Content Placeholder 2"/>
          <p:cNvSpPr>
            <a:spLocks noGrp="1"/>
          </p:cNvSpPr>
          <p:nvPr>
            <p:ph idx="1"/>
          </p:nvPr>
        </p:nvSpPr>
        <p:spPr>
          <a:xfrm>
            <a:off x="381000" y="2332038"/>
            <a:ext cx="8229600" cy="4525962"/>
          </a:xfrm>
        </p:spPr>
        <p:txBody>
          <a:bodyPr/>
          <a:lstStyle/>
          <a:p>
            <a:pPr>
              <a:buFont typeface="Arial" pitchFamily="34" charset="0"/>
              <a:buNone/>
            </a:pPr>
            <a:r>
              <a:rPr lang="en-US" dirty="0" smtClean="0"/>
              <a:t>Here are some examples:</a:t>
            </a:r>
          </a:p>
          <a:p>
            <a:r>
              <a:rPr lang="en-US" altLang="en-US" dirty="0" smtClean="0"/>
              <a:t>“</a:t>
            </a:r>
            <a:r>
              <a:rPr lang="en-US" dirty="0" smtClean="0"/>
              <a:t>Only use non-sparking tools</a:t>
            </a:r>
            <a:r>
              <a:rPr lang="en-US" altLang="en-US" dirty="0" smtClean="0"/>
              <a:t>”</a:t>
            </a:r>
            <a:endParaRPr lang="en-US" dirty="0" smtClean="0"/>
          </a:p>
          <a:p>
            <a:r>
              <a:rPr lang="en-US" altLang="en-US" dirty="0" smtClean="0"/>
              <a:t>“</a:t>
            </a:r>
            <a:r>
              <a:rPr lang="en-US" dirty="0" smtClean="0"/>
              <a:t>Store in a cool, well ventilated and locked place</a:t>
            </a:r>
            <a:r>
              <a:rPr lang="en-US" altLang="en-US" dirty="0" smtClean="0"/>
              <a:t>”</a:t>
            </a:r>
            <a:endParaRPr lang="en-US" dirty="0" smtClean="0"/>
          </a:p>
          <a:p>
            <a:r>
              <a:rPr lang="en-US" altLang="en-US" dirty="0" smtClean="0"/>
              <a:t>“</a:t>
            </a:r>
            <a:r>
              <a:rPr lang="en-US" dirty="0" smtClean="0"/>
              <a:t>Do not breathe vapors</a:t>
            </a:r>
            <a:r>
              <a:rPr lang="en-US" altLang="en-US" dirty="0" smtClean="0"/>
              <a:t>”</a:t>
            </a:r>
            <a:endParaRPr lang="en-US" dirty="0" smtClean="0"/>
          </a:p>
          <a:p>
            <a:r>
              <a:rPr lang="en-US" altLang="en-US" dirty="0" smtClean="0"/>
              <a:t>“</a:t>
            </a:r>
            <a:r>
              <a:rPr lang="en-US" dirty="0" smtClean="0"/>
              <a:t>Wear protective gloves</a:t>
            </a:r>
            <a:r>
              <a:rPr lang="en-US" altLang="en-US" dirty="0" smtClean="0"/>
              <a:t>”</a:t>
            </a:r>
            <a:endParaRPr lang="en-US" dirty="0" smtClean="0"/>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Let</a:t>
            </a:r>
            <a:r>
              <a:rPr lang="en-US" altLang="en-US" sz="3600" dirty="0" smtClean="0"/>
              <a:t>’</a:t>
            </a:r>
            <a:r>
              <a:rPr lang="en-US" sz="3600" dirty="0" smtClean="0"/>
              <a:t>s review an OSHA sample label</a:t>
            </a:r>
          </a:p>
        </p:txBody>
      </p:sp>
      <p:pic>
        <p:nvPicPr>
          <p:cNvPr id="1026" name="Picture 2" descr="Example product label provided by OSHA"/>
          <p:cNvPicPr>
            <a:picLocks noChangeAspect="1" noChangeArrowheads="1"/>
          </p:cNvPicPr>
          <p:nvPr/>
        </p:nvPicPr>
        <p:blipFill>
          <a:blip r:embed="rId3" cstate="print"/>
          <a:srcRect/>
          <a:stretch>
            <a:fillRect/>
          </a:stretch>
        </p:blipFill>
        <p:spPr bwMode="auto">
          <a:xfrm>
            <a:off x="76200" y="1104231"/>
            <a:ext cx="8915400" cy="5144169"/>
          </a:xfrm>
          <a:prstGeom prst="rect">
            <a:avLst/>
          </a:prstGeom>
          <a:noFill/>
          <a:ln w="9525">
            <a:noFill/>
            <a:miter lim="800000"/>
            <a:headEnd/>
            <a:tailEnd/>
          </a:ln>
        </p:spPr>
      </p:pic>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28600"/>
            <a:ext cx="8229600" cy="1143000"/>
          </a:xfrm>
        </p:spPr>
        <p:txBody>
          <a:bodyPr rtlCol="0">
            <a:normAutofit fontScale="90000"/>
          </a:bodyPr>
          <a:lstStyle/>
          <a:p>
            <a:pPr fontAlgn="auto">
              <a:spcAft>
                <a:spcPts val="0"/>
              </a:spcAft>
              <a:defRPr/>
            </a:pPr>
            <a:r>
              <a:rPr lang="en-US" sz="3600" dirty="0">
                <a:solidFill>
                  <a:schemeClr val="accent3">
                    <a:lumMod val="75000"/>
                  </a:schemeClr>
                </a:solidFill>
              </a:rPr>
              <a:t>After completing this course you will be able to:</a:t>
            </a:r>
          </a:p>
        </p:txBody>
      </p:sp>
      <p:sp>
        <p:nvSpPr>
          <p:cNvPr id="2" name="Rectangle 3"/>
          <p:cNvSpPr>
            <a:spLocks noGrp="1" noChangeArrowheads="1"/>
          </p:cNvSpPr>
          <p:nvPr>
            <p:ph type="body" idx="1"/>
          </p:nvPr>
        </p:nvSpPr>
        <p:spPr>
          <a:xfrm>
            <a:off x="609600" y="1447800"/>
            <a:ext cx="7848600" cy="4525963"/>
          </a:xfrm>
        </p:spPr>
        <p:txBody>
          <a:bodyPr/>
          <a:lstStyle/>
          <a:p>
            <a:pPr marL="457200" indent="-457200">
              <a:buFont typeface="Calibri" pitchFamily="34" charset="0"/>
              <a:buAutoNum type="arabicPeriod"/>
            </a:pPr>
            <a:r>
              <a:rPr lang="en-US" sz="2400" dirty="0" smtClean="0"/>
              <a:t>Discuss the 5 key elements of OSHA</a:t>
            </a:r>
            <a:r>
              <a:rPr lang="en-US" altLang="en-US" sz="2400" dirty="0" smtClean="0"/>
              <a:t>’</a:t>
            </a:r>
            <a:r>
              <a:rPr lang="en-US" sz="2400" dirty="0" smtClean="0"/>
              <a:t>s Hazard Communication Standard (</a:t>
            </a:r>
            <a:r>
              <a:rPr lang="en-US" sz="2400" dirty="0" err="1" smtClean="0"/>
              <a:t>HazCom</a:t>
            </a:r>
            <a:r>
              <a:rPr lang="en-US" sz="2400" dirty="0" smtClean="0"/>
              <a:t>).</a:t>
            </a:r>
          </a:p>
          <a:p>
            <a:pPr marL="457200" indent="-457200">
              <a:buFont typeface="Calibri" pitchFamily="34" charset="0"/>
              <a:buAutoNum type="arabicPeriod"/>
            </a:pPr>
            <a:r>
              <a:rPr lang="en-US" sz="2400" dirty="0" smtClean="0"/>
              <a:t>Describe your rights under OSHA</a:t>
            </a:r>
            <a:r>
              <a:rPr lang="en-US" altLang="en-US" sz="2400" dirty="0" smtClean="0"/>
              <a:t>’</a:t>
            </a:r>
            <a:r>
              <a:rPr lang="en-US" sz="2400" dirty="0" smtClean="0"/>
              <a:t>s </a:t>
            </a:r>
            <a:r>
              <a:rPr lang="en-US" sz="2400" dirty="0" err="1" smtClean="0"/>
              <a:t>HazCom</a:t>
            </a:r>
            <a:r>
              <a:rPr lang="en-US" sz="2400" dirty="0" smtClean="0"/>
              <a:t> standard.</a:t>
            </a:r>
          </a:p>
          <a:p>
            <a:pPr marL="457200" indent="-457200">
              <a:buFont typeface="Calibri" pitchFamily="34" charset="0"/>
              <a:buAutoNum type="arabicPeriod"/>
            </a:pPr>
            <a:r>
              <a:rPr lang="en-US" sz="2400" dirty="0" smtClean="0"/>
              <a:t>Identify the new OSHA label symbols and explain what each means.</a:t>
            </a:r>
          </a:p>
          <a:p>
            <a:pPr marL="457200" indent="-457200">
              <a:buFont typeface="Calibri" pitchFamily="34" charset="0"/>
              <a:buAutoNum type="arabicPeriod"/>
            </a:pPr>
            <a:r>
              <a:rPr lang="en-US" sz="2400" dirty="0" smtClean="0"/>
              <a:t>Describe the 4 routes of entry for chemicals and give an example of a chemical known to enter the body through each.  </a:t>
            </a:r>
          </a:p>
          <a:p>
            <a:pPr marL="457200" indent="-457200">
              <a:buFont typeface="Calibri" pitchFamily="34" charset="0"/>
              <a:buAutoNum type="arabicPeriod"/>
            </a:pPr>
            <a:endParaRPr lang="en-US" sz="2400" dirty="0" smtClean="0"/>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solidFill>
                  <a:schemeClr val="accent3">
                    <a:lumMod val="75000"/>
                  </a:schemeClr>
                </a:solidFill>
              </a:rPr>
              <a:t>There are 9 symbols called pictograms that we will discuss</a:t>
            </a:r>
            <a:endParaRPr lang="en-US" dirty="0">
              <a:solidFill>
                <a:schemeClr val="accent3">
                  <a:lumMod val="75000"/>
                </a:schemeClr>
              </a:solidFill>
            </a:endParaRPr>
          </a:p>
        </p:txBody>
      </p:sp>
      <p:pic>
        <p:nvPicPr>
          <p:cNvPr id="41986" name="Picture 5" descr="9 symbols required under GHS"/>
          <p:cNvPicPr>
            <a:picLocks noChangeAspect="1"/>
          </p:cNvPicPr>
          <p:nvPr/>
        </p:nvPicPr>
        <p:blipFill>
          <a:blip r:embed="rId3" cstate="print"/>
          <a:srcRect/>
          <a:stretch>
            <a:fillRect/>
          </a:stretch>
        </p:blipFill>
        <p:spPr bwMode="auto">
          <a:xfrm>
            <a:off x="228600" y="1676400"/>
            <a:ext cx="8821738" cy="4178300"/>
          </a:xfrm>
          <a:prstGeom prst="rect">
            <a:avLst/>
          </a:prstGeom>
          <a:noFill/>
          <a:ln w="9525">
            <a:noFill/>
            <a:miter lim="800000"/>
            <a:headEnd/>
            <a:tailEnd/>
          </a:ln>
        </p:spPr>
      </p:pic>
      <p:sp>
        <p:nvSpPr>
          <p:cNvPr id="41987" name="TextBox 6"/>
          <p:cNvSpPr txBox="1">
            <a:spLocks noChangeArrowheads="1"/>
          </p:cNvSpPr>
          <p:nvPr/>
        </p:nvSpPr>
        <p:spPr bwMode="auto">
          <a:xfrm>
            <a:off x="5791200" y="6248400"/>
            <a:ext cx="2895600" cy="338138"/>
          </a:xfrm>
          <a:prstGeom prst="rect">
            <a:avLst/>
          </a:prstGeom>
          <a:noFill/>
          <a:ln w="9525">
            <a:noFill/>
            <a:miter lim="800000"/>
            <a:headEnd/>
            <a:tailEnd/>
          </a:ln>
        </p:spPr>
        <p:txBody>
          <a:bodyPr>
            <a:spAutoFit/>
          </a:bodyPr>
          <a:lstStyle/>
          <a:p>
            <a:r>
              <a:rPr lang="en-US" sz="1600"/>
              <a:t>Images courtesy Wikimedia</a:t>
            </a:r>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rtlCol="0">
            <a:normAutofit/>
          </a:bodyPr>
          <a:lstStyle/>
          <a:p>
            <a:pPr fontAlgn="auto">
              <a:spcAft>
                <a:spcPts val="0"/>
              </a:spcAft>
              <a:defRPr/>
            </a:pPr>
            <a:r>
              <a:rPr lang="en-US" sz="4400" dirty="0" smtClean="0">
                <a:solidFill>
                  <a:schemeClr val="accent3">
                    <a:lumMod val="75000"/>
                  </a:schemeClr>
                </a:solidFill>
              </a:rPr>
              <a:t>There are physical hazards</a:t>
            </a:r>
            <a:endParaRPr lang="en-US" sz="4400" dirty="0">
              <a:solidFill>
                <a:schemeClr val="accent3">
                  <a:lumMod val="75000"/>
                </a:schemeClr>
              </a:solidFill>
            </a:endParaRPr>
          </a:p>
        </p:txBody>
      </p:sp>
      <p:sp>
        <p:nvSpPr>
          <p:cNvPr id="5" name="Subtitle 4"/>
          <p:cNvSpPr>
            <a:spLocks noGrp="1"/>
          </p:cNvSpPr>
          <p:nvPr>
            <p:ph type="subTitle" idx="1"/>
          </p:nvPr>
        </p:nvSpPr>
        <p:spPr>
          <a:xfrm>
            <a:off x="533400" y="3581400"/>
            <a:ext cx="8229600" cy="1752600"/>
          </a:xfrm>
        </p:spPr>
        <p:txBody>
          <a:bodyPr/>
          <a:lstStyle/>
          <a:p>
            <a:r>
              <a:rPr lang="en-US" sz="4000" dirty="0" smtClean="0">
                <a:solidFill>
                  <a:schemeClr val="accent4">
                    <a:lumMod val="75000"/>
                  </a:schemeClr>
                </a:solidFill>
                <a:latin typeface="Tahoma" pitchFamily="34" charset="0"/>
                <a:cs typeface="Tahoma" pitchFamily="34" charset="0"/>
              </a:rPr>
              <a:t>And there are health hazards</a:t>
            </a:r>
            <a:endParaRPr lang="en-US" sz="4000" dirty="0">
              <a:solidFill>
                <a:schemeClr val="accent4">
                  <a:lumMod val="75000"/>
                </a:schemeClr>
              </a:solidFill>
              <a:latin typeface="Tahoma" pitchFamily="34" charset="0"/>
              <a:cs typeface="Tahoma" pitchFamily="34" charset="0"/>
            </a:endParaRPr>
          </a:p>
        </p:txBody>
      </p:sp>
      <p:pic>
        <p:nvPicPr>
          <p:cNvPr id="41986" name="Picture 5" descr="GHS symbols of physical hazards"/>
          <p:cNvPicPr>
            <a:picLocks noChangeAspect="1"/>
          </p:cNvPicPr>
          <p:nvPr/>
        </p:nvPicPr>
        <p:blipFill>
          <a:blip r:embed="rId3" cstate="print"/>
          <a:srcRect b="52584"/>
          <a:stretch>
            <a:fillRect/>
          </a:stretch>
        </p:blipFill>
        <p:spPr bwMode="auto">
          <a:xfrm>
            <a:off x="322262" y="1371600"/>
            <a:ext cx="8821738" cy="1981200"/>
          </a:xfrm>
          <a:prstGeom prst="rect">
            <a:avLst/>
          </a:prstGeom>
          <a:noFill/>
          <a:ln w="9525">
            <a:noFill/>
            <a:miter lim="800000"/>
            <a:headEnd/>
            <a:tailEnd/>
          </a:ln>
        </p:spPr>
      </p:pic>
      <p:pic>
        <p:nvPicPr>
          <p:cNvPr id="7" name="Picture 5" descr="GHS symbols of health hazards"/>
          <p:cNvPicPr>
            <a:picLocks noChangeAspect="1"/>
          </p:cNvPicPr>
          <p:nvPr/>
        </p:nvPicPr>
        <p:blipFill>
          <a:blip r:embed="rId3" cstate="print"/>
          <a:srcRect t="45593" r="23988"/>
          <a:stretch>
            <a:fillRect/>
          </a:stretch>
        </p:blipFill>
        <p:spPr bwMode="auto">
          <a:xfrm>
            <a:off x="990600" y="4191000"/>
            <a:ext cx="6518293" cy="2209800"/>
          </a:xfrm>
          <a:prstGeom prst="rect">
            <a:avLst/>
          </a:prstGeom>
          <a:noFill/>
          <a:ln w="9525">
            <a:noFill/>
            <a:miter lim="800000"/>
            <a:headEnd/>
            <a:tailEnd/>
          </a:ln>
        </p:spPr>
      </p:pic>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41248" y="304800"/>
            <a:ext cx="7772400" cy="1470025"/>
          </a:xfrm>
        </p:spPr>
        <p:txBody>
          <a:bodyPr rtlCol="0">
            <a:normAutofit fontScale="90000"/>
          </a:bodyPr>
          <a:lstStyle/>
          <a:p>
            <a:pPr fontAlgn="auto">
              <a:spcAft>
                <a:spcPts val="0"/>
              </a:spcAft>
              <a:defRPr/>
            </a:pPr>
            <a:r>
              <a:rPr lang="en-US" dirty="0" smtClean="0">
                <a:solidFill>
                  <a:schemeClr val="accent6">
                    <a:lumMod val="75000"/>
                  </a:schemeClr>
                </a:solidFill>
              </a:rPr>
              <a:t>Flame Pictogram </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dirty="0"/>
              <a:t>What kinds of chemicals does this describe? </a:t>
            </a:r>
            <a:endParaRPr lang="en-US" dirty="0"/>
          </a:p>
        </p:txBody>
      </p:sp>
      <p:sp>
        <p:nvSpPr>
          <p:cNvPr id="4" name="Subtitle 3"/>
          <p:cNvSpPr>
            <a:spLocks noGrp="1"/>
          </p:cNvSpPr>
          <p:nvPr>
            <p:ph type="subTitle" idx="1"/>
          </p:nvPr>
        </p:nvSpPr>
        <p:spPr>
          <a:xfrm>
            <a:off x="1447800" y="4419600"/>
            <a:ext cx="6400800" cy="1752600"/>
          </a:xfrm>
        </p:spPr>
        <p:txBody>
          <a:bodyPr rtlCol="0">
            <a:noAutofit/>
          </a:bodyPr>
          <a:lstStyle/>
          <a:p>
            <a:pPr fontAlgn="auto">
              <a:spcAft>
                <a:spcPts val="0"/>
              </a:spcAft>
              <a:defRPr/>
            </a:pPr>
            <a:r>
              <a:rPr lang="en-US" sz="2400" dirty="0" smtClean="0">
                <a:solidFill>
                  <a:schemeClr val="accent1">
                    <a:lumMod val="25000"/>
                  </a:schemeClr>
                </a:solidFill>
                <a:ea typeface="+mn-ea"/>
              </a:rPr>
              <a:t>Flammables</a:t>
            </a:r>
            <a:br>
              <a:rPr lang="en-US" sz="2400" dirty="0" smtClean="0">
                <a:solidFill>
                  <a:schemeClr val="accent1">
                    <a:lumMod val="25000"/>
                  </a:schemeClr>
                </a:solidFill>
                <a:ea typeface="+mn-ea"/>
              </a:rPr>
            </a:br>
            <a:r>
              <a:rPr lang="en-US" sz="2400" dirty="0" smtClean="0">
                <a:solidFill>
                  <a:schemeClr val="accent1">
                    <a:lumMod val="25000"/>
                  </a:schemeClr>
                </a:solidFill>
                <a:ea typeface="+mn-ea"/>
              </a:rPr>
              <a:t>Self-</a:t>
            </a:r>
            <a:r>
              <a:rPr lang="en-US" sz="2400" dirty="0" err="1" smtClean="0">
                <a:solidFill>
                  <a:schemeClr val="accent1">
                    <a:lumMod val="25000"/>
                  </a:schemeClr>
                </a:solidFill>
                <a:ea typeface="+mn-ea"/>
              </a:rPr>
              <a:t>Reactives</a:t>
            </a:r>
            <a:r>
              <a:rPr lang="en-US" sz="2400" dirty="0" smtClean="0">
                <a:solidFill>
                  <a:schemeClr val="accent1">
                    <a:lumMod val="25000"/>
                  </a:schemeClr>
                </a:solidFill>
                <a:ea typeface="+mn-ea"/>
              </a:rPr>
              <a:t/>
            </a:r>
            <a:br>
              <a:rPr lang="en-US" sz="2400" dirty="0" smtClean="0">
                <a:solidFill>
                  <a:schemeClr val="accent1">
                    <a:lumMod val="25000"/>
                  </a:schemeClr>
                </a:solidFill>
                <a:ea typeface="+mn-ea"/>
              </a:rPr>
            </a:br>
            <a:r>
              <a:rPr lang="en-US" sz="2400" dirty="0" err="1" smtClean="0">
                <a:solidFill>
                  <a:schemeClr val="accent1">
                    <a:lumMod val="25000"/>
                  </a:schemeClr>
                </a:solidFill>
                <a:ea typeface="+mn-ea"/>
              </a:rPr>
              <a:t>Pyrophorics</a:t>
            </a:r>
            <a:r>
              <a:rPr lang="en-US" sz="2400" dirty="0" smtClean="0">
                <a:solidFill>
                  <a:schemeClr val="accent1">
                    <a:lumMod val="25000"/>
                  </a:schemeClr>
                </a:solidFill>
                <a:ea typeface="+mn-ea"/>
              </a:rPr>
              <a:t/>
            </a:r>
            <a:br>
              <a:rPr lang="en-US" sz="2400" dirty="0" smtClean="0">
                <a:solidFill>
                  <a:schemeClr val="accent1">
                    <a:lumMod val="25000"/>
                  </a:schemeClr>
                </a:solidFill>
                <a:ea typeface="+mn-ea"/>
              </a:rPr>
            </a:br>
            <a:r>
              <a:rPr lang="en-US" sz="2400" dirty="0" smtClean="0">
                <a:solidFill>
                  <a:schemeClr val="accent1">
                    <a:lumMod val="25000"/>
                  </a:schemeClr>
                </a:solidFill>
                <a:ea typeface="+mn-ea"/>
              </a:rPr>
              <a:t>Self-heating</a:t>
            </a:r>
            <a:br>
              <a:rPr lang="en-US" sz="2400" dirty="0" smtClean="0">
                <a:solidFill>
                  <a:schemeClr val="accent1">
                    <a:lumMod val="25000"/>
                  </a:schemeClr>
                </a:solidFill>
                <a:ea typeface="+mn-ea"/>
              </a:rPr>
            </a:br>
            <a:r>
              <a:rPr lang="en-US" sz="2400" dirty="0" smtClean="0">
                <a:solidFill>
                  <a:schemeClr val="accent1">
                    <a:lumMod val="25000"/>
                  </a:schemeClr>
                </a:solidFill>
                <a:ea typeface="+mn-ea"/>
              </a:rPr>
              <a:t>Emits Flammable Gas</a:t>
            </a:r>
            <a:br>
              <a:rPr lang="en-US" sz="2400" dirty="0" smtClean="0">
                <a:solidFill>
                  <a:schemeClr val="accent1">
                    <a:lumMod val="25000"/>
                  </a:schemeClr>
                </a:solidFill>
                <a:ea typeface="+mn-ea"/>
              </a:rPr>
            </a:br>
            <a:r>
              <a:rPr lang="en-US" sz="2400" dirty="0" smtClean="0">
                <a:solidFill>
                  <a:schemeClr val="accent1">
                    <a:lumMod val="25000"/>
                  </a:schemeClr>
                </a:solidFill>
                <a:ea typeface="+mn-ea"/>
              </a:rPr>
              <a:t>Organic Peroxide</a:t>
            </a:r>
            <a:endParaRPr lang="en-US" sz="2400" dirty="0">
              <a:solidFill>
                <a:schemeClr val="accent1">
                  <a:lumMod val="25000"/>
                </a:schemeClr>
              </a:solidFill>
              <a:ea typeface="+mn-ea"/>
            </a:endParaRPr>
          </a:p>
        </p:txBody>
      </p:sp>
      <p:pic>
        <p:nvPicPr>
          <p:cNvPr id="43011" name="Picture 2" descr="GHS flame pictogram"/>
          <p:cNvPicPr>
            <a:picLocks noChangeAspect="1" noChangeArrowheads="1"/>
          </p:cNvPicPr>
          <p:nvPr/>
        </p:nvPicPr>
        <p:blipFill>
          <a:blip r:embed="rId3" cstate="print"/>
          <a:srcRect/>
          <a:stretch>
            <a:fillRect/>
          </a:stretch>
        </p:blipFill>
        <p:spPr bwMode="auto">
          <a:xfrm>
            <a:off x="3276600" y="1752600"/>
            <a:ext cx="2667000" cy="26670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38200" y="304800"/>
            <a:ext cx="7772400" cy="1470025"/>
          </a:xfrm>
        </p:spPr>
        <p:txBody>
          <a:bodyPr rtlCol="0">
            <a:normAutofit fontScale="90000"/>
          </a:bodyPr>
          <a:lstStyle/>
          <a:p>
            <a:pPr fontAlgn="auto">
              <a:spcAft>
                <a:spcPts val="0"/>
              </a:spcAft>
              <a:defRPr/>
            </a:pPr>
            <a:r>
              <a:rPr lang="en-US" dirty="0" smtClean="0">
                <a:solidFill>
                  <a:srgbClr val="3A3A3A"/>
                </a:solidFill>
              </a:rPr>
              <a:t>Flame Over Circle </a:t>
            </a:r>
            <a:br>
              <a:rPr lang="en-US" dirty="0" smtClean="0">
                <a:solidFill>
                  <a:srgbClr val="3A3A3A"/>
                </a:solidFill>
              </a:rPr>
            </a:br>
            <a:r>
              <a:rPr lang="en-US" dirty="0" smtClean="0"/>
              <a:t>What kinds of chemicals does this describe? </a:t>
            </a:r>
            <a:endParaRPr lang="en-US" dirty="0"/>
          </a:p>
        </p:txBody>
      </p:sp>
      <p:sp>
        <p:nvSpPr>
          <p:cNvPr id="4" name="Subtitle 3"/>
          <p:cNvSpPr>
            <a:spLocks noGrp="1"/>
          </p:cNvSpPr>
          <p:nvPr>
            <p:ph type="subTitle" idx="1"/>
          </p:nvPr>
        </p:nvSpPr>
        <p:spPr>
          <a:xfrm>
            <a:off x="1295400" y="5334000"/>
            <a:ext cx="6400800" cy="1752600"/>
          </a:xfrm>
        </p:spPr>
        <p:txBody>
          <a:bodyPr rtlCol="0">
            <a:noAutofit/>
          </a:bodyPr>
          <a:lstStyle/>
          <a:p>
            <a:pPr fontAlgn="auto">
              <a:spcAft>
                <a:spcPts val="0"/>
              </a:spcAft>
              <a:defRPr/>
            </a:pPr>
            <a:r>
              <a:rPr lang="en-US" sz="4800" dirty="0" smtClean="0">
                <a:solidFill>
                  <a:schemeClr val="accent1">
                    <a:lumMod val="25000"/>
                  </a:schemeClr>
                </a:solidFill>
                <a:ea typeface="+mn-ea"/>
              </a:rPr>
              <a:t>Oxidizers</a:t>
            </a:r>
            <a:endParaRPr lang="en-US" sz="4800" dirty="0">
              <a:solidFill>
                <a:schemeClr val="accent1">
                  <a:lumMod val="25000"/>
                </a:schemeClr>
              </a:solidFill>
              <a:ea typeface="+mn-ea"/>
            </a:endParaRPr>
          </a:p>
        </p:txBody>
      </p:sp>
      <p:pic>
        <p:nvPicPr>
          <p:cNvPr id="44035" name="Picture 2" descr="Oxidizer pictogram"/>
          <p:cNvPicPr>
            <a:picLocks noChangeAspect="1" noChangeArrowheads="1"/>
          </p:cNvPicPr>
          <p:nvPr/>
        </p:nvPicPr>
        <p:blipFill>
          <a:blip r:embed="rId3" cstate="print"/>
          <a:srcRect/>
          <a:stretch>
            <a:fillRect/>
          </a:stretch>
        </p:blipFill>
        <p:spPr bwMode="auto">
          <a:xfrm>
            <a:off x="2743200" y="1828800"/>
            <a:ext cx="3429000" cy="34290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38200" y="304800"/>
            <a:ext cx="7772400" cy="1470025"/>
          </a:xfrm>
        </p:spPr>
        <p:txBody>
          <a:bodyPr rtlCol="0">
            <a:normAutofit fontScale="90000"/>
          </a:bodyPr>
          <a:lstStyle/>
          <a:p>
            <a:pPr fontAlgn="auto">
              <a:spcAft>
                <a:spcPts val="0"/>
              </a:spcAft>
              <a:defRPr/>
            </a:pPr>
            <a:r>
              <a:rPr lang="en-US" dirty="0" smtClean="0">
                <a:solidFill>
                  <a:srgbClr val="3A3A3A"/>
                </a:solidFill>
              </a:rPr>
              <a:t>Exclamation Mark</a:t>
            </a:r>
            <a:br>
              <a:rPr lang="en-US" dirty="0" smtClean="0">
                <a:solidFill>
                  <a:srgbClr val="3A3A3A"/>
                </a:solidFill>
              </a:rPr>
            </a:br>
            <a:r>
              <a:rPr lang="en-US" dirty="0" smtClean="0"/>
              <a:t>What kinds of chemicals does this describe? </a:t>
            </a:r>
            <a:endParaRPr lang="en-US" dirty="0"/>
          </a:p>
        </p:txBody>
      </p:sp>
      <p:sp>
        <p:nvSpPr>
          <p:cNvPr id="4" name="Subtitle 3"/>
          <p:cNvSpPr>
            <a:spLocks noGrp="1"/>
          </p:cNvSpPr>
          <p:nvPr>
            <p:ph type="subTitle" idx="1"/>
          </p:nvPr>
        </p:nvSpPr>
        <p:spPr>
          <a:xfrm>
            <a:off x="1371600" y="4572000"/>
            <a:ext cx="6400800" cy="1752600"/>
          </a:xfrm>
        </p:spPr>
        <p:txBody>
          <a:bodyPr rtlCol="0">
            <a:noAutofit/>
          </a:bodyPr>
          <a:lstStyle/>
          <a:p>
            <a:pPr fontAlgn="auto">
              <a:spcAft>
                <a:spcPts val="0"/>
              </a:spcAft>
              <a:defRPr/>
            </a:pPr>
            <a:r>
              <a:rPr lang="en-US" sz="2800" dirty="0" smtClean="0">
                <a:solidFill>
                  <a:schemeClr val="accent1">
                    <a:lumMod val="25000"/>
                  </a:schemeClr>
                </a:solidFill>
                <a:ea typeface="+mn-ea"/>
              </a:rPr>
              <a:t>Irritant</a:t>
            </a:r>
            <a:br>
              <a:rPr lang="en-US" sz="2800" dirty="0" smtClean="0">
                <a:solidFill>
                  <a:schemeClr val="accent1">
                    <a:lumMod val="25000"/>
                  </a:schemeClr>
                </a:solidFill>
                <a:ea typeface="+mn-ea"/>
              </a:rPr>
            </a:br>
            <a:r>
              <a:rPr lang="en-US" sz="2800" dirty="0" smtClean="0">
                <a:solidFill>
                  <a:schemeClr val="accent1">
                    <a:lumMod val="25000"/>
                  </a:schemeClr>
                </a:solidFill>
                <a:ea typeface="+mn-ea"/>
              </a:rPr>
              <a:t>Dermal Sensitizer</a:t>
            </a:r>
            <a:br>
              <a:rPr lang="en-US" sz="2800" dirty="0" smtClean="0">
                <a:solidFill>
                  <a:schemeClr val="accent1">
                    <a:lumMod val="25000"/>
                  </a:schemeClr>
                </a:solidFill>
                <a:ea typeface="+mn-ea"/>
              </a:rPr>
            </a:br>
            <a:r>
              <a:rPr lang="en-US" sz="2800" dirty="0" smtClean="0">
                <a:solidFill>
                  <a:schemeClr val="accent1">
                    <a:lumMod val="25000"/>
                  </a:schemeClr>
                </a:solidFill>
                <a:ea typeface="+mn-ea"/>
              </a:rPr>
              <a:t>Acute Toxicity (harmful)</a:t>
            </a:r>
            <a:br>
              <a:rPr lang="en-US" sz="2800" dirty="0" smtClean="0">
                <a:solidFill>
                  <a:schemeClr val="accent1">
                    <a:lumMod val="25000"/>
                  </a:schemeClr>
                </a:solidFill>
                <a:ea typeface="+mn-ea"/>
              </a:rPr>
            </a:br>
            <a:r>
              <a:rPr lang="en-US" sz="2800" dirty="0" smtClean="0">
                <a:solidFill>
                  <a:schemeClr val="accent1">
                    <a:lumMod val="25000"/>
                  </a:schemeClr>
                </a:solidFill>
                <a:ea typeface="+mn-ea"/>
              </a:rPr>
              <a:t>Narcotic Effects</a:t>
            </a:r>
            <a:br>
              <a:rPr lang="en-US" sz="2800" dirty="0" smtClean="0">
                <a:solidFill>
                  <a:schemeClr val="accent1">
                    <a:lumMod val="25000"/>
                  </a:schemeClr>
                </a:solidFill>
                <a:ea typeface="+mn-ea"/>
              </a:rPr>
            </a:br>
            <a:r>
              <a:rPr lang="en-US" sz="2800" dirty="0" smtClean="0">
                <a:solidFill>
                  <a:schemeClr val="accent1">
                    <a:lumMod val="25000"/>
                  </a:schemeClr>
                </a:solidFill>
                <a:ea typeface="+mn-ea"/>
              </a:rPr>
              <a:t>Respiratory Tract Irritation</a:t>
            </a:r>
            <a:endParaRPr lang="en-US" sz="2800" dirty="0">
              <a:solidFill>
                <a:schemeClr val="accent1">
                  <a:lumMod val="25000"/>
                </a:schemeClr>
              </a:solidFill>
              <a:ea typeface="+mn-ea"/>
            </a:endParaRPr>
          </a:p>
        </p:txBody>
      </p:sp>
      <p:pic>
        <p:nvPicPr>
          <p:cNvPr id="45059" name="Picture 2" descr="GHS exclamation mark pictogram"/>
          <p:cNvPicPr>
            <a:picLocks noChangeAspect="1" noChangeArrowheads="1"/>
          </p:cNvPicPr>
          <p:nvPr/>
        </p:nvPicPr>
        <p:blipFill>
          <a:blip r:embed="rId3" cstate="print"/>
          <a:srcRect/>
          <a:stretch>
            <a:fillRect/>
          </a:stretch>
        </p:blipFill>
        <p:spPr bwMode="auto">
          <a:xfrm>
            <a:off x="3124200" y="1752600"/>
            <a:ext cx="2819400" cy="28194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609600"/>
            <a:ext cx="7772400" cy="1470025"/>
          </a:xfrm>
        </p:spPr>
        <p:txBody>
          <a:bodyPr rtlCol="0">
            <a:normAutofit fontScale="90000"/>
          </a:bodyPr>
          <a:lstStyle/>
          <a:p>
            <a:pPr fontAlgn="auto">
              <a:spcAft>
                <a:spcPts val="0"/>
              </a:spcAft>
              <a:defRPr/>
            </a:pPr>
            <a:r>
              <a:rPr lang="en-US" dirty="0" smtClean="0">
                <a:solidFill>
                  <a:srgbClr val="3A3A3A"/>
                </a:solidFill>
              </a:rPr>
              <a:t>Exploding Bomb</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dirty="0" smtClean="0"/>
              <a:t>What kinds of chemicals does this describe? </a:t>
            </a:r>
            <a:endParaRPr lang="en-US" dirty="0"/>
          </a:p>
        </p:txBody>
      </p:sp>
      <p:sp>
        <p:nvSpPr>
          <p:cNvPr id="4" name="Subtitle 3"/>
          <p:cNvSpPr>
            <a:spLocks noGrp="1"/>
          </p:cNvSpPr>
          <p:nvPr>
            <p:ph type="subTitle" idx="1"/>
          </p:nvPr>
        </p:nvSpPr>
        <p:spPr>
          <a:xfrm>
            <a:off x="1295400" y="5181600"/>
            <a:ext cx="6400800" cy="1752600"/>
          </a:xfrm>
        </p:spPr>
        <p:txBody>
          <a:bodyPr rtlCol="0">
            <a:noAutofit/>
          </a:bodyPr>
          <a:lstStyle/>
          <a:p>
            <a:pPr fontAlgn="auto">
              <a:spcAft>
                <a:spcPts val="0"/>
              </a:spcAft>
              <a:defRPr/>
            </a:pPr>
            <a:r>
              <a:rPr lang="en-US" sz="2800" dirty="0" smtClean="0">
                <a:solidFill>
                  <a:schemeClr val="accent1">
                    <a:lumMod val="25000"/>
                  </a:schemeClr>
                </a:solidFill>
                <a:ea typeface="+mn-ea"/>
              </a:rPr>
              <a:t>Explosives</a:t>
            </a:r>
            <a:br>
              <a:rPr lang="en-US" sz="2800" dirty="0" smtClean="0">
                <a:solidFill>
                  <a:schemeClr val="accent1">
                    <a:lumMod val="25000"/>
                  </a:schemeClr>
                </a:solidFill>
                <a:ea typeface="+mn-ea"/>
              </a:rPr>
            </a:br>
            <a:r>
              <a:rPr lang="en-US" sz="2800" dirty="0" smtClean="0">
                <a:solidFill>
                  <a:schemeClr val="accent1">
                    <a:lumMod val="25000"/>
                  </a:schemeClr>
                </a:solidFill>
                <a:ea typeface="+mn-ea"/>
              </a:rPr>
              <a:t>Self-</a:t>
            </a:r>
            <a:r>
              <a:rPr lang="en-US" sz="2800" dirty="0" err="1" smtClean="0">
                <a:solidFill>
                  <a:schemeClr val="accent1">
                    <a:lumMod val="25000"/>
                  </a:schemeClr>
                </a:solidFill>
                <a:ea typeface="+mn-ea"/>
              </a:rPr>
              <a:t>Reactives</a:t>
            </a:r>
            <a:r>
              <a:rPr lang="en-US" sz="2800" dirty="0" smtClean="0">
                <a:solidFill>
                  <a:schemeClr val="accent1">
                    <a:lumMod val="25000"/>
                  </a:schemeClr>
                </a:solidFill>
                <a:ea typeface="+mn-ea"/>
              </a:rPr>
              <a:t/>
            </a:r>
            <a:br>
              <a:rPr lang="en-US" sz="2800" dirty="0" smtClean="0">
                <a:solidFill>
                  <a:schemeClr val="accent1">
                    <a:lumMod val="25000"/>
                  </a:schemeClr>
                </a:solidFill>
                <a:ea typeface="+mn-ea"/>
              </a:rPr>
            </a:br>
            <a:r>
              <a:rPr lang="en-US" sz="2800" dirty="0" smtClean="0">
                <a:solidFill>
                  <a:schemeClr val="accent1">
                    <a:lumMod val="25000"/>
                  </a:schemeClr>
                </a:solidFill>
                <a:ea typeface="+mn-ea"/>
              </a:rPr>
              <a:t>Organic Peroxides</a:t>
            </a:r>
            <a:endParaRPr lang="en-US" sz="2800" dirty="0">
              <a:solidFill>
                <a:schemeClr val="accent1">
                  <a:lumMod val="25000"/>
                </a:schemeClr>
              </a:solidFill>
              <a:ea typeface="+mn-ea"/>
            </a:endParaRPr>
          </a:p>
        </p:txBody>
      </p:sp>
      <p:pic>
        <p:nvPicPr>
          <p:cNvPr id="46083" name="Picture 2" descr="GHS explosive pictogram"/>
          <p:cNvPicPr>
            <a:picLocks noChangeAspect="1" noChangeArrowheads="1"/>
          </p:cNvPicPr>
          <p:nvPr/>
        </p:nvPicPr>
        <p:blipFill>
          <a:blip r:embed="rId3" cstate="print"/>
          <a:srcRect/>
          <a:stretch>
            <a:fillRect/>
          </a:stretch>
        </p:blipFill>
        <p:spPr bwMode="auto">
          <a:xfrm>
            <a:off x="2971800" y="1981200"/>
            <a:ext cx="3200400" cy="32004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609600"/>
            <a:ext cx="7772400" cy="1470025"/>
          </a:xfrm>
        </p:spPr>
        <p:txBody>
          <a:bodyPr rtlCol="0">
            <a:normAutofit fontScale="90000"/>
          </a:bodyPr>
          <a:lstStyle/>
          <a:p>
            <a:pPr fontAlgn="auto">
              <a:spcAft>
                <a:spcPts val="0"/>
              </a:spcAft>
              <a:defRPr/>
            </a:pPr>
            <a:r>
              <a:rPr lang="en-US" dirty="0" smtClean="0">
                <a:solidFill>
                  <a:srgbClr val="3A3A3A"/>
                </a:solidFill>
              </a:rPr>
              <a:t>Corrosion</a:t>
            </a:r>
            <a:br>
              <a:rPr lang="en-US" dirty="0" smtClean="0">
                <a:solidFill>
                  <a:srgbClr val="3A3A3A"/>
                </a:solidFill>
              </a:rPr>
            </a:br>
            <a:r>
              <a:rPr lang="en-US" dirty="0" smtClean="0"/>
              <a:t>What kinds of chemicals does this describe? </a:t>
            </a:r>
            <a:endParaRPr lang="en-US" dirty="0"/>
          </a:p>
        </p:txBody>
      </p:sp>
      <p:sp>
        <p:nvSpPr>
          <p:cNvPr id="4" name="Subtitle 3"/>
          <p:cNvSpPr>
            <a:spLocks noGrp="1"/>
          </p:cNvSpPr>
          <p:nvPr>
            <p:ph type="subTitle" idx="1"/>
          </p:nvPr>
        </p:nvSpPr>
        <p:spPr>
          <a:xfrm>
            <a:off x="1371600" y="5410200"/>
            <a:ext cx="6400800" cy="1752600"/>
          </a:xfrm>
        </p:spPr>
        <p:txBody>
          <a:bodyPr rtlCol="0">
            <a:noAutofit/>
          </a:bodyPr>
          <a:lstStyle/>
          <a:p>
            <a:pPr fontAlgn="auto">
              <a:spcAft>
                <a:spcPts val="0"/>
              </a:spcAft>
              <a:defRPr/>
            </a:pPr>
            <a:r>
              <a:rPr lang="en-US" sz="4800" dirty="0" smtClean="0">
                <a:solidFill>
                  <a:schemeClr val="accent1">
                    <a:lumMod val="25000"/>
                  </a:schemeClr>
                </a:solidFill>
                <a:ea typeface="+mn-ea"/>
              </a:rPr>
              <a:t>Corrosives</a:t>
            </a:r>
            <a:endParaRPr lang="en-US" sz="4800" dirty="0">
              <a:solidFill>
                <a:schemeClr val="accent1">
                  <a:lumMod val="25000"/>
                </a:schemeClr>
              </a:solidFill>
              <a:ea typeface="+mn-ea"/>
            </a:endParaRPr>
          </a:p>
        </p:txBody>
      </p:sp>
      <p:pic>
        <p:nvPicPr>
          <p:cNvPr id="47107" name="Picture 2" descr="GHS corrosives pictogram"/>
          <p:cNvPicPr>
            <a:picLocks noChangeAspect="1" noChangeArrowheads="1"/>
          </p:cNvPicPr>
          <p:nvPr/>
        </p:nvPicPr>
        <p:blipFill>
          <a:blip r:embed="rId3" cstate="print"/>
          <a:srcRect/>
          <a:stretch>
            <a:fillRect/>
          </a:stretch>
        </p:blipFill>
        <p:spPr bwMode="auto">
          <a:xfrm>
            <a:off x="2819400" y="1828800"/>
            <a:ext cx="3505200" cy="35052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609600"/>
            <a:ext cx="7772400" cy="1470025"/>
          </a:xfrm>
        </p:spPr>
        <p:txBody>
          <a:bodyPr rtlCol="0">
            <a:normAutofit fontScale="90000"/>
          </a:bodyPr>
          <a:lstStyle/>
          <a:p>
            <a:pPr fontAlgn="auto">
              <a:spcAft>
                <a:spcPts val="0"/>
              </a:spcAft>
              <a:defRPr/>
            </a:pPr>
            <a:r>
              <a:rPr lang="en-US" dirty="0" smtClean="0">
                <a:solidFill>
                  <a:srgbClr val="3A3A3A"/>
                </a:solidFill>
              </a:rPr>
              <a:t>Gas Cylinder</a:t>
            </a:r>
            <a:br>
              <a:rPr lang="en-US" dirty="0" smtClean="0">
                <a:solidFill>
                  <a:srgbClr val="3A3A3A"/>
                </a:solidFill>
              </a:rPr>
            </a:br>
            <a:r>
              <a:rPr lang="en-US" dirty="0" smtClean="0"/>
              <a:t>What kinds of chemicals does this describe? </a:t>
            </a:r>
            <a:endParaRPr lang="en-US" dirty="0"/>
          </a:p>
        </p:txBody>
      </p:sp>
      <p:sp>
        <p:nvSpPr>
          <p:cNvPr id="4" name="Subtitle 3"/>
          <p:cNvSpPr>
            <a:spLocks noGrp="1"/>
          </p:cNvSpPr>
          <p:nvPr>
            <p:ph type="subTitle" idx="1"/>
          </p:nvPr>
        </p:nvSpPr>
        <p:spPr>
          <a:xfrm>
            <a:off x="1371600" y="5410200"/>
            <a:ext cx="6400800" cy="1752600"/>
          </a:xfrm>
        </p:spPr>
        <p:txBody>
          <a:bodyPr rtlCol="0">
            <a:noAutofit/>
          </a:bodyPr>
          <a:lstStyle/>
          <a:p>
            <a:pPr fontAlgn="auto">
              <a:spcAft>
                <a:spcPts val="0"/>
              </a:spcAft>
              <a:defRPr/>
            </a:pPr>
            <a:r>
              <a:rPr lang="en-US" sz="4400" dirty="0" smtClean="0">
                <a:solidFill>
                  <a:schemeClr val="accent1">
                    <a:lumMod val="25000"/>
                  </a:schemeClr>
                </a:solidFill>
                <a:ea typeface="+mn-ea"/>
              </a:rPr>
              <a:t>Gases under pressure</a:t>
            </a:r>
            <a:endParaRPr lang="en-US" sz="4400" dirty="0">
              <a:solidFill>
                <a:schemeClr val="accent1">
                  <a:lumMod val="25000"/>
                </a:schemeClr>
              </a:solidFill>
              <a:ea typeface="+mn-ea"/>
            </a:endParaRPr>
          </a:p>
        </p:txBody>
      </p:sp>
      <p:pic>
        <p:nvPicPr>
          <p:cNvPr id="48131" name="Picture 2" descr="GHS compressed gas pictogram"/>
          <p:cNvPicPr>
            <a:picLocks noChangeAspect="1" noChangeArrowheads="1"/>
          </p:cNvPicPr>
          <p:nvPr/>
        </p:nvPicPr>
        <p:blipFill>
          <a:blip r:embed="rId3" cstate="print"/>
          <a:srcRect/>
          <a:stretch>
            <a:fillRect/>
          </a:stretch>
        </p:blipFill>
        <p:spPr bwMode="auto">
          <a:xfrm>
            <a:off x="2743200" y="1828800"/>
            <a:ext cx="3581400" cy="35814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533400"/>
            <a:ext cx="7772400" cy="1470025"/>
          </a:xfrm>
        </p:spPr>
        <p:txBody>
          <a:bodyPr rtlCol="0">
            <a:normAutofit fontScale="90000"/>
          </a:bodyPr>
          <a:lstStyle/>
          <a:p>
            <a:pPr fontAlgn="auto">
              <a:spcAft>
                <a:spcPts val="0"/>
              </a:spcAft>
              <a:defRPr/>
            </a:pPr>
            <a:r>
              <a:rPr lang="en-US" dirty="0" smtClean="0">
                <a:solidFill>
                  <a:srgbClr val="3A3A3A"/>
                </a:solidFill>
              </a:rPr>
              <a:t>Health Hazard</a:t>
            </a:r>
            <a:br>
              <a:rPr lang="en-US" dirty="0" smtClean="0">
                <a:solidFill>
                  <a:srgbClr val="3A3A3A"/>
                </a:solidFill>
              </a:rPr>
            </a:br>
            <a:r>
              <a:rPr lang="en-US" dirty="0" smtClean="0"/>
              <a:t>What kinds of chemicals does this describe? </a:t>
            </a:r>
            <a:endParaRPr lang="en-US" dirty="0"/>
          </a:p>
        </p:txBody>
      </p:sp>
      <p:sp>
        <p:nvSpPr>
          <p:cNvPr id="4" name="Subtitle 3"/>
          <p:cNvSpPr>
            <a:spLocks noGrp="1"/>
          </p:cNvSpPr>
          <p:nvPr>
            <p:ph type="subTitle" idx="1"/>
          </p:nvPr>
        </p:nvSpPr>
        <p:spPr>
          <a:xfrm>
            <a:off x="1371600" y="4495800"/>
            <a:ext cx="6400800" cy="1752600"/>
          </a:xfrm>
        </p:spPr>
        <p:txBody>
          <a:bodyPr rtlCol="0">
            <a:noAutofit/>
          </a:bodyPr>
          <a:lstStyle/>
          <a:p>
            <a:pPr fontAlgn="auto">
              <a:spcAft>
                <a:spcPts val="0"/>
              </a:spcAft>
              <a:defRPr/>
            </a:pPr>
            <a:r>
              <a:rPr lang="en-US" sz="2400" dirty="0" smtClean="0">
                <a:solidFill>
                  <a:schemeClr val="accent1">
                    <a:lumMod val="25000"/>
                  </a:schemeClr>
                </a:solidFill>
                <a:ea typeface="+mn-ea"/>
              </a:rPr>
              <a:t>Carcinogen</a:t>
            </a:r>
            <a:br>
              <a:rPr lang="en-US" sz="2400" dirty="0" smtClean="0">
                <a:solidFill>
                  <a:schemeClr val="accent1">
                    <a:lumMod val="25000"/>
                  </a:schemeClr>
                </a:solidFill>
                <a:ea typeface="+mn-ea"/>
              </a:rPr>
            </a:br>
            <a:r>
              <a:rPr lang="en-US" sz="2400" dirty="0" smtClean="0">
                <a:solidFill>
                  <a:schemeClr val="accent1">
                    <a:lumMod val="25000"/>
                  </a:schemeClr>
                </a:solidFill>
                <a:ea typeface="+mn-ea"/>
              </a:rPr>
              <a:t>Respiratory Sensitizer</a:t>
            </a:r>
            <a:br>
              <a:rPr lang="en-US" sz="2400" dirty="0" smtClean="0">
                <a:solidFill>
                  <a:schemeClr val="accent1">
                    <a:lumMod val="25000"/>
                  </a:schemeClr>
                </a:solidFill>
                <a:ea typeface="+mn-ea"/>
              </a:rPr>
            </a:br>
            <a:r>
              <a:rPr lang="en-US" sz="2400" dirty="0" smtClean="0">
                <a:solidFill>
                  <a:schemeClr val="accent1">
                    <a:lumMod val="25000"/>
                  </a:schemeClr>
                </a:solidFill>
                <a:ea typeface="+mn-ea"/>
              </a:rPr>
              <a:t>Reproductive Toxicity</a:t>
            </a:r>
            <a:br>
              <a:rPr lang="en-US" sz="2400" dirty="0" smtClean="0">
                <a:solidFill>
                  <a:schemeClr val="accent1">
                    <a:lumMod val="25000"/>
                  </a:schemeClr>
                </a:solidFill>
                <a:ea typeface="+mn-ea"/>
              </a:rPr>
            </a:br>
            <a:r>
              <a:rPr lang="en-US" sz="2400" dirty="0" smtClean="0">
                <a:solidFill>
                  <a:schemeClr val="accent1">
                    <a:lumMod val="25000"/>
                  </a:schemeClr>
                </a:solidFill>
                <a:ea typeface="+mn-ea"/>
              </a:rPr>
              <a:t>Target Organ Toxicity</a:t>
            </a:r>
            <a:br>
              <a:rPr lang="en-US" sz="2400" dirty="0" smtClean="0">
                <a:solidFill>
                  <a:schemeClr val="accent1">
                    <a:lumMod val="25000"/>
                  </a:schemeClr>
                </a:solidFill>
                <a:ea typeface="+mn-ea"/>
              </a:rPr>
            </a:br>
            <a:r>
              <a:rPr lang="en-US" sz="2400" dirty="0" err="1" smtClean="0">
                <a:solidFill>
                  <a:schemeClr val="accent1">
                    <a:lumMod val="25000"/>
                  </a:schemeClr>
                </a:solidFill>
                <a:ea typeface="+mn-ea"/>
              </a:rPr>
              <a:t>Mutagenicity</a:t>
            </a:r>
            <a:r>
              <a:rPr lang="en-US" sz="2400" dirty="0" smtClean="0">
                <a:solidFill>
                  <a:schemeClr val="accent1">
                    <a:lumMod val="25000"/>
                  </a:schemeClr>
                </a:solidFill>
                <a:ea typeface="+mn-ea"/>
              </a:rPr>
              <a:t/>
            </a:r>
            <a:br>
              <a:rPr lang="en-US" sz="2400" dirty="0" smtClean="0">
                <a:solidFill>
                  <a:schemeClr val="accent1">
                    <a:lumMod val="25000"/>
                  </a:schemeClr>
                </a:solidFill>
                <a:ea typeface="+mn-ea"/>
              </a:rPr>
            </a:br>
            <a:r>
              <a:rPr lang="en-US" sz="2400" dirty="0" smtClean="0">
                <a:solidFill>
                  <a:schemeClr val="accent1">
                    <a:lumMod val="25000"/>
                  </a:schemeClr>
                </a:solidFill>
                <a:ea typeface="+mn-ea"/>
              </a:rPr>
              <a:t>Aspiration Toxicity</a:t>
            </a:r>
            <a:endParaRPr lang="en-US" sz="2400" dirty="0">
              <a:solidFill>
                <a:schemeClr val="accent1">
                  <a:lumMod val="25000"/>
                </a:schemeClr>
              </a:solidFill>
              <a:ea typeface="+mn-ea"/>
            </a:endParaRPr>
          </a:p>
        </p:txBody>
      </p:sp>
      <p:pic>
        <p:nvPicPr>
          <p:cNvPr id="49155" name="Picture 2" descr="GHS health hazard pictogram"/>
          <p:cNvPicPr>
            <a:picLocks noChangeAspect="1" noChangeArrowheads="1"/>
          </p:cNvPicPr>
          <p:nvPr/>
        </p:nvPicPr>
        <p:blipFill>
          <a:blip r:embed="rId3" cstate="print"/>
          <a:srcRect/>
          <a:stretch>
            <a:fillRect/>
          </a:stretch>
        </p:blipFill>
        <p:spPr bwMode="auto">
          <a:xfrm>
            <a:off x="3124200" y="1600200"/>
            <a:ext cx="2895600" cy="28956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533400"/>
            <a:ext cx="7772400" cy="1470025"/>
          </a:xfrm>
        </p:spPr>
        <p:txBody>
          <a:bodyPr rtlCol="0">
            <a:normAutofit fontScale="90000"/>
          </a:bodyPr>
          <a:lstStyle/>
          <a:p>
            <a:pPr fontAlgn="auto">
              <a:spcAft>
                <a:spcPts val="0"/>
              </a:spcAft>
              <a:defRPr/>
            </a:pPr>
            <a:r>
              <a:rPr lang="en-US" dirty="0" smtClean="0">
                <a:solidFill>
                  <a:srgbClr val="3A3A3A"/>
                </a:solidFill>
              </a:rPr>
              <a:t>Skull and Crossbones</a:t>
            </a:r>
            <a:br>
              <a:rPr lang="en-US" dirty="0" smtClean="0">
                <a:solidFill>
                  <a:srgbClr val="3A3A3A"/>
                </a:solidFill>
              </a:rPr>
            </a:br>
            <a:r>
              <a:rPr lang="en-US" dirty="0" smtClean="0"/>
              <a:t>What kinds of chemicals does this describe? </a:t>
            </a:r>
            <a:endParaRPr lang="en-US" dirty="0"/>
          </a:p>
        </p:txBody>
      </p:sp>
      <p:sp>
        <p:nvSpPr>
          <p:cNvPr id="4" name="Subtitle 3"/>
          <p:cNvSpPr>
            <a:spLocks noGrp="1"/>
          </p:cNvSpPr>
          <p:nvPr>
            <p:ph type="subTitle" idx="1"/>
          </p:nvPr>
        </p:nvSpPr>
        <p:spPr>
          <a:xfrm>
            <a:off x="1600200" y="5410200"/>
            <a:ext cx="6400800" cy="1752600"/>
          </a:xfrm>
        </p:spPr>
        <p:txBody>
          <a:bodyPr rtlCol="0">
            <a:noAutofit/>
          </a:bodyPr>
          <a:lstStyle/>
          <a:p>
            <a:pPr fontAlgn="auto">
              <a:spcAft>
                <a:spcPts val="0"/>
              </a:spcAft>
              <a:defRPr/>
            </a:pPr>
            <a:r>
              <a:rPr lang="en-US" sz="2400" dirty="0" smtClean="0">
                <a:solidFill>
                  <a:schemeClr val="accent1">
                    <a:lumMod val="25000"/>
                  </a:schemeClr>
                </a:solidFill>
                <a:ea typeface="+mn-ea"/>
              </a:rPr>
              <a:t>Acute Toxicity (severe)</a:t>
            </a:r>
            <a:endParaRPr lang="en-US" sz="2400" dirty="0">
              <a:solidFill>
                <a:schemeClr val="accent1">
                  <a:lumMod val="25000"/>
                </a:schemeClr>
              </a:solidFill>
              <a:ea typeface="+mn-ea"/>
            </a:endParaRPr>
          </a:p>
        </p:txBody>
      </p:sp>
      <p:pic>
        <p:nvPicPr>
          <p:cNvPr id="50179" name="Picture 2" descr="GHS skull crossbones pictogram"/>
          <p:cNvPicPr>
            <a:picLocks noChangeAspect="1" noChangeArrowheads="1"/>
          </p:cNvPicPr>
          <p:nvPr/>
        </p:nvPicPr>
        <p:blipFill>
          <a:blip r:embed="rId3" cstate="print"/>
          <a:srcRect/>
          <a:stretch>
            <a:fillRect/>
          </a:stretch>
        </p:blipFill>
        <p:spPr bwMode="auto">
          <a:xfrm>
            <a:off x="2819400" y="1752600"/>
            <a:ext cx="3505200" cy="35052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28600"/>
            <a:ext cx="8229600" cy="1143000"/>
          </a:xfrm>
        </p:spPr>
        <p:txBody>
          <a:bodyPr rtlCol="0">
            <a:normAutofit fontScale="90000"/>
          </a:bodyPr>
          <a:lstStyle/>
          <a:p>
            <a:pPr fontAlgn="auto">
              <a:spcAft>
                <a:spcPts val="0"/>
              </a:spcAft>
              <a:defRPr/>
            </a:pPr>
            <a:r>
              <a:rPr lang="en-US" sz="3600" dirty="0">
                <a:solidFill>
                  <a:schemeClr val="accent3">
                    <a:lumMod val="75000"/>
                  </a:schemeClr>
                </a:solidFill>
              </a:rPr>
              <a:t>After completing this course you will be able to:</a:t>
            </a:r>
          </a:p>
        </p:txBody>
      </p:sp>
      <p:sp>
        <p:nvSpPr>
          <p:cNvPr id="8194" name="Rectangle 3"/>
          <p:cNvSpPr>
            <a:spLocks noGrp="1" noChangeArrowheads="1"/>
          </p:cNvSpPr>
          <p:nvPr>
            <p:ph type="body" idx="1"/>
          </p:nvPr>
        </p:nvSpPr>
        <p:spPr>
          <a:xfrm>
            <a:off x="685800" y="1371600"/>
            <a:ext cx="7696200" cy="4525963"/>
          </a:xfrm>
        </p:spPr>
        <p:txBody>
          <a:bodyPr/>
          <a:lstStyle/>
          <a:p>
            <a:pPr marL="457200" indent="-457200">
              <a:buFont typeface="Calibri" pitchFamily="34" charset="0"/>
              <a:buAutoNum type="arabicPeriod" startAt="5"/>
            </a:pPr>
            <a:r>
              <a:rPr lang="en-US" sz="2800" dirty="0" smtClean="0"/>
              <a:t>State three ways to find information about chemicals found on your jobsite.</a:t>
            </a:r>
          </a:p>
          <a:p>
            <a:pPr marL="457200" indent="-457200">
              <a:buFont typeface="Calibri" pitchFamily="34" charset="0"/>
              <a:buAutoNum type="arabicPeriod" startAt="5"/>
            </a:pPr>
            <a:r>
              <a:rPr lang="en-US" sz="2800" dirty="0" smtClean="0"/>
              <a:t>Describe several methods to control chemical exposures and rank them for greater worker protection. </a:t>
            </a:r>
          </a:p>
          <a:p>
            <a:pPr marL="457200" indent="-457200">
              <a:buFont typeface="Calibri" pitchFamily="34" charset="0"/>
              <a:buAutoNum type="arabicPeriod" startAt="5"/>
            </a:pPr>
            <a:r>
              <a:rPr lang="en-US" sz="2800" dirty="0" smtClean="0"/>
              <a:t>Using a product’s Safety </a:t>
            </a:r>
            <a:r>
              <a:rPr lang="en-US" sz="2800" dirty="0"/>
              <a:t>D</a:t>
            </a:r>
            <a:r>
              <a:rPr lang="en-US" sz="2800" dirty="0" smtClean="0"/>
              <a:t>ata </a:t>
            </a:r>
            <a:r>
              <a:rPr lang="en-US" sz="2800" dirty="0"/>
              <a:t>S</a:t>
            </a:r>
            <a:r>
              <a:rPr lang="en-US" sz="2800" dirty="0" smtClean="0"/>
              <a:t>heet, assess whether it is flammable, heavier than air and has an OSHA PEL. </a:t>
            </a:r>
          </a:p>
        </p:txBody>
      </p:sp>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4800" y="457200"/>
            <a:ext cx="8458200" cy="1470025"/>
          </a:xfrm>
        </p:spPr>
        <p:txBody>
          <a:bodyPr>
            <a:normAutofit fontScale="90000"/>
          </a:bodyPr>
          <a:lstStyle/>
          <a:p>
            <a:r>
              <a:rPr lang="en-US" sz="3600" dirty="0" smtClean="0">
                <a:solidFill>
                  <a:srgbClr val="3A3A3A"/>
                </a:solidFill>
              </a:rPr>
              <a:t>Environmental pollutant</a:t>
            </a:r>
            <a:br>
              <a:rPr lang="en-US" sz="3600" dirty="0" smtClean="0">
                <a:solidFill>
                  <a:srgbClr val="3A3A3A"/>
                </a:solidFill>
              </a:rPr>
            </a:br>
            <a:r>
              <a:rPr lang="en-US" sz="3600" dirty="0" smtClean="0">
                <a:solidFill>
                  <a:srgbClr val="717171"/>
                </a:solidFill>
              </a:rPr>
              <a:t>OSHA doesn</a:t>
            </a:r>
            <a:r>
              <a:rPr lang="en-US" altLang="en-US" sz="3600" dirty="0" smtClean="0">
                <a:solidFill>
                  <a:srgbClr val="717171"/>
                </a:solidFill>
              </a:rPr>
              <a:t>’</a:t>
            </a:r>
            <a:r>
              <a:rPr lang="en-US" sz="3600" dirty="0" smtClean="0">
                <a:solidFill>
                  <a:srgbClr val="717171"/>
                </a:solidFill>
              </a:rPr>
              <a:t>t enforce environmental regulations!</a:t>
            </a:r>
          </a:p>
        </p:txBody>
      </p:sp>
      <p:pic>
        <p:nvPicPr>
          <p:cNvPr id="51202" name="Picture 2" descr="GHS pollution pictogram"/>
          <p:cNvPicPr>
            <a:picLocks noChangeAspect="1" noChangeArrowheads="1"/>
          </p:cNvPicPr>
          <p:nvPr/>
        </p:nvPicPr>
        <p:blipFill>
          <a:blip r:embed="rId3" cstate="print"/>
          <a:srcRect/>
          <a:stretch>
            <a:fillRect/>
          </a:stretch>
        </p:blipFill>
        <p:spPr bwMode="auto">
          <a:xfrm>
            <a:off x="2743200" y="2133600"/>
            <a:ext cx="3581400" cy="3581400"/>
          </a:xfrm>
          <a:prstGeom prst="rect">
            <a:avLst/>
          </a:prstGeom>
          <a:noFill/>
          <a:ln w="9525">
            <a:noFill/>
            <a:miter lim="800000"/>
            <a:headEnd/>
            <a:tailEnd/>
          </a:ln>
        </p:spPr>
      </p:pic>
      <p:sp>
        <p:nvSpPr>
          <p:cNvPr id="6" name="Subtitle 5"/>
          <p:cNvSpPr>
            <a:spLocks noGrp="1"/>
          </p:cNvSpPr>
          <p:nvPr>
            <p:ph type="subTitle" idx="1"/>
          </p:nvPr>
        </p:nvSpPr>
        <p:spPr>
          <a:xfrm>
            <a:off x="1295400" y="5791200"/>
            <a:ext cx="6400800" cy="1752600"/>
          </a:xfrm>
        </p:spPr>
        <p:txBody>
          <a:bodyPr rtlCol="0">
            <a:normAutofit/>
          </a:bodyPr>
          <a:lstStyle/>
          <a:p>
            <a:pPr fontAlgn="auto">
              <a:spcAft>
                <a:spcPts val="0"/>
              </a:spcAft>
              <a:defRPr/>
            </a:pPr>
            <a:r>
              <a:rPr lang="en-US" dirty="0" smtClean="0">
                <a:solidFill>
                  <a:schemeClr val="accent1">
                    <a:lumMod val="25000"/>
                  </a:schemeClr>
                </a:solidFill>
                <a:ea typeface="+mn-ea"/>
              </a:rPr>
              <a:t>Part of GHS, but not 1910.1200</a:t>
            </a:r>
            <a:endParaRPr lang="en-US" dirty="0">
              <a:solidFill>
                <a:schemeClr val="accent1">
                  <a:lumMod val="25000"/>
                </a:schemeClr>
              </a:solidFill>
              <a:ea typeface="+mn-ea"/>
            </a:endParaRPr>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304800" y="-152400"/>
            <a:ext cx="8305800" cy="1143000"/>
          </a:xfrm>
        </p:spPr>
        <p:txBody>
          <a:bodyPr/>
          <a:lstStyle/>
          <a:p>
            <a:r>
              <a:rPr lang="en-US" sz="2800" dirty="0" smtClean="0"/>
              <a:t>Match pictograms with their meanings</a:t>
            </a:r>
          </a:p>
        </p:txBody>
      </p:sp>
      <p:sp>
        <p:nvSpPr>
          <p:cNvPr id="52226" name="Content Placeholder 11"/>
          <p:cNvSpPr>
            <a:spLocks noGrp="1"/>
          </p:cNvSpPr>
          <p:nvPr>
            <p:ph sz="half" idx="1"/>
          </p:nvPr>
        </p:nvSpPr>
        <p:spPr>
          <a:xfrm>
            <a:off x="2514600" y="762000"/>
            <a:ext cx="4114800" cy="5364163"/>
          </a:xfrm>
        </p:spPr>
        <p:txBody>
          <a:bodyPr/>
          <a:lstStyle/>
          <a:p>
            <a:pPr marL="457200" indent="-225425">
              <a:spcBef>
                <a:spcPct val="0"/>
              </a:spcBef>
              <a:buFont typeface="Arial" pitchFamily="34" charset="0"/>
              <a:buChar char="‗"/>
            </a:pPr>
            <a:r>
              <a:rPr lang="en-US" sz="2100" dirty="0" smtClean="0"/>
              <a:t>Flammables</a:t>
            </a:r>
          </a:p>
          <a:p>
            <a:pPr marL="457200" indent="-225425">
              <a:spcBef>
                <a:spcPct val="0"/>
              </a:spcBef>
              <a:buFont typeface="Arial" pitchFamily="34" charset="0"/>
              <a:buChar char="‗"/>
            </a:pPr>
            <a:r>
              <a:rPr lang="en-US" sz="2100" dirty="0" smtClean="0"/>
              <a:t>Narcotic Effects</a:t>
            </a:r>
          </a:p>
          <a:p>
            <a:pPr marL="457200" indent="-225425">
              <a:spcBef>
                <a:spcPct val="0"/>
              </a:spcBef>
              <a:buFont typeface="Arial" pitchFamily="34" charset="0"/>
              <a:buChar char="‗"/>
            </a:pPr>
            <a:r>
              <a:rPr lang="en-US" sz="2100" dirty="0" smtClean="0"/>
              <a:t>Oxidizers</a:t>
            </a:r>
          </a:p>
          <a:p>
            <a:pPr marL="457200" indent="-225425">
              <a:spcBef>
                <a:spcPct val="0"/>
              </a:spcBef>
              <a:buFont typeface="Arial" pitchFamily="34" charset="0"/>
              <a:buChar char="‗"/>
            </a:pPr>
            <a:r>
              <a:rPr lang="en-US" sz="2100" dirty="0" smtClean="0"/>
              <a:t>Self-heating</a:t>
            </a:r>
          </a:p>
          <a:p>
            <a:pPr marL="457200" indent="-225425">
              <a:spcBef>
                <a:spcPct val="0"/>
              </a:spcBef>
              <a:buFont typeface="Arial" pitchFamily="34" charset="0"/>
              <a:buChar char="‗"/>
            </a:pPr>
            <a:r>
              <a:rPr lang="en-US" sz="2100" dirty="0" smtClean="0"/>
              <a:t>Irritant</a:t>
            </a:r>
          </a:p>
          <a:p>
            <a:pPr marL="457200" indent="-225425">
              <a:spcBef>
                <a:spcPct val="0"/>
              </a:spcBef>
              <a:buFont typeface="Arial" pitchFamily="34" charset="0"/>
              <a:buChar char="‗"/>
            </a:pPr>
            <a:r>
              <a:rPr lang="en-US" sz="2100" dirty="0" smtClean="0"/>
              <a:t>Organic Peroxides</a:t>
            </a:r>
          </a:p>
          <a:p>
            <a:pPr marL="457200" indent="-225425">
              <a:spcBef>
                <a:spcPct val="0"/>
              </a:spcBef>
              <a:buFont typeface="Arial" pitchFamily="34" charset="0"/>
              <a:buChar char="‗"/>
            </a:pPr>
            <a:r>
              <a:rPr lang="en-US" sz="2100" dirty="0" smtClean="0"/>
              <a:t>Explosives</a:t>
            </a:r>
          </a:p>
          <a:p>
            <a:pPr marL="457200" indent="-225425">
              <a:spcBef>
                <a:spcPct val="0"/>
              </a:spcBef>
              <a:buFont typeface="Arial" pitchFamily="34" charset="0"/>
              <a:buChar char="‗"/>
            </a:pPr>
            <a:r>
              <a:rPr lang="en-US" sz="2100" dirty="0" smtClean="0"/>
              <a:t>Gases Under Pressure</a:t>
            </a:r>
          </a:p>
          <a:p>
            <a:pPr marL="457200" indent="-225425">
              <a:spcBef>
                <a:spcPct val="0"/>
              </a:spcBef>
              <a:buFont typeface="Arial" pitchFamily="34" charset="0"/>
              <a:buChar char="‗"/>
            </a:pPr>
            <a:r>
              <a:rPr lang="en-US" sz="2100" dirty="0" smtClean="0"/>
              <a:t>Carcinogen</a:t>
            </a:r>
          </a:p>
          <a:p>
            <a:pPr marL="457200" indent="-225425">
              <a:spcBef>
                <a:spcPct val="0"/>
              </a:spcBef>
              <a:buFont typeface="Arial" pitchFamily="34" charset="0"/>
              <a:buChar char="‗"/>
            </a:pPr>
            <a:r>
              <a:rPr lang="en-US" sz="2100" dirty="0" smtClean="0"/>
              <a:t>Dermal Sensitizer</a:t>
            </a:r>
          </a:p>
          <a:p>
            <a:pPr marL="457200" indent="-225425">
              <a:spcBef>
                <a:spcPct val="0"/>
              </a:spcBef>
              <a:buFont typeface="Arial" pitchFamily="34" charset="0"/>
              <a:buChar char="‗"/>
            </a:pPr>
            <a:r>
              <a:rPr lang="en-US" sz="2100" dirty="0" smtClean="0"/>
              <a:t>Acute Toxicity (harmful)</a:t>
            </a:r>
          </a:p>
          <a:p>
            <a:pPr marL="457200" indent="-225425">
              <a:spcBef>
                <a:spcPct val="0"/>
              </a:spcBef>
              <a:buFont typeface="Arial" pitchFamily="34" charset="0"/>
              <a:buChar char="‗"/>
            </a:pPr>
            <a:r>
              <a:rPr lang="en-US" sz="2100" dirty="0" smtClean="0"/>
              <a:t>Respiratory Tract Irritation</a:t>
            </a:r>
          </a:p>
          <a:p>
            <a:pPr marL="457200" indent="-225425">
              <a:spcBef>
                <a:spcPct val="0"/>
              </a:spcBef>
              <a:buFont typeface="Arial" pitchFamily="34" charset="0"/>
              <a:buChar char="‗"/>
            </a:pPr>
            <a:r>
              <a:rPr lang="en-US" sz="2100" dirty="0" smtClean="0"/>
              <a:t>Self-</a:t>
            </a:r>
            <a:r>
              <a:rPr lang="en-US" sz="2100" dirty="0" err="1" smtClean="0"/>
              <a:t>Reactives</a:t>
            </a:r>
            <a:endParaRPr lang="en-US" sz="2100" dirty="0" smtClean="0"/>
          </a:p>
          <a:p>
            <a:pPr marL="457200" indent="-225425">
              <a:spcBef>
                <a:spcPct val="0"/>
              </a:spcBef>
              <a:buFont typeface="Arial" pitchFamily="34" charset="0"/>
              <a:buChar char="‗"/>
            </a:pPr>
            <a:r>
              <a:rPr lang="en-US" sz="2100" dirty="0" smtClean="0"/>
              <a:t>Corrosives</a:t>
            </a:r>
          </a:p>
          <a:p>
            <a:pPr marL="457200" indent="-225425">
              <a:spcBef>
                <a:spcPct val="0"/>
              </a:spcBef>
              <a:buFont typeface="Arial" pitchFamily="34" charset="0"/>
              <a:buChar char="‗"/>
            </a:pPr>
            <a:r>
              <a:rPr lang="en-US" sz="2100" dirty="0" smtClean="0"/>
              <a:t>Respiratory Sensitizer</a:t>
            </a:r>
          </a:p>
          <a:p>
            <a:pPr marL="457200" indent="-225425">
              <a:spcBef>
                <a:spcPct val="0"/>
              </a:spcBef>
              <a:buFont typeface="Arial" pitchFamily="34" charset="0"/>
              <a:buChar char="‗"/>
            </a:pPr>
            <a:r>
              <a:rPr lang="en-US" sz="2100" dirty="0" smtClean="0"/>
              <a:t>Reproductive Toxicity</a:t>
            </a:r>
          </a:p>
          <a:p>
            <a:pPr marL="457200" indent="-225425">
              <a:spcBef>
                <a:spcPct val="0"/>
              </a:spcBef>
              <a:buFont typeface="Arial" pitchFamily="34" charset="0"/>
              <a:buChar char="‗"/>
            </a:pPr>
            <a:r>
              <a:rPr lang="en-US" sz="2100" dirty="0" smtClean="0"/>
              <a:t>Target Organ Toxicity</a:t>
            </a:r>
          </a:p>
          <a:p>
            <a:pPr marL="457200" indent="-225425">
              <a:spcBef>
                <a:spcPct val="0"/>
              </a:spcBef>
              <a:buFont typeface="Arial" pitchFamily="34" charset="0"/>
              <a:buChar char="‗"/>
            </a:pPr>
            <a:r>
              <a:rPr lang="en-US" sz="2100" dirty="0" err="1" smtClean="0"/>
              <a:t>Mutagenicity</a:t>
            </a:r>
            <a:endParaRPr lang="en-US" sz="2100" dirty="0" smtClean="0"/>
          </a:p>
        </p:txBody>
      </p:sp>
      <p:grpSp>
        <p:nvGrpSpPr>
          <p:cNvPr id="52227" name="Group 14" descr="8 GHS pictogram"/>
          <p:cNvGrpSpPr>
            <a:grpSpLocks/>
          </p:cNvGrpSpPr>
          <p:nvPr/>
        </p:nvGrpSpPr>
        <p:grpSpPr bwMode="auto">
          <a:xfrm>
            <a:off x="7543800" y="152400"/>
            <a:ext cx="838200" cy="6705600"/>
            <a:chOff x="7086600" y="152400"/>
            <a:chExt cx="838200" cy="6705600"/>
          </a:xfrm>
        </p:grpSpPr>
        <p:pic>
          <p:nvPicPr>
            <p:cNvPr id="52229" name="Picture 5"/>
            <p:cNvPicPr>
              <a:picLocks noChangeAspect="1" noChangeArrowheads="1"/>
            </p:cNvPicPr>
            <p:nvPr/>
          </p:nvPicPr>
          <p:blipFill>
            <a:blip r:embed="rId3" cstate="print"/>
            <a:srcRect/>
            <a:stretch>
              <a:fillRect/>
            </a:stretch>
          </p:blipFill>
          <p:spPr bwMode="auto">
            <a:xfrm>
              <a:off x="7086600" y="3505200"/>
              <a:ext cx="838200" cy="838200"/>
            </a:xfrm>
            <a:prstGeom prst="rect">
              <a:avLst/>
            </a:prstGeom>
            <a:noFill/>
            <a:ln w="9525">
              <a:noFill/>
              <a:miter lim="800000"/>
              <a:headEnd/>
              <a:tailEnd/>
            </a:ln>
          </p:spPr>
        </p:pic>
        <p:grpSp>
          <p:nvGrpSpPr>
            <p:cNvPr id="52230" name="Group 13"/>
            <p:cNvGrpSpPr>
              <a:grpSpLocks/>
            </p:cNvGrpSpPr>
            <p:nvPr/>
          </p:nvGrpSpPr>
          <p:grpSpPr bwMode="auto">
            <a:xfrm>
              <a:off x="7086600" y="152400"/>
              <a:ext cx="838200" cy="6705600"/>
              <a:chOff x="7924800" y="228600"/>
              <a:chExt cx="838200" cy="6705600"/>
            </a:xfrm>
          </p:grpSpPr>
          <p:pic>
            <p:nvPicPr>
              <p:cNvPr id="52231" name="Picture 2" descr="File:GHS-pictogram-acid.svg">
                <a:hlinkClick r:id=""/>
              </p:cNvPr>
              <p:cNvPicPr>
                <a:picLocks noChangeAspect="1" noChangeArrowheads="1"/>
              </p:cNvPicPr>
              <p:nvPr/>
            </p:nvPicPr>
            <p:blipFill>
              <a:blip r:embed="rId4" cstate="print"/>
              <a:srcRect/>
              <a:stretch>
                <a:fillRect/>
              </a:stretch>
            </p:blipFill>
            <p:spPr bwMode="auto">
              <a:xfrm>
                <a:off x="7924800" y="6096000"/>
                <a:ext cx="838200" cy="838200"/>
              </a:xfrm>
              <a:prstGeom prst="rect">
                <a:avLst/>
              </a:prstGeom>
              <a:noFill/>
              <a:ln w="9525">
                <a:noFill/>
                <a:miter lim="800000"/>
                <a:headEnd/>
                <a:tailEnd/>
              </a:ln>
            </p:spPr>
          </p:pic>
          <p:pic>
            <p:nvPicPr>
              <p:cNvPr id="52232" name="Picture 3"/>
              <p:cNvPicPr>
                <a:picLocks noChangeAspect="1" noChangeArrowheads="1"/>
              </p:cNvPicPr>
              <p:nvPr/>
            </p:nvPicPr>
            <p:blipFill>
              <a:blip r:embed="rId5" cstate="print"/>
              <a:srcRect/>
              <a:stretch>
                <a:fillRect/>
              </a:stretch>
            </p:blipFill>
            <p:spPr bwMode="auto">
              <a:xfrm>
                <a:off x="7924800" y="5257800"/>
                <a:ext cx="838200" cy="838200"/>
              </a:xfrm>
              <a:prstGeom prst="rect">
                <a:avLst/>
              </a:prstGeom>
              <a:noFill/>
              <a:ln w="9525">
                <a:noFill/>
                <a:miter lim="800000"/>
                <a:headEnd/>
                <a:tailEnd/>
              </a:ln>
            </p:spPr>
          </p:pic>
          <p:pic>
            <p:nvPicPr>
              <p:cNvPr id="52233" name="Picture 4"/>
              <p:cNvPicPr>
                <a:picLocks noChangeAspect="1" noChangeArrowheads="1"/>
              </p:cNvPicPr>
              <p:nvPr/>
            </p:nvPicPr>
            <p:blipFill>
              <a:blip r:embed="rId6" cstate="print"/>
              <a:srcRect/>
              <a:stretch>
                <a:fillRect/>
              </a:stretch>
            </p:blipFill>
            <p:spPr bwMode="auto">
              <a:xfrm>
                <a:off x="7924800" y="4419600"/>
                <a:ext cx="838200" cy="838200"/>
              </a:xfrm>
              <a:prstGeom prst="rect">
                <a:avLst/>
              </a:prstGeom>
              <a:noFill/>
              <a:ln w="9525">
                <a:noFill/>
                <a:miter lim="800000"/>
                <a:headEnd/>
                <a:tailEnd/>
              </a:ln>
            </p:spPr>
          </p:pic>
          <p:pic>
            <p:nvPicPr>
              <p:cNvPr id="52234" name="Picture 6"/>
              <p:cNvPicPr>
                <a:picLocks noChangeAspect="1" noChangeArrowheads="1"/>
              </p:cNvPicPr>
              <p:nvPr/>
            </p:nvPicPr>
            <p:blipFill>
              <a:blip r:embed="rId7" cstate="print"/>
              <a:srcRect/>
              <a:stretch>
                <a:fillRect/>
              </a:stretch>
            </p:blipFill>
            <p:spPr bwMode="auto">
              <a:xfrm>
                <a:off x="7924800" y="2743200"/>
                <a:ext cx="838200" cy="838200"/>
              </a:xfrm>
              <a:prstGeom prst="rect">
                <a:avLst/>
              </a:prstGeom>
              <a:noFill/>
              <a:ln w="9525">
                <a:noFill/>
                <a:miter lim="800000"/>
                <a:headEnd/>
                <a:tailEnd/>
              </a:ln>
            </p:spPr>
          </p:pic>
          <p:pic>
            <p:nvPicPr>
              <p:cNvPr id="52235" name="Picture 7"/>
              <p:cNvPicPr>
                <a:picLocks noChangeAspect="1" noChangeArrowheads="1"/>
              </p:cNvPicPr>
              <p:nvPr/>
            </p:nvPicPr>
            <p:blipFill>
              <a:blip r:embed="rId8" cstate="print"/>
              <a:srcRect/>
              <a:stretch>
                <a:fillRect/>
              </a:stretch>
            </p:blipFill>
            <p:spPr bwMode="auto">
              <a:xfrm>
                <a:off x="7924800" y="1905000"/>
                <a:ext cx="838200" cy="838200"/>
              </a:xfrm>
              <a:prstGeom prst="rect">
                <a:avLst/>
              </a:prstGeom>
              <a:noFill/>
              <a:ln w="9525">
                <a:noFill/>
                <a:miter lim="800000"/>
                <a:headEnd/>
                <a:tailEnd/>
              </a:ln>
            </p:spPr>
          </p:pic>
          <p:pic>
            <p:nvPicPr>
              <p:cNvPr id="52236" name="Picture 8"/>
              <p:cNvPicPr>
                <a:picLocks noChangeAspect="1" noChangeArrowheads="1"/>
              </p:cNvPicPr>
              <p:nvPr/>
            </p:nvPicPr>
            <p:blipFill>
              <a:blip r:embed="rId9" cstate="print"/>
              <a:srcRect/>
              <a:stretch>
                <a:fillRect/>
              </a:stretch>
            </p:blipFill>
            <p:spPr bwMode="auto">
              <a:xfrm>
                <a:off x="7924800" y="1066800"/>
                <a:ext cx="838200" cy="838200"/>
              </a:xfrm>
              <a:prstGeom prst="rect">
                <a:avLst/>
              </a:prstGeom>
              <a:noFill/>
              <a:ln w="9525">
                <a:noFill/>
                <a:miter lim="800000"/>
                <a:headEnd/>
                <a:tailEnd/>
              </a:ln>
            </p:spPr>
          </p:pic>
          <p:pic>
            <p:nvPicPr>
              <p:cNvPr id="52237" name="Picture 9"/>
              <p:cNvPicPr>
                <a:picLocks noChangeAspect="1" noChangeArrowheads="1"/>
              </p:cNvPicPr>
              <p:nvPr/>
            </p:nvPicPr>
            <p:blipFill>
              <a:blip r:embed="rId10" cstate="print"/>
              <a:srcRect/>
              <a:stretch>
                <a:fillRect/>
              </a:stretch>
            </p:blipFill>
            <p:spPr bwMode="auto">
              <a:xfrm>
                <a:off x="7924800" y="228600"/>
                <a:ext cx="838200" cy="838200"/>
              </a:xfrm>
              <a:prstGeom prst="rect">
                <a:avLst/>
              </a:prstGeom>
              <a:noFill/>
              <a:ln w="9525">
                <a:noFill/>
                <a:miter lim="800000"/>
                <a:headEnd/>
                <a:tailEnd/>
              </a:ln>
            </p:spPr>
          </p:pic>
        </p:grpSp>
      </p:grpSp>
      <p:sp>
        <p:nvSpPr>
          <p:cNvPr id="52228" name="TextBox 15"/>
          <p:cNvSpPr txBox="1">
            <a:spLocks noChangeArrowheads="1"/>
          </p:cNvSpPr>
          <p:nvPr/>
        </p:nvSpPr>
        <p:spPr bwMode="auto">
          <a:xfrm>
            <a:off x="533400" y="2514600"/>
            <a:ext cx="1905000" cy="1200150"/>
          </a:xfrm>
          <a:prstGeom prst="rect">
            <a:avLst/>
          </a:prstGeom>
          <a:noFill/>
          <a:ln w="9525">
            <a:noFill/>
            <a:miter lim="800000"/>
            <a:headEnd/>
            <a:tailEnd/>
          </a:ln>
        </p:spPr>
        <p:txBody>
          <a:bodyPr>
            <a:spAutoFit/>
          </a:bodyPr>
          <a:lstStyle/>
          <a:p>
            <a:pPr algn="r"/>
            <a:r>
              <a:rPr lang="en-US" sz="3600" b="1" dirty="0" smtClean="0">
                <a:solidFill>
                  <a:srgbClr val="FF0000"/>
                </a:solidFill>
              </a:rPr>
              <a:t>Group Exercise</a:t>
            </a:r>
            <a:endParaRPr lang="en-US" sz="3600" b="1" dirty="0">
              <a:solidFill>
                <a:srgbClr val="FF0000"/>
              </a:solidFill>
            </a:endParaRPr>
          </a:p>
        </p:txBody>
      </p:sp>
      <p:sp>
        <p:nvSpPr>
          <p:cNvPr id="15" name="TextBox 14"/>
          <p:cNvSpPr txBox="1"/>
          <p:nvPr/>
        </p:nvSpPr>
        <p:spPr>
          <a:xfrm>
            <a:off x="8534400" y="0"/>
            <a:ext cx="609600" cy="6765185"/>
          </a:xfrm>
          <a:prstGeom prst="rect">
            <a:avLst/>
          </a:prstGeom>
          <a:noFill/>
        </p:spPr>
        <p:txBody>
          <a:bodyPr wrap="square" rtlCol="0">
            <a:spAutoFit/>
          </a:bodyPr>
          <a:lstStyle/>
          <a:p>
            <a:pPr>
              <a:lnSpc>
                <a:spcPct val="172000"/>
              </a:lnSpc>
            </a:pPr>
            <a:r>
              <a:rPr lang="en-US" sz="3200" b="1" dirty="0" smtClean="0"/>
              <a:t>A</a:t>
            </a:r>
          </a:p>
          <a:p>
            <a:pPr>
              <a:lnSpc>
                <a:spcPct val="172000"/>
              </a:lnSpc>
            </a:pPr>
            <a:r>
              <a:rPr lang="en-US" sz="3200" b="1" dirty="0" smtClean="0"/>
              <a:t>B</a:t>
            </a:r>
          </a:p>
          <a:p>
            <a:pPr>
              <a:lnSpc>
                <a:spcPct val="172000"/>
              </a:lnSpc>
            </a:pPr>
            <a:r>
              <a:rPr lang="en-US" sz="3200" b="1" dirty="0" smtClean="0"/>
              <a:t>C</a:t>
            </a:r>
          </a:p>
          <a:p>
            <a:pPr>
              <a:lnSpc>
                <a:spcPct val="172000"/>
              </a:lnSpc>
            </a:pPr>
            <a:r>
              <a:rPr lang="en-US" sz="3200" b="1" dirty="0" smtClean="0"/>
              <a:t>D</a:t>
            </a:r>
          </a:p>
          <a:p>
            <a:pPr>
              <a:lnSpc>
                <a:spcPct val="172000"/>
              </a:lnSpc>
            </a:pPr>
            <a:r>
              <a:rPr lang="en-US" sz="3200" b="1" dirty="0" smtClean="0"/>
              <a:t>E</a:t>
            </a:r>
          </a:p>
          <a:p>
            <a:pPr>
              <a:lnSpc>
                <a:spcPct val="172000"/>
              </a:lnSpc>
            </a:pPr>
            <a:r>
              <a:rPr lang="en-US" sz="3200" b="1" dirty="0" smtClean="0"/>
              <a:t>F</a:t>
            </a:r>
          </a:p>
          <a:p>
            <a:pPr>
              <a:lnSpc>
                <a:spcPct val="172000"/>
              </a:lnSpc>
            </a:pPr>
            <a:r>
              <a:rPr lang="en-US" sz="3200" b="1" dirty="0" smtClean="0"/>
              <a:t>G</a:t>
            </a:r>
          </a:p>
          <a:p>
            <a:pPr>
              <a:lnSpc>
                <a:spcPct val="172000"/>
              </a:lnSpc>
            </a:pPr>
            <a:r>
              <a:rPr lang="en-US" sz="3200" b="1" dirty="0" smtClean="0"/>
              <a:t>H</a:t>
            </a:r>
          </a:p>
        </p:txBody>
      </p:sp>
      <p:sp>
        <p:nvSpPr>
          <p:cNvPr id="16" name="TextBox 15"/>
          <p:cNvSpPr txBox="1"/>
          <p:nvPr/>
        </p:nvSpPr>
        <p:spPr>
          <a:xfrm>
            <a:off x="1143000" y="6477000"/>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18" name="Group 22"/>
          <p:cNvGrpSpPr>
            <a:grpSpLocks/>
          </p:cNvGrpSpPr>
          <p:nvPr/>
        </p:nvGrpSpPr>
        <p:grpSpPr bwMode="auto">
          <a:xfrm>
            <a:off x="228600" y="5486400"/>
            <a:ext cx="1066800" cy="914400"/>
            <a:chOff x="5798743" y="5140036"/>
            <a:chExt cx="3908181" cy="2133600"/>
          </a:xfrm>
        </p:grpSpPr>
        <p:pic>
          <p:nvPicPr>
            <p:cNvPr id="19" name="Picture 2" descr="carpentry,construction,hardware,households,industries,industry,objects,Photographs,toolboxes,tools"/>
            <p:cNvPicPr>
              <a:picLocks noChangeAspect="1" noChangeArrowheads="1"/>
            </p:cNvPicPr>
            <p:nvPr/>
          </p:nvPicPr>
          <p:blipFill>
            <a:blip r:embed="rId11"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20"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304800" y="685800"/>
            <a:ext cx="8382000" cy="1295400"/>
          </a:xfrm>
        </p:spPr>
        <p:txBody>
          <a:bodyPr/>
          <a:lstStyle/>
          <a:p>
            <a:r>
              <a:rPr lang="en-US" dirty="0" smtClean="0"/>
              <a:t>This is an example of a signal word, precautionary statement and pictograms on a label </a:t>
            </a:r>
          </a:p>
        </p:txBody>
      </p:sp>
      <p:pic>
        <p:nvPicPr>
          <p:cNvPr id="5" name="Picture 4" descr="Workers dumping powder into a bucket"/>
          <p:cNvPicPr>
            <a:picLocks noChangeAspect="1"/>
          </p:cNvPicPr>
          <p:nvPr/>
        </p:nvPicPr>
        <p:blipFill>
          <a:blip r:embed="rId3" cstate="print"/>
          <a:srcRect l="7132" t="4412" r="5196" b="16176"/>
          <a:stretch>
            <a:fillRect/>
          </a:stretch>
        </p:blipFill>
        <p:spPr>
          <a:xfrm>
            <a:off x="4419600" y="2514600"/>
            <a:ext cx="3754967" cy="4138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251" name="Picture 12" descr="GHS health hazard pictogram"/>
          <p:cNvPicPr>
            <a:picLocks noChangeAspect="1" noChangeArrowheads="1"/>
          </p:cNvPicPr>
          <p:nvPr/>
        </p:nvPicPr>
        <p:blipFill>
          <a:blip r:embed="rId4" cstate="print"/>
          <a:srcRect/>
          <a:stretch>
            <a:fillRect/>
          </a:stretch>
        </p:blipFill>
        <p:spPr bwMode="auto">
          <a:xfrm>
            <a:off x="2133600" y="4648200"/>
            <a:ext cx="1524000" cy="1524000"/>
          </a:xfrm>
          <a:prstGeom prst="rect">
            <a:avLst/>
          </a:prstGeom>
          <a:noFill/>
          <a:ln w="9525">
            <a:noFill/>
            <a:miter lim="800000"/>
            <a:headEnd/>
            <a:tailEnd/>
          </a:ln>
        </p:spPr>
      </p:pic>
      <p:sp>
        <p:nvSpPr>
          <p:cNvPr id="7" name="Left Arrow 6"/>
          <p:cNvSpPr/>
          <p:nvPr/>
        </p:nvSpPr>
        <p:spPr>
          <a:xfrm>
            <a:off x="3810000" y="5257800"/>
            <a:ext cx="1981200" cy="228600"/>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extBox 7"/>
          <p:cNvSpPr txBox="1"/>
          <p:nvPr/>
        </p:nvSpPr>
        <p:spPr>
          <a:xfrm>
            <a:off x="304800" y="3657600"/>
            <a:ext cx="3657600" cy="1016000"/>
          </a:xfrm>
          <a:prstGeom prst="rect">
            <a:avLst/>
          </a:prstGeom>
          <a:noFill/>
        </p:spPr>
        <p:txBody>
          <a:bodyPr>
            <a:spAutoFit/>
          </a:bodyPr>
          <a:lstStyle/>
          <a:p>
            <a:pPr algn="ctr" fontAlgn="auto">
              <a:spcBef>
                <a:spcPts val="0"/>
              </a:spcBef>
              <a:spcAft>
                <a:spcPts val="0"/>
              </a:spcAft>
              <a:defRPr/>
            </a:pPr>
            <a:r>
              <a:rPr lang="en-US" sz="2400" b="1" i="1" dirty="0">
                <a:effectLst>
                  <a:outerShdw blurRad="38100" dist="38100" dir="2700000" algn="tl">
                    <a:srgbClr val="000000">
                      <a:alpha val="43137"/>
                    </a:srgbClr>
                  </a:outerShdw>
                </a:effectLst>
                <a:latin typeface="Arial" pitchFamily="34" charset="0"/>
                <a:ea typeface="+mn-ea"/>
                <a:cs typeface="Arial" pitchFamily="34" charset="0"/>
              </a:rPr>
              <a:t>WARNING</a:t>
            </a:r>
          </a:p>
          <a:p>
            <a:pPr algn="ctr" fontAlgn="auto">
              <a:spcBef>
                <a:spcPts val="0"/>
              </a:spcBef>
              <a:spcAft>
                <a:spcPts val="0"/>
              </a:spcAft>
              <a:defRPr/>
            </a:pPr>
            <a:endParaRPr lang="en-US" b="1" i="1" dirty="0">
              <a:latin typeface="Arial" pitchFamily="34" charset="0"/>
              <a:ea typeface="+mn-ea"/>
              <a:cs typeface="Arial" pitchFamily="34" charset="0"/>
            </a:endParaRPr>
          </a:p>
          <a:p>
            <a:pPr algn="ctr" fontAlgn="auto">
              <a:spcBef>
                <a:spcPts val="0"/>
              </a:spcBef>
              <a:spcAft>
                <a:spcPts val="0"/>
              </a:spcAft>
              <a:defRPr/>
            </a:pPr>
            <a:r>
              <a:rPr lang="en-US" b="1" dirty="0">
                <a:latin typeface="Arial" pitchFamily="34" charset="0"/>
                <a:ea typeface="+mn-ea"/>
                <a:cs typeface="Arial" pitchFamily="34" charset="0"/>
              </a:rPr>
              <a:t>Causes Skin And Eye Irritation</a:t>
            </a:r>
            <a:endParaRPr lang="en-US" dirty="0">
              <a:latin typeface="Arial" pitchFamily="34" charset="0"/>
              <a:ea typeface="+mn-ea"/>
              <a:cs typeface="Arial" pitchFamily="34" charset="0"/>
            </a:endParaRPr>
          </a:p>
        </p:txBody>
      </p:sp>
      <p:pic>
        <p:nvPicPr>
          <p:cNvPr id="53254" name="Picture 13" descr="GHS exclamation mark pictogram"/>
          <p:cNvPicPr>
            <a:picLocks noChangeAspect="1" noChangeArrowheads="1"/>
          </p:cNvPicPr>
          <p:nvPr/>
        </p:nvPicPr>
        <p:blipFill>
          <a:blip r:embed="rId5" cstate="print"/>
          <a:srcRect/>
          <a:stretch>
            <a:fillRect/>
          </a:stretch>
        </p:blipFill>
        <p:spPr bwMode="auto">
          <a:xfrm>
            <a:off x="533400" y="4648200"/>
            <a:ext cx="1527175" cy="1527175"/>
          </a:xfrm>
          <a:prstGeom prst="rect">
            <a:avLst/>
          </a:prstGeom>
          <a:noFill/>
          <a:ln w="9525">
            <a:noFill/>
            <a:miter lim="800000"/>
            <a:headEnd/>
            <a:tailEnd/>
          </a:ln>
        </p:spPr>
      </p:pic>
      <p:sp>
        <p:nvSpPr>
          <p:cNvPr id="10" name="TextBox 9"/>
          <p:cNvSpPr txBox="1">
            <a:spLocks noChangeArrowheads="1"/>
          </p:cNvSpPr>
          <p:nvPr/>
        </p:nvSpPr>
        <p:spPr bwMode="auto">
          <a:xfrm rot="-523381">
            <a:off x="4359275" y="5713413"/>
            <a:ext cx="4038600" cy="523875"/>
          </a:xfrm>
          <a:prstGeom prst="rect">
            <a:avLst/>
          </a:prstGeom>
          <a:noFill/>
          <a:ln w="9525">
            <a:noFill/>
            <a:miter lim="800000"/>
            <a:headEnd/>
            <a:tailEnd/>
          </a:ln>
        </p:spPr>
        <p:txBody>
          <a:bodyPr>
            <a:spAutoFit/>
          </a:bodyPr>
          <a:lstStyle/>
          <a:p>
            <a:pPr algn="ctr"/>
            <a:r>
              <a:rPr lang="en-US" sz="2800" b="1" dirty="0">
                <a:solidFill>
                  <a:schemeClr val="bg1"/>
                </a:solidFill>
                <a:latin typeface="Arial Narrow" pitchFamily="34" charset="0"/>
              </a:rPr>
              <a:t>How is the label working?</a:t>
            </a:r>
          </a:p>
        </p:txBody>
      </p:sp>
      <p:sp>
        <p:nvSpPr>
          <p:cNvPr id="9" name="TextBox 8"/>
          <p:cNvSpPr txBox="1">
            <a:spLocks noChangeArrowheads="1"/>
          </p:cNvSpPr>
          <p:nvPr/>
        </p:nvSpPr>
        <p:spPr bwMode="auto">
          <a:xfrm rot="-523381">
            <a:off x="4283568" y="4506912"/>
            <a:ext cx="4038600" cy="523875"/>
          </a:xfrm>
          <a:prstGeom prst="rect">
            <a:avLst/>
          </a:prstGeom>
          <a:noFill/>
          <a:ln w="9525">
            <a:noFill/>
            <a:miter lim="800000"/>
            <a:headEnd/>
            <a:tailEnd/>
          </a:ln>
        </p:spPr>
        <p:txBody>
          <a:bodyPr>
            <a:spAutoFit/>
          </a:bodyPr>
          <a:lstStyle/>
          <a:p>
            <a:pPr algn="ctr"/>
            <a:r>
              <a:rPr lang="en-US" sz="2800" b="1" dirty="0" smtClean="0">
                <a:solidFill>
                  <a:schemeClr val="bg1"/>
                </a:solidFill>
                <a:latin typeface="Arial Narrow" pitchFamily="34" charset="0"/>
              </a:rPr>
              <a:t>No skin or eye protection</a:t>
            </a:r>
            <a:endParaRPr lang="en-US" sz="2800" b="1" dirty="0">
              <a:solidFill>
                <a:schemeClr val="bg1"/>
              </a:solidFill>
              <a:latin typeface="Arial Narrow" pitchFamily="34" charset="0"/>
            </a:endParaRPr>
          </a:p>
        </p:txBody>
      </p:sp>
      <p:sp>
        <p:nvSpPr>
          <p:cNvPr id="11" name="TextBox 10"/>
          <p:cNvSpPr txBox="1"/>
          <p:nvPr/>
        </p:nvSpPr>
        <p:spPr>
          <a:xfrm>
            <a:off x="1143000" y="6477000"/>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533400" y="685800"/>
            <a:ext cx="8229600" cy="1143000"/>
          </a:xfrm>
        </p:spPr>
        <p:txBody>
          <a:bodyPr/>
          <a:lstStyle/>
          <a:p>
            <a:r>
              <a:rPr lang="en-US" sz="3200" dirty="0" smtClean="0"/>
              <a:t>If you pour anything into a container it must be labeled unless you are going to use it within the work shift and control it</a:t>
            </a:r>
          </a:p>
        </p:txBody>
      </p:sp>
      <p:pic>
        <p:nvPicPr>
          <p:cNvPr id="164865" name="Picture 1" descr="Stored chemicals including unlabeled container."/>
          <p:cNvPicPr>
            <a:picLocks noChangeAspect="1" noChangeArrowheads="1"/>
          </p:cNvPicPr>
          <p:nvPr/>
        </p:nvPicPr>
        <p:blipFill>
          <a:blip r:embed="rId3" cstate="print"/>
          <a:srcRect r="8342"/>
          <a:stretch>
            <a:fillRect/>
          </a:stretch>
        </p:blipFill>
        <p:spPr bwMode="auto">
          <a:xfrm>
            <a:off x="2209800" y="2286000"/>
            <a:ext cx="4727979" cy="4114800"/>
          </a:xfrm>
          <a:prstGeom prst="rect">
            <a:avLst/>
          </a:prstGeom>
          <a:ln>
            <a:noFill/>
          </a:ln>
          <a:effectLst>
            <a:softEdge rad="112500"/>
          </a:effectLst>
        </p:spPr>
      </p:pic>
      <p:sp>
        <p:nvSpPr>
          <p:cNvPr id="8" name="&quot;No&quot; Symbol 7"/>
          <p:cNvSpPr/>
          <p:nvPr/>
        </p:nvSpPr>
        <p:spPr>
          <a:xfrm>
            <a:off x="5029200" y="3886200"/>
            <a:ext cx="2209800" cy="2057400"/>
          </a:xfrm>
          <a:prstGeom prst="noSmoking">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5" name="TextBox 4"/>
          <p:cNvSpPr txBox="1"/>
          <p:nvPr/>
        </p:nvSpPr>
        <p:spPr>
          <a:xfrm>
            <a:off x="1143000" y="6477000"/>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1"/>
          <p:cNvSpPr>
            <a:spLocks noGrp="1"/>
          </p:cNvSpPr>
          <p:nvPr>
            <p:ph type="ctrTitle"/>
          </p:nvPr>
        </p:nvSpPr>
        <p:spPr>
          <a:xfrm>
            <a:off x="-304800" y="228600"/>
            <a:ext cx="9906000" cy="1470025"/>
          </a:xfrm>
        </p:spPr>
        <p:txBody>
          <a:bodyPr/>
          <a:lstStyle/>
          <a:p>
            <a:pPr algn="ctr"/>
            <a:r>
              <a:rPr lang="en-US" sz="3600" dirty="0"/>
              <a:t>Safety Data Sheets: </a:t>
            </a:r>
            <a:r>
              <a:rPr lang="en-US" sz="3600" dirty="0" smtClean="0"/>
              <a:t/>
            </a:r>
            <a:br>
              <a:rPr lang="en-US" sz="3600" dirty="0" smtClean="0"/>
            </a:br>
            <a:r>
              <a:rPr lang="en-US" sz="3600" dirty="0" smtClean="0"/>
              <a:t>Third </a:t>
            </a:r>
            <a:r>
              <a:rPr lang="en-US" sz="3600" dirty="0"/>
              <a:t>major requirement</a:t>
            </a:r>
            <a:br>
              <a:rPr lang="en-US" sz="3600" dirty="0"/>
            </a:br>
            <a:endParaRPr lang="en-US" sz="3600" dirty="0" smtClean="0">
              <a:solidFill>
                <a:srgbClr val="717171"/>
              </a:solidFill>
            </a:endParaRPr>
          </a:p>
        </p:txBody>
      </p:sp>
      <p:sp>
        <p:nvSpPr>
          <p:cNvPr id="5" name="Subtitle 4"/>
          <p:cNvSpPr>
            <a:spLocks noGrp="1"/>
          </p:cNvSpPr>
          <p:nvPr>
            <p:ph type="subTitle" idx="1"/>
          </p:nvPr>
        </p:nvSpPr>
        <p:spPr>
          <a:xfrm>
            <a:off x="228600" y="5638800"/>
            <a:ext cx="7391400" cy="1752600"/>
          </a:xfrm>
        </p:spPr>
        <p:txBody>
          <a:bodyPr rtlCol="0">
            <a:normAutofit/>
          </a:bodyPr>
          <a:lstStyle/>
          <a:p>
            <a:pPr algn="l" fontAlgn="auto">
              <a:spcAft>
                <a:spcPts val="0"/>
              </a:spcAft>
              <a:defRPr/>
            </a:pPr>
            <a:r>
              <a:rPr lang="en-US" sz="2800" dirty="0" smtClean="0">
                <a:ea typeface="+mn-ea"/>
              </a:rPr>
              <a:t>1910.1200 (g)</a:t>
            </a:r>
          </a:p>
        </p:txBody>
      </p:sp>
      <p:sp>
        <p:nvSpPr>
          <p:cNvPr id="11" name="Subtitle 4"/>
          <p:cNvSpPr txBox="1">
            <a:spLocks/>
          </p:cNvSpPr>
          <p:nvPr/>
        </p:nvSpPr>
        <p:spPr>
          <a:xfrm>
            <a:off x="533400" y="4343400"/>
            <a:ext cx="3886200" cy="1752600"/>
          </a:xfrm>
          <a:prstGeom prst="rect">
            <a:avLst/>
          </a:prstGeom>
        </p:spPr>
        <p:txBody>
          <a:bodyPr>
            <a:normAutofit/>
          </a:bodyPr>
          <a:lstStyle/>
          <a:p>
            <a:pPr algn="r" fontAlgn="auto">
              <a:spcBef>
                <a:spcPct val="20000"/>
              </a:spcBef>
              <a:spcAft>
                <a:spcPts val="0"/>
              </a:spcAft>
              <a:buClr>
                <a:srgbClr val="CC0000"/>
              </a:buClr>
              <a:buFont typeface="Arial" pitchFamily="34" charset="0"/>
              <a:buNone/>
              <a:defRPr/>
            </a:pPr>
            <a:endParaRPr lang="en-US" sz="2000" b="1" dirty="0">
              <a:solidFill>
                <a:schemeClr val="tx1">
                  <a:tint val="75000"/>
                </a:schemeClr>
              </a:solidFill>
              <a:latin typeface="Arial" pitchFamily="34" charset="0"/>
              <a:ea typeface="+mn-ea"/>
              <a:cs typeface="Arial" pitchFamily="34" charset="0"/>
            </a:endParaRPr>
          </a:p>
        </p:txBody>
      </p:sp>
      <p:graphicFrame>
        <p:nvGraphicFramePr>
          <p:cNvPr id="6" name="Content Placeholder 3" descr="Graphic illustration of 5  key elements of a hazard communication program, emphasizing SDSs"/>
          <p:cNvGraphicFramePr>
            <a:graphicFrameLocks/>
          </p:cNvGraphicFramePr>
          <p:nvPr>
            <p:extLst>
              <p:ext uri="{D42A27DB-BD31-4B8C-83A1-F6EECF244321}">
                <p14:modId xmlns:p14="http://schemas.microsoft.com/office/powerpoint/2010/main" val="2268527591"/>
              </p:ext>
            </p:extLst>
          </p:nvPr>
        </p:nvGraphicFramePr>
        <p:xfrm>
          <a:off x="776998" y="1295400"/>
          <a:ext cx="7757402" cy="5075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31806743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3200" dirty="0" smtClean="0">
                <a:solidFill>
                  <a:schemeClr val="accent3">
                    <a:lumMod val="75000"/>
                  </a:schemeClr>
                </a:solidFill>
              </a:rPr>
              <a:t>Safety Data Sheets must use a format with 16 sections, based on ANSI Z400.1</a:t>
            </a:r>
            <a:endParaRPr lang="en-US" sz="3200" dirty="0">
              <a:solidFill>
                <a:schemeClr val="accent3">
                  <a:lumMod val="75000"/>
                </a:schemeClr>
              </a:solidFill>
            </a:endParaRPr>
          </a:p>
        </p:txBody>
      </p:sp>
      <p:sp>
        <p:nvSpPr>
          <p:cNvPr id="3" name="Content Placeholder 2"/>
          <p:cNvSpPr>
            <a:spLocks noGrp="1"/>
          </p:cNvSpPr>
          <p:nvPr>
            <p:ph idx="1"/>
          </p:nvPr>
        </p:nvSpPr>
        <p:spPr/>
        <p:txBody>
          <a:bodyPr rtlCol="0">
            <a:normAutofit fontScale="92500"/>
          </a:bodyPr>
          <a:lstStyle/>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Identification </a:t>
            </a:r>
            <a:endParaRPr lang="en-US" dirty="0">
              <a:solidFill>
                <a:schemeClr val="tx1">
                  <a:lumMod val="85000"/>
                  <a:lumOff val="15000"/>
                </a:schemeClr>
              </a:solidFill>
              <a:ea typeface="+mn-ea"/>
            </a:endParaRP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Hazard(s) Identification</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Composition, information on ingredients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First-aid measures </a:t>
            </a:r>
            <a:endParaRPr lang="en-US" dirty="0">
              <a:solidFill>
                <a:schemeClr val="tx1">
                  <a:lumMod val="85000"/>
                  <a:lumOff val="15000"/>
                </a:schemeClr>
              </a:solidFill>
              <a:ea typeface="+mn-ea"/>
            </a:endParaRP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Fire-fighting measures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Accidental </a:t>
            </a:r>
            <a:r>
              <a:rPr lang="en-US" dirty="0">
                <a:solidFill>
                  <a:schemeClr val="tx1">
                    <a:lumMod val="85000"/>
                    <a:lumOff val="15000"/>
                  </a:schemeClr>
                </a:solidFill>
                <a:ea typeface="+mn-ea"/>
              </a:rPr>
              <a:t>release </a:t>
            </a:r>
            <a:r>
              <a:rPr lang="en-US" dirty="0" smtClean="0">
                <a:solidFill>
                  <a:schemeClr val="tx1">
                    <a:lumMod val="85000"/>
                    <a:lumOff val="15000"/>
                  </a:schemeClr>
                </a:solidFill>
                <a:ea typeface="+mn-ea"/>
              </a:rPr>
              <a:t>measures</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Handling </a:t>
            </a:r>
            <a:r>
              <a:rPr lang="en-US" dirty="0">
                <a:solidFill>
                  <a:schemeClr val="tx1">
                    <a:lumMod val="85000"/>
                    <a:lumOff val="15000"/>
                  </a:schemeClr>
                </a:solidFill>
                <a:ea typeface="+mn-ea"/>
              </a:rPr>
              <a:t>and </a:t>
            </a:r>
            <a:r>
              <a:rPr lang="en-US" dirty="0" smtClean="0">
                <a:solidFill>
                  <a:schemeClr val="tx1">
                    <a:lumMod val="85000"/>
                    <a:lumOff val="15000"/>
                  </a:schemeClr>
                </a:solidFill>
                <a:ea typeface="+mn-ea"/>
              </a:rPr>
              <a:t>storage</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Exposure </a:t>
            </a:r>
            <a:r>
              <a:rPr lang="en-US" dirty="0">
                <a:solidFill>
                  <a:schemeClr val="tx1">
                    <a:lumMod val="85000"/>
                    <a:lumOff val="15000"/>
                  </a:schemeClr>
                </a:solidFill>
                <a:ea typeface="+mn-ea"/>
              </a:rPr>
              <a:t>controls, personal protection </a:t>
            </a:r>
          </a:p>
          <a:p>
            <a:pPr marL="514350" indent="-514350" fontAlgn="auto">
              <a:spcAft>
                <a:spcPts val="0"/>
              </a:spcAft>
              <a:buFont typeface="+mj-lt"/>
              <a:buAutoNum type="arabicPeriod"/>
              <a:defRPr/>
            </a:pPr>
            <a:endParaRPr lang="en-US" dirty="0">
              <a:solidFill>
                <a:schemeClr val="tx1">
                  <a:lumMod val="85000"/>
                  <a:lumOff val="15000"/>
                </a:schemeClr>
              </a:solidFill>
              <a:ea typeface="+mn-ea"/>
            </a:endParaRPr>
          </a:p>
        </p:txBody>
      </p:sp>
      <p:sp>
        <p:nvSpPr>
          <p:cNvPr id="4" name="TextBox 3"/>
          <p:cNvSpPr txBox="1"/>
          <p:nvPr/>
        </p:nvSpPr>
        <p:spPr>
          <a:xfrm>
            <a:off x="1143000" y="6477000"/>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M16</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457200" y="381000"/>
            <a:ext cx="8229600" cy="1143000"/>
          </a:xfrm>
        </p:spPr>
        <p:txBody>
          <a:bodyPr/>
          <a:lstStyle/>
          <a:p>
            <a:r>
              <a:rPr lang="en-US" sz="3200" dirty="0" smtClean="0"/>
              <a:t>The sections are in order of importance and 12 -15 aren</a:t>
            </a:r>
            <a:r>
              <a:rPr lang="en-US" altLang="en-US" sz="3200" dirty="0" smtClean="0"/>
              <a:t>’</a:t>
            </a:r>
            <a:r>
              <a:rPr lang="en-US" sz="3200" dirty="0" smtClean="0"/>
              <a:t>t mandatory</a:t>
            </a:r>
          </a:p>
        </p:txBody>
      </p:sp>
      <p:sp>
        <p:nvSpPr>
          <p:cNvPr id="3" name="Content Placeholder 2"/>
          <p:cNvSpPr>
            <a:spLocks noGrp="1"/>
          </p:cNvSpPr>
          <p:nvPr>
            <p:ph idx="1"/>
          </p:nvPr>
        </p:nvSpPr>
        <p:spPr>
          <a:xfrm>
            <a:off x="457200" y="1774825"/>
            <a:ext cx="8229600" cy="4525963"/>
          </a:xfrm>
        </p:spPr>
        <p:txBody>
          <a:bodyPr rtlCol="0">
            <a:normAutofit lnSpcReduction="10000"/>
          </a:bodyPr>
          <a:lstStyle/>
          <a:p>
            <a:pPr marL="863600" indent="-863600" fontAlgn="auto">
              <a:spcAft>
                <a:spcPts val="0"/>
              </a:spcAft>
              <a:buFont typeface="+mj-lt"/>
              <a:buAutoNum type="arabicPeriod" startAt="9"/>
              <a:defRPr/>
            </a:pPr>
            <a:r>
              <a:rPr lang="en-US" dirty="0" smtClean="0">
                <a:solidFill>
                  <a:schemeClr val="tx1">
                    <a:lumMod val="85000"/>
                    <a:lumOff val="15000"/>
                  </a:schemeClr>
                </a:solidFill>
                <a:ea typeface="+mn-ea"/>
              </a:rPr>
              <a:t>Physical and chemical properties</a:t>
            </a:r>
          </a:p>
          <a:p>
            <a:pPr marL="863600" indent="-863600" fontAlgn="auto">
              <a:spcAft>
                <a:spcPts val="0"/>
              </a:spcAft>
              <a:buFont typeface="+mj-lt"/>
              <a:buAutoNum type="arabicPeriod" startAt="9"/>
              <a:defRPr/>
            </a:pPr>
            <a:r>
              <a:rPr lang="en-US" dirty="0" smtClean="0">
                <a:solidFill>
                  <a:schemeClr val="tx1">
                    <a:lumMod val="85000"/>
                    <a:lumOff val="15000"/>
                  </a:schemeClr>
                </a:solidFill>
                <a:ea typeface="+mn-ea"/>
              </a:rPr>
              <a:t>Stability and Reactivity</a:t>
            </a:r>
          </a:p>
          <a:p>
            <a:pPr marL="863600" indent="-863600" fontAlgn="auto">
              <a:spcAft>
                <a:spcPts val="0"/>
              </a:spcAft>
              <a:buFont typeface="+mj-lt"/>
              <a:buAutoNum type="arabicPeriod" startAt="9"/>
              <a:defRPr/>
            </a:pPr>
            <a:r>
              <a:rPr lang="en-US" dirty="0" smtClean="0">
                <a:solidFill>
                  <a:schemeClr val="tx1">
                    <a:lumMod val="85000"/>
                    <a:lumOff val="15000"/>
                  </a:schemeClr>
                </a:solidFill>
                <a:ea typeface="+mn-ea"/>
              </a:rPr>
              <a:t>Toxicological information </a:t>
            </a:r>
          </a:p>
          <a:p>
            <a:pPr marL="863600" indent="-863600" fontAlgn="auto">
              <a:spcAft>
                <a:spcPts val="0"/>
              </a:spcAft>
              <a:buFont typeface="+mj-lt"/>
              <a:buAutoNum type="arabicPeriod" startAt="9"/>
              <a:defRPr/>
            </a:pPr>
            <a:r>
              <a:rPr lang="en-US" dirty="0" smtClean="0">
                <a:solidFill>
                  <a:schemeClr val="tx1">
                    <a:lumMod val="85000"/>
                    <a:lumOff val="15000"/>
                  </a:schemeClr>
                </a:solidFill>
                <a:ea typeface="+mn-ea"/>
              </a:rPr>
              <a:t>Ecological information</a:t>
            </a:r>
          </a:p>
          <a:p>
            <a:pPr marL="863600" indent="-863600" fontAlgn="auto">
              <a:spcAft>
                <a:spcPts val="0"/>
              </a:spcAft>
              <a:buFont typeface="+mj-lt"/>
              <a:buAutoNum type="arabicPeriod" startAt="9"/>
              <a:defRPr/>
            </a:pPr>
            <a:r>
              <a:rPr lang="en-US" dirty="0" smtClean="0">
                <a:solidFill>
                  <a:schemeClr val="tx1">
                    <a:lumMod val="85000"/>
                    <a:lumOff val="15000"/>
                  </a:schemeClr>
                </a:solidFill>
                <a:ea typeface="+mn-ea"/>
              </a:rPr>
              <a:t>Disposal considerations</a:t>
            </a:r>
          </a:p>
          <a:p>
            <a:pPr marL="863600" indent="-863600" fontAlgn="auto">
              <a:spcAft>
                <a:spcPts val="0"/>
              </a:spcAft>
              <a:buFont typeface="+mj-lt"/>
              <a:buAutoNum type="arabicPeriod" startAt="9"/>
              <a:defRPr/>
            </a:pPr>
            <a:r>
              <a:rPr lang="en-US" dirty="0" smtClean="0">
                <a:solidFill>
                  <a:schemeClr val="tx1">
                    <a:lumMod val="85000"/>
                    <a:lumOff val="15000"/>
                  </a:schemeClr>
                </a:solidFill>
                <a:ea typeface="+mn-ea"/>
              </a:rPr>
              <a:t>Transport information</a:t>
            </a:r>
          </a:p>
          <a:p>
            <a:pPr marL="863600" indent="-863600" fontAlgn="auto">
              <a:spcAft>
                <a:spcPts val="0"/>
              </a:spcAft>
              <a:buFont typeface="+mj-lt"/>
              <a:buAutoNum type="arabicPeriod" startAt="9"/>
              <a:defRPr/>
            </a:pPr>
            <a:r>
              <a:rPr lang="en-US" dirty="0" smtClean="0">
                <a:solidFill>
                  <a:schemeClr val="tx1">
                    <a:lumMod val="85000"/>
                    <a:lumOff val="15000"/>
                  </a:schemeClr>
                </a:solidFill>
                <a:ea typeface="+mn-ea"/>
              </a:rPr>
              <a:t>Regulatory information</a:t>
            </a:r>
          </a:p>
          <a:p>
            <a:pPr marL="863600" indent="-863600" fontAlgn="auto">
              <a:spcAft>
                <a:spcPts val="0"/>
              </a:spcAft>
              <a:buFont typeface="+mj-lt"/>
              <a:buAutoNum type="arabicPeriod" startAt="9"/>
              <a:defRPr/>
            </a:pPr>
            <a:r>
              <a:rPr lang="en-US" dirty="0" smtClean="0">
                <a:solidFill>
                  <a:schemeClr val="tx1">
                    <a:lumMod val="85000"/>
                    <a:lumOff val="15000"/>
                  </a:schemeClr>
                </a:solidFill>
                <a:ea typeface="+mn-ea"/>
              </a:rPr>
              <a:t>Other </a:t>
            </a:r>
            <a:r>
              <a:rPr lang="en-US" dirty="0">
                <a:solidFill>
                  <a:schemeClr val="tx1">
                    <a:lumMod val="85000"/>
                    <a:lumOff val="15000"/>
                  </a:schemeClr>
                </a:solidFill>
                <a:ea typeface="+mn-ea"/>
              </a:rPr>
              <a:t>information</a:t>
            </a:r>
          </a:p>
          <a:p>
            <a:pPr fontAlgn="auto">
              <a:spcAft>
                <a:spcPts val="0"/>
              </a:spcAft>
              <a:defRPr/>
            </a:pPr>
            <a:endParaRPr lang="en-US" dirty="0">
              <a:solidFill>
                <a:schemeClr val="tx1">
                  <a:lumMod val="85000"/>
                  <a:lumOff val="15000"/>
                </a:schemeClr>
              </a:solidFill>
              <a:ea typeface="+mn-ea"/>
            </a:endParaRPr>
          </a:p>
        </p:txBody>
      </p:sp>
      <p:sp>
        <p:nvSpPr>
          <p:cNvPr id="4" name="TextBox 3"/>
          <p:cNvSpPr txBox="1"/>
          <p:nvPr/>
        </p:nvSpPr>
        <p:spPr>
          <a:xfrm>
            <a:off x="1143000" y="6477000"/>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M16</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533400" y="685800"/>
            <a:ext cx="8229600" cy="1143000"/>
          </a:xfrm>
        </p:spPr>
        <p:txBody>
          <a:bodyPr rtlCol="0">
            <a:normAutofit fontScale="90000"/>
          </a:bodyPr>
          <a:lstStyle/>
          <a:p>
            <a:pPr fontAlgn="auto">
              <a:spcAft>
                <a:spcPts val="0"/>
              </a:spcAft>
              <a:defRPr/>
            </a:pPr>
            <a:r>
              <a:rPr lang="en-US" sz="3600" dirty="0">
                <a:solidFill>
                  <a:schemeClr val="accent3">
                    <a:lumMod val="75000"/>
                  </a:schemeClr>
                </a:solidFill>
              </a:rPr>
              <a:t>Whenever the employer receives a new or revised </a:t>
            </a:r>
            <a:r>
              <a:rPr lang="en-US" sz="3600" dirty="0" smtClean="0">
                <a:solidFill>
                  <a:schemeClr val="accent3">
                    <a:lumMod val="75000"/>
                  </a:schemeClr>
                </a:solidFill>
              </a:rPr>
              <a:t>SDS that could impact your health, you must be informed within 30 days after receipt</a:t>
            </a:r>
            <a:endParaRPr lang="en-US" sz="3600" dirty="0">
              <a:solidFill>
                <a:schemeClr val="accent3">
                  <a:lumMod val="75000"/>
                </a:schemeClr>
              </a:solidFill>
            </a:endParaRPr>
          </a:p>
        </p:txBody>
      </p:sp>
      <p:pic>
        <p:nvPicPr>
          <p:cNvPr id="7" name="Picture 6" descr="DSC_023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2438400"/>
            <a:ext cx="3429000" cy="3537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descr="Construction site of large facility"/>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28600" y="304800"/>
            <a:ext cx="5562600" cy="1143000"/>
          </a:xfrm>
        </p:spPr>
        <p:txBody>
          <a:bodyPr rtlCol="0">
            <a:normAutofit fontScale="90000"/>
          </a:bodyPr>
          <a:lstStyle/>
          <a:p>
            <a:pPr fontAlgn="auto">
              <a:spcAft>
                <a:spcPts val="0"/>
              </a:spcAft>
              <a:defRPr/>
            </a:pPr>
            <a:r>
              <a:rPr lang="en-US" dirty="0" smtClean="0">
                <a:solidFill>
                  <a:schemeClr val="bg1"/>
                </a:solidFill>
              </a:rPr>
              <a:t>Where are SDSs located at your site?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3"/>
          <p:cNvSpPr>
            <a:spLocks noGrp="1"/>
          </p:cNvSpPr>
          <p:nvPr>
            <p:ph type="ctrTitle"/>
          </p:nvPr>
        </p:nvSpPr>
        <p:spPr>
          <a:xfrm>
            <a:off x="685800" y="381000"/>
            <a:ext cx="7772400" cy="1470025"/>
          </a:xfrm>
        </p:spPr>
        <p:txBody>
          <a:bodyPr/>
          <a:lstStyle/>
          <a:p>
            <a:r>
              <a:rPr lang="en-US" dirty="0" smtClean="0"/>
              <a:t>Reviewing a Safety Data Sheet</a:t>
            </a:r>
          </a:p>
        </p:txBody>
      </p:sp>
      <p:sp>
        <p:nvSpPr>
          <p:cNvPr id="9" name="Subtitle 8"/>
          <p:cNvSpPr>
            <a:spLocks noGrp="1"/>
          </p:cNvSpPr>
          <p:nvPr>
            <p:ph type="subTitle" idx="1"/>
          </p:nvPr>
        </p:nvSpPr>
        <p:spPr>
          <a:xfrm>
            <a:off x="1828800" y="5638800"/>
            <a:ext cx="5867400" cy="914400"/>
          </a:xfrm>
        </p:spPr>
        <p:txBody>
          <a:bodyPr/>
          <a:lstStyle/>
          <a:p>
            <a:pPr algn="l"/>
            <a:r>
              <a:rPr lang="en-US" sz="1600" dirty="0" smtClean="0"/>
              <a:t>Photo courtesy Whiting Turner Construction Co. and George Washington U., Neil Lippy, Photographer</a:t>
            </a:r>
          </a:p>
          <a:p>
            <a:pPr algn="l"/>
            <a:endParaRPr lang="en-US" sz="1600" dirty="0"/>
          </a:p>
        </p:txBody>
      </p:sp>
      <p:sp>
        <p:nvSpPr>
          <p:cNvPr id="7" name="TextBox 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pic>
        <p:nvPicPr>
          <p:cNvPr id="8" name="Picture 7" descr="Safety personnel reviewing SDS on computer in trailer"/>
          <p:cNvPicPr>
            <a:picLocks noChangeAspect="1"/>
          </p:cNvPicPr>
          <p:nvPr/>
        </p:nvPicPr>
        <p:blipFill>
          <a:blip r:embed="rId3" cstate="print"/>
          <a:stretch>
            <a:fillRect/>
          </a:stretch>
        </p:blipFill>
        <p:spPr>
          <a:xfrm>
            <a:off x="1905000" y="2057400"/>
            <a:ext cx="5257800" cy="3495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p:cNvSpPr>
            <a:spLocks noGrp="1"/>
          </p:cNvSpPr>
          <p:nvPr>
            <p:ph type="title"/>
          </p:nvPr>
        </p:nvSpPr>
        <p:spPr>
          <a:xfrm>
            <a:off x="914400" y="3200400"/>
            <a:ext cx="8229600" cy="1143000"/>
          </a:xfrm>
        </p:spPr>
        <p:txBody>
          <a:bodyPr/>
          <a:lstStyle/>
          <a:p>
            <a:r>
              <a:rPr lang="en-US" sz="6600" dirty="0" smtClean="0"/>
              <a:t>Course Introduction</a:t>
            </a:r>
          </a:p>
        </p:txBody>
      </p:sp>
      <p:grpSp>
        <p:nvGrpSpPr>
          <p:cNvPr id="5" name="Group 4" descr="Section 1"/>
          <p:cNvGrpSpPr/>
          <p:nvPr/>
        </p:nvGrpSpPr>
        <p:grpSpPr>
          <a:xfrm>
            <a:off x="457200" y="609600"/>
            <a:ext cx="4686300" cy="1559025"/>
            <a:chOff x="0" y="96787"/>
            <a:chExt cx="4191000" cy="1559025"/>
          </a:xfrm>
          <a:scene3d>
            <a:camera prst="orthographicFront"/>
            <a:lightRig rig="threePt" dir="t">
              <a:rot lat="0" lon="0" rev="7500000"/>
            </a:lightRig>
          </a:scene3d>
        </p:grpSpPr>
        <p:sp>
          <p:nvSpPr>
            <p:cNvPr id="6" name="Rounded Rectangle 5"/>
            <p:cNvSpPr/>
            <p:nvPr/>
          </p:nvSpPr>
          <p:spPr>
            <a:xfrm>
              <a:off x="0" y="96787"/>
              <a:ext cx="4191000" cy="1559025"/>
            </a:xfrm>
            <a:prstGeom prst="roundRect">
              <a:avLst/>
            </a:prstGeom>
            <a:solidFill>
              <a:srgbClr val="2818F4"/>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ounded Rectangle 4"/>
            <p:cNvSpPr/>
            <p:nvPr/>
          </p:nvSpPr>
          <p:spPr>
            <a:xfrm>
              <a:off x="76105" y="172892"/>
              <a:ext cx="4038790" cy="1406815"/>
            </a:xfrm>
            <a:prstGeom prst="rect">
              <a:avLst/>
            </a:prstGeom>
            <a:sp3d/>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fontAlgn="auto">
                <a:lnSpc>
                  <a:spcPct val="90000"/>
                </a:lnSpc>
                <a:spcAft>
                  <a:spcPct val="35000"/>
                </a:spcAft>
                <a:defRPr/>
              </a:pPr>
              <a:r>
                <a:rPr lang="en-US" sz="6500" b="1" dirty="0">
                  <a:solidFill>
                    <a:schemeClr val="bg1"/>
                  </a:solidFill>
                  <a:latin typeface="Tahoma" pitchFamily="34" charset="0"/>
                  <a:ea typeface="Tahoma" pitchFamily="34" charset="0"/>
                  <a:cs typeface="Tahoma" pitchFamily="34" charset="0"/>
                </a:rPr>
                <a:t>Section</a:t>
              </a:r>
              <a:r>
                <a:rPr lang="en-US" sz="6500" b="1" dirty="0">
                  <a:latin typeface="Tahoma" pitchFamily="34" charset="0"/>
                  <a:ea typeface="Tahoma" pitchFamily="34" charset="0"/>
                  <a:cs typeface="Tahoma" pitchFamily="34" charset="0"/>
                </a:rPr>
                <a:t> 1</a:t>
              </a:r>
            </a:p>
          </p:txBody>
        </p:sp>
      </p:grpSp>
      <p:sp>
        <p:nvSpPr>
          <p:cNvPr id="8" name="TextBox 7"/>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Table of products and exposures</a:t>
            </a:r>
            <a:endParaRPr lang="en-US" sz="3600" dirty="0"/>
          </a:p>
        </p:txBody>
      </p:sp>
      <p:graphicFrame>
        <p:nvGraphicFramePr>
          <p:cNvPr id="3" name="Table 2"/>
          <p:cNvGraphicFramePr>
            <a:graphicFrameLocks noGrp="1"/>
          </p:cNvGraphicFramePr>
          <p:nvPr>
            <p:extLst>
              <p:ext uri="{D42A27DB-BD31-4B8C-83A1-F6EECF244321}">
                <p14:modId xmlns:p14="http://schemas.microsoft.com/office/powerpoint/2010/main" val="103602225"/>
              </p:ext>
            </p:extLst>
          </p:nvPr>
        </p:nvGraphicFramePr>
        <p:xfrm>
          <a:off x="76200" y="0"/>
          <a:ext cx="8991600" cy="7201647"/>
        </p:xfrm>
        <a:graphic>
          <a:graphicData uri="http://schemas.openxmlformats.org/drawingml/2006/table">
            <a:tbl>
              <a:tblPr/>
              <a:tblGrid>
                <a:gridCol w="1273201"/>
                <a:gridCol w="1574748"/>
                <a:gridCol w="2546402"/>
                <a:gridCol w="1798625"/>
                <a:gridCol w="1798624"/>
              </a:tblGrid>
              <a:tr h="11498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itchFamily="34" charset="0"/>
                          <a:ea typeface="ＭＳ Ｐゴシック" charset="-128"/>
                          <a:cs typeface="Arial" pitchFamily="34" charset="0"/>
                        </a:rPr>
                        <a:t>Trade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Arial" pitchFamily="34" charset="0"/>
                          <a:ea typeface="ＭＳ Ｐゴシック" charset="-128"/>
                          <a:cs typeface="Arial" pitchFamily="34" charset="0"/>
                        </a:rPr>
                        <a:t>Task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Arial" pitchFamily="34" charset="0"/>
                          <a:ea typeface="ＭＳ Ｐゴシック" charset="-128"/>
                          <a:cs typeface="Arial" pitchFamily="34" charset="0"/>
                        </a:rPr>
                        <a:t>Product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Arial" pitchFamily="34" charset="0"/>
                          <a:ea typeface="ＭＳ Ｐゴシック" charset="-128"/>
                          <a:cs typeface="Arial" pitchFamily="34" charset="0"/>
                        </a:rPr>
                        <a:t>Chemical of Concern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Arial" pitchFamily="34" charset="0"/>
                          <a:ea typeface="ＭＳ Ｐゴシック" charset="-128"/>
                          <a:cs typeface="Arial" pitchFamily="34" charset="0"/>
                        </a:rPr>
                        <a:t>Available Exposure Data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FF"/>
                    </a:solidFill>
                  </a:tcPr>
                </a:tc>
              </a:tr>
              <a:tr h="1105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Carpenter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Coating wood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Gluing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MINWAX Fast Drying Polyurethane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PL300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r>
                        <a:rPr kumimoji="0" lang="en-US" sz="1800" b="1" i="0" u="none" strike="noStrike" kern="1200" cap="none" normalizeH="0" baseline="0" dirty="0" smtClean="0">
                          <a:ln>
                            <a:noFill/>
                          </a:ln>
                          <a:solidFill>
                            <a:srgbClr val="000000"/>
                          </a:solidFill>
                          <a:effectLst/>
                          <a:latin typeface="Arial" pitchFamily="34" charset="0"/>
                          <a:ea typeface="ＭＳ Ｐゴシック" charset="-128"/>
                          <a:cs typeface="Arial" pitchFamily="34" charset="0"/>
                        </a:rPr>
                        <a:t>Light Aliphatic</a:t>
                      </a:r>
                    </a:p>
                    <a:p>
                      <a:r>
                        <a:rPr kumimoji="0" lang="en-US" sz="1800" b="1" i="0" u="none" strike="noStrike" kern="1200" cap="none" normalizeH="0" baseline="0" dirty="0" smtClean="0">
                          <a:ln>
                            <a:noFill/>
                          </a:ln>
                          <a:solidFill>
                            <a:srgbClr val="000000"/>
                          </a:solidFill>
                          <a:effectLst/>
                          <a:latin typeface="Arial" pitchFamily="34" charset="0"/>
                          <a:ea typeface="ＭＳ Ｐゴシック" charset="-128"/>
                          <a:cs typeface="Arial" pitchFamily="34" charset="0"/>
                        </a:rPr>
                        <a:t>Hydrocarbon</a:t>
                      </a:r>
                    </a:p>
                    <a:p>
                      <a:endParaRPr kumimoji="0" lang="en-US" sz="1800" b="1" i="0" u="none" strike="noStrike" kern="1200" cap="none" normalizeH="0" baseline="0" dirty="0" smtClean="0">
                        <a:ln>
                          <a:noFill/>
                        </a:ln>
                        <a:solidFill>
                          <a:srgbClr val="000000"/>
                        </a:solidFill>
                        <a:effectLst/>
                        <a:latin typeface="Arial" pitchFamily="34" charset="0"/>
                        <a:ea typeface="ＭＳ Ｐゴシック" charset="-128"/>
                        <a:cs typeface="Arial" pitchFamily="34" charset="0"/>
                      </a:endParaRPr>
                    </a:p>
                    <a:p>
                      <a:r>
                        <a:rPr kumimoji="0" lang="en-US" sz="1800" b="1" i="0" u="none" strike="noStrike" kern="1200" cap="none" normalizeH="0" baseline="0" dirty="0" smtClean="0">
                          <a:ln>
                            <a:noFill/>
                          </a:ln>
                          <a:solidFill>
                            <a:srgbClr val="000000"/>
                          </a:solidFill>
                          <a:effectLst/>
                          <a:latin typeface="Arial" pitchFamily="34" charset="0"/>
                          <a:ea typeface="ＭＳ Ｐゴシック" charset="-128"/>
                          <a:cs typeface="Arial" pitchFamily="34" charset="0"/>
                        </a:rPr>
                        <a:t>Limestone</a:t>
                      </a:r>
                    </a:p>
                    <a:p>
                      <a:endParaRPr kumimoji="0" lang="en-US" sz="1800" b="1" i="0" u="none" strike="noStrike" kern="1200" cap="none" normalizeH="0" baseline="0" dirty="0" smtClean="0">
                        <a:ln>
                          <a:noFill/>
                        </a:ln>
                        <a:solidFill>
                          <a:srgbClr val="000000"/>
                        </a:solidFill>
                        <a:effectLst/>
                        <a:latin typeface="Arial" pitchFamily="34" charset="0"/>
                        <a:ea typeface="ＭＳ Ｐゴシック"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61 ppm (15-minute sample)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&lt;0.025 mg/m</a:t>
                      </a:r>
                      <a:r>
                        <a:rPr kumimoji="0" lang="en-US" sz="1800" b="1" i="0" u="none" strike="noStrike" cap="none" normalizeH="0" baseline="30000" dirty="0" smtClean="0">
                          <a:ln>
                            <a:noFill/>
                          </a:ln>
                          <a:solidFill>
                            <a:srgbClr val="000000"/>
                          </a:solidFill>
                          <a:effectLst/>
                          <a:latin typeface="Arial" pitchFamily="34" charset="0"/>
                          <a:ea typeface="ＭＳ Ｐゴシック" charset="-128"/>
                          <a:cs typeface="Arial"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r>
              <a:tr h="11498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Painter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Applying paint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Sherwin Williams PRO INDUSTRIAL™ Multi-Surface Acrylic </a:t>
                      </a:r>
                      <a:r>
                        <a:rPr kumimoji="0" lang="en-US" sz="1800" b="1" i="0" u="none" strike="noStrike" cap="none" normalizeH="0" baseline="0" dirty="0" err="1" smtClean="0">
                          <a:ln>
                            <a:noFill/>
                          </a:ln>
                          <a:solidFill>
                            <a:srgbClr val="000000"/>
                          </a:solidFill>
                          <a:effectLst/>
                          <a:latin typeface="Arial" pitchFamily="34" charset="0"/>
                          <a:ea typeface="ＭＳ Ｐゴシック" charset="-128"/>
                          <a:cs typeface="Arial" pitchFamily="34" charset="0"/>
                        </a:rPr>
                        <a:t>Eg-Shel</a:t>
                      </a:r>
                      <a:endPar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2-Butoxyethanol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0.04 to 367 ppm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r>
              <a:tr h="1105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Sheet metal worker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Duct installation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3M </a:t>
                      </a:r>
                      <a:r>
                        <a:rPr kumimoji="0" lang="en-US" sz="1800" b="1" i="0" u="none" strike="noStrike" cap="none" normalizeH="0" baseline="0" dirty="0" err="1" smtClean="0">
                          <a:ln>
                            <a:noFill/>
                          </a:ln>
                          <a:solidFill>
                            <a:srgbClr val="000000"/>
                          </a:solidFill>
                          <a:effectLst/>
                          <a:latin typeface="Arial" pitchFamily="34" charset="0"/>
                          <a:ea typeface="ＭＳ Ｐゴシック" charset="-128"/>
                          <a:cs typeface="Arial" pitchFamily="34" charset="0"/>
                        </a:rPr>
                        <a:t>Fastbond</a:t>
                      </a: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 900 Sealer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noFill/>
                          </a:ln>
                          <a:solidFill>
                            <a:srgbClr val="000000"/>
                          </a:solidFill>
                          <a:effectLst/>
                          <a:latin typeface="Arial" pitchFamily="34" charset="0"/>
                          <a:ea typeface="ＭＳ Ｐゴシック" charset="-128"/>
                          <a:cs typeface="Arial" pitchFamily="34" charset="0"/>
                        </a:rPr>
                        <a:t>Ethylbenzene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5.0 ppm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r>
              <a:tr h="11498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Masonry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Repair joints or seal cracks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Sikaflex Crack Flex Sealant </a:t>
                      </a:r>
                      <a:endPar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hlinkClick r:id="rId3"/>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noFill/>
                          </a:ln>
                          <a:solidFill>
                            <a:srgbClr val="000000"/>
                          </a:solidFill>
                          <a:effectLst/>
                          <a:latin typeface="Arial" pitchFamily="34" charset="0"/>
                          <a:ea typeface="ＭＳ Ｐゴシック" charset="-128"/>
                          <a:cs typeface="Arial" pitchFamily="34" charset="0"/>
                        </a:rPr>
                        <a:t>Isocyanate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&lt;0.001 to &lt;0.002 ppm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9F9F9"/>
                    </a:solidFill>
                  </a:tcPr>
                </a:tc>
              </a:tr>
              <a:tr h="11056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Roofers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Arial" pitchFamily="34" charset="0"/>
                          <a:ea typeface="ＭＳ Ｐゴシック" charset="-128"/>
                          <a:cs typeface="Arial" pitchFamily="34" charset="0"/>
                        </a:rPr>
                        <a:t>Coal tar application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rgbClr val="000000"/>
                          </a:solidFill>
                          <a:effectLst/>
                          <a:latin typeface="Arial" pitchFamily="34" charset="0"/>
                          <a:ea typeface="ＭＳ Ｐゴシック" charset="-128"/>
                          <a:cs typeface="Arial" pitchFamily="34" charset="0"/>
                        </a:rPr>
                        <a:t>Tremfix</a:t>
                      </a: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 Coal </a:t>
                      </a: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Tar Roofing Pitch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Coal tar pitch volatiles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Arial" pitchFamily="34" charset="0"/>
                          <a:ea typeface="ＭＳ Ｐゴシック" charset="-128"/>
                          <a:cs typeface="Arial" pitchFamily="34" charset="0"/>
                        </a:rPr>
                        <a:t>0.14 to 1.93 mg/m</a:t>
                      </a:r>
                      <a:r>
                        <a:rPr kumimoji="0" lang="en-US" sz="1800" b="1" i="0" u="none" strike="noStrike" cap="none" normalizeH="0" baseline="30000" dirty="0" smtClean="0">
                          <a:ln>
                            <a:noFill/>
                          </a:ln>
                          <a:solidFill>
                            <a:srgbClr val="000000"/>
                          </a:solidFill>
                          <a:effectLst/>
                          <a:latin typeface="Arial" pitchFamily="34" charset="0"/>
                          <a:ea typeface="ＭＳ Ｐゴシック" charset="-128"/>
                          <a:cs typeface="Arial"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r>
            </a:tbl>
          </a:graphicData>
        </a:graphic>
      </p:graphicFrame>
      <p:sp>
        <p:nvSpPr>
          <p:cNvPr id="5" name="TextBox 4"/>
          <p:cNvSpPr txBox="1"/>
          <p:nvPr/>
        </p:nvSpPr>
        <p:spPr>
          <a:xfrm>
            <a:off x="152400" y="65194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2"/>
          <p:cNvSpPr>
            <a:spLocks noGrp="1"/>
          </p:cNvSpPr>
          <p:nvPr>
            <p:ph type="title"/>
          </p:nvPr>
        </p:nvSpPr>
        <p:spPr>
          <a:xfrm>
            <a:off x="457200" y="685800"/>
            <a:ext cx="8229600" cy="1143000"/>
          </a:xfrm>
        </p:spPr>
        <p:txBody>
          <a:bodyPr/>
          <a:lstStyle/>
          <a:p>
            <a:r>
              <a:rPr lang="en-US" sz="3200" dirty="0" smtClean="0"/>
              <a:t>Review a SDS of a product used for a specific task and consider the chemical of concern and exposure data provided</a:t>
            </a:r>
          </a:p>
        </p:txBody>
      </p:sp>
      <p:sp>
        <p:nvSpPr>
          <p:cNvPr id="4" name="Content Placeholder 3"/>
          <p:cNvSpPr>
            <a:spLocks noGrp="1"/>
          </p:cNvSpPr>
          <p:nvPr>
            <p:ph idx="1"/>
          </p:nvPr>
        </p:nvSpPr>
        <p:spPr>
          <a:xfrm>
            <a:off x="457200" y="2286000"/>
            <a:ext cx="8229600" cy="4038600"/>
          </a:xfrm>
        </p:spPr>
        <p:txBody>
          <a:bodyPr rtlCol="0">
            <a:normAutofit lnSpcReduction="10000"/>
          </a:bodyPr>
          <a:lstStyle/>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What health effects may be experienced when using this product?</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Are exposures likely to be over the OELs? The PELs?</a:t>
            </a:r>
          </a:p>
          <a:p>
            <a:pPr marL="514350" indent="-514350" fontAlgn="auto">
              <a:spcAft>
                <a:spcPts val="0"/>
              </a:spcAft>
              <a:buFont typeface="+mj-lt"/>
              <a:buAutoNum type="arabicPeriod"/>
              <a:defRPr/>
            </a:pPr>
            <a:r>
              <a:rPr lang="en-US" dirty="0" smtClean="0"/>
              <a:t>Is your product flammable</a:t>
            </a:r>
            <a:r>
              <a:rPr lang="en-US" dirty="0" smtClean="0">
                <a:solidFill>
                  <a:schemeClr val="tx1">
                    <a:lumMod val="85000"/>
                    <a:lumOff val="15000"/>
                  </a:schemeClr>
                </a:solidFill>
                <a:ea typeface="+mn-ea"/>
              </a:rPr>
              <a:t>? If so, what flammable category?</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Are there additional chemicals that you are concerned about?</a:t>
            </a:r>
          </a:p>
          <a:p>
            <a:pPr marL="514350" indent="-514350" fontAlgn="auto">
              <a:spcAft>
                <a:spcPts val="0"/>
              </a:spcAft>
              <a:buFont typeface="+mj-lt"/>
              <a:buAutoNum type="arabicPeriod"/>
              <a:defRPr/>
            </a:pPr>
            <a:endParaRPr lang="en-US" dirty="0">
              <a:solidFill>
                <a:schemeClr val="tx1">
                  <a:lumMod val="85000"/>
                  <a:lumOff val="15000"/>
                </a:schemeClr>
              </a:solidFill>
              <a:ea typeface="+mn-ea"/>
            </a:endParaRPr>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M19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6" name="Group 22"/>
          <p:cNvGrpSpPr>
            <a:grpSpLocks/>
          </p:cNvGrpSpPr>
          <p:nvPr/>
        </p:nvGrpSpPr>
        <p:grpSpPr bwMode="auto">
          <a:xfrm>
            <a:off x="7696200" y="5791200"/>
            <a:ext cx="1295400" cy="1066800"/>
            <a:chOff x="5798743" y="5140036"/>
            <a:chExt cx="3908181" cy="2133600"/>
          </a:xfrm>
        </p:grpSpPr>
        <p:pic>
          <p:nvPicPr>
            <p:cNvPr id="7"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8"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3"/>
          <p:cNvSpPr>
            <a:spLocks noGrp="1"/>
          </p:cNvSpPr>
          <p:nvPr>
            <p:ph type="ctrTitle"/>
          </p:nvPr>
        </p:nvSpPr>
        <p:spPr>
          <a:xfrm>
            <a:off x="762000" y="304800"/>
            <a:ext cx="7772400" cy="1470025"/>
          </a:xfrm>
        </p:spPr>
        <p:txBody>
          <a:bodyPr/>
          <a:lstStyle/>
          <a:p>
            <a:pPr algn="ctr"/>
            <a:r>
              <a:rPr lang="en-US" sz="3200" dirty="0" smtClean="0">
                <a:solidFill>
                  <a:srgbClr val="717171"/>
                </a:solidFill>
              </a:rPr>
              <a:t>Employee Information and Training: Fourth major requirement</a:t>
            </a:r>
            <a:br>
              <a:rPr lang="en-US" sz="3200" dirty="0" smtClean="0">
                <a:solidFill>
                  <a:srgbClr val="717171"/>
                </a:solidFill>
              </a:rPr>
            </a:br>
            <a:endParaRPr lang="en-US" sz="3200" dirty="0" smtClean="0">
              <a:solidFill>
                <a:srgbClr val="717171"/>
              </a:solidFill>
            </a:endParaRPr>
          </a:p>
        </p:txBody>
      </p:sp>
      <p:sp>
        <p:nvSpPr>
          <p:cNvPr id="5" name="Subtitle 4"/>
          <p:cNvSpPr>
            <a:spLocks noGrp="1"/>
          </p:cNvSpPr>
          <p:nvPr>
            <p:ph type="subTitle" idx="1"/>
          </p:nvPr>
        </p:nvSpPr>
        <p:spPr>
          <a:xfrm>
            <a:off x="609600" y="4724400"/>
            <a:ext cx="6400800" cy="1752600"/>
          </a:xfrm>
        </p:spPr>
        <p:txBody>
          <a:bodyPr rtlCol="0">
            <a:normAutofit/>
          </a:bodyPr>
          <a:lstStyle/>
          <a:p>
            <a:pPr algn="l" fontAlgn="auto">
              <a:spcAft>
                <a:spcPts val="0"/>
              </a:spcAft>
              <a:defRPr/>
            </a:pPr>
            <a:r>
              <a:rPr lang="en-US" sz="2800" dirty="0" smtClean="0">
                <a:ea typeface="+mn-ea"/>
              </a:rPr>
              <a:t>1910.1200 (h)</a:t>
            </a:r>
            <a:endParaRPr lang="en-US" sz="2800" dirty="0">
              <a:ea typeface="+mn-ea"/>
            </a:endParaRPr>
          </a:p>
        </p:txBody>
      </p:sp>
      <p:graphicFrame>
        <p:nvGraphicFramePr>
          <p:cNvPr id="4" name="Content Placeholder 3" descr="Graphic of Hazcom requirements with training emphasized"/>
          <p:cNvGraphicFramePr>
            <a:graphicFrameLocks/>
          </p:cNvGraphicFramePr>
          <p:nvPr>
            <p:extLst>
              <p:ext uri="{D42A27DB-BD31-4B8C-83A1-F6EECF244321}">
                <p14:modId xmlns:p14="http://schemas.microsoft.com/office/powerpoint/2010/main" val="1515990904"/>
              </p:ext>
            </p:extLst>
          </p:nvPr>
        </p:nvGraphicFramePr>
        <p:xfrm>
          <a:off x="1219199" y="1371599"/>
          <a:ext cx="7507821" cy="4958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457200" y="274638"/>
            <a:ext cx="8458200" cy="1143000"/>
          </a:xfrm>
        </p:spPr>
        <p:txBody>
          <a:bodyPr/>
          <a:lstStyle/>
          <a:p>
            <a:r>
              <a:rPr lang="en-US" dirty="0" smtClean="0"/>
              <a:t>Workers must be trained on:</a:t>
            </a:r>
          </a:p>
        </p:txBody>
      </p:sp>
      <p:sp>
        <p:nvSpPr>
          <p:cNvPr id="65538" name="Rectangle 3"/>
          <p:cNvSpPr>
            <a:spLocks noGrp="1" noChangeArrowheads="1"/>
          </p:cNvSpPr>
          <p:nvPr>
            <p:ph type="body" idx="1"/>
          </p:nvPr>
        </p:nvSpPr>
        <p:spPr>
          <a:xfrm>
            <a:off x="457200" y="1295400"/>
            <a:ext cx="8229600" cy="4495800"/>
          </a:xfrm>
        </p:spPr>
        <p:txBody>
          <a:bodyPr/>
          <a:lstStyle/>
          <a:p>
            <a:pPr>
              <a:lnSpc>
                <a:spcPct val="80000"/>
              </a:lnSpc>
              <a:spcBef>
                <a:spcPts val="600"/>
              </a:spcBef>
              <a:spcAft>
                <a:spcPts val="600"/>
              </a:spcAft>
            </a:pPr>
            <a:r>
              <a:rPr lang="en-US" dirty="0" smtClean="0"/>
              <a:t>Requirements of the </a:t>
            </a:r>
            <a:r>
              <a:rPr lang="en-US" dirty="0" err="1" smtClean="0"/>
              <a:t>HazCom</a:t>
            </a:r>
            <a:r>
              <a:rPr lang="en-US" dirty="0" smtClean="0"/>
              <a:t> standard</a:t>
            </a:r>
          </a:p>
          <a:p>
            <a:pPr>
              <a:lnSpc>
                <a:spcPct val="80000"/>
              </a:lnSpc>
              <a:spcBef>
                <a:spcPts val="600"/>
              </a:spcBef>
              <a:spcAft>
                <a:spcPts val="600"/>
              </a:spcAft>
            </a:pPr>
            <a:r>
              <a:rPr lang="en-US" dirty="0" smtClean="0"/>
              <a:t>Operations in their work area where hazardous substances are present</a:t>
            </a:r>
          </a:p>
          <a:p>
            <a:pPr>
              <a:lnSpc>
                <a:spcPct val="80000"/>
              </a:lnSpc>
              <a:spcBef>
                <a:spcPts val="600"/>
              </a:spcBef>
              <a:spcAft>
                <a:spcPts val="600"/>
              </a:spcAft>
            </a:pPr>
            <a:r>
              <a:rPr lang="en-US" dirty="0" smtClean="0"/>
              <a:t>The physical and chemical nature of those hazards </a:t>
            </a:r>
          </a:p>
        </p:txBody>
      </p:sp>
      <p:pic>
        <p:nvPicPr>
          <p:cNvPr id="2" name="Picture 1" descr="Construction workers in classroo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3733800"/>
            <a:ext cx="4116629" cy="2737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sds storage under sink"/>
          <p:cNvPicPr>
            <a:picLocks noChangeAspect="1" noChangeArrowheads="1"/>
          </p:cNvPicPr>
          <p:nvPr/>
        </p:nvPicPr>
        <p:blipFill>
          <a:blip r:embed="rId3" cstate="print"/>
          <a:srcRect/>
          <a:stretch>
            <a:fillRect/>
          </a:stretch>
        </p:blipFill>
        <p:spPr bwMode="auto">
          <a:xfrm>
            <a:off x="7010400" y="4064000"/>
            <a:ext cx="1962150" cy="2616200"/>
          </a:xfrm>
          <a:prstGeom prst="rect">
            <a:avLst/>
          </a:prstGeom>
          <a:noFill/>
          <a:ln w="9525">
            <a:noFill/>
            <a:miter lim="800000"/>
            <a:headEnd/>
            <a:tailEnd/>
          </a:ln>
          <a:effectLst>
            <a:outerShdw algn="tl" rotWithShape="0">
              <a:srgbClr val="808080">
                <a:alpha val="70000"/>
              </a:srgbClr>
            </a:outerShdw>
          </a:effectLst>
        </p:spPr>
      </p:pic>
      <p:sp>
        <p:nvSpPr>
          <p:cNvPr id="155650" name="Rectangle 2"/>
          <p:cNvSpPr>
            <a:spLocks noGrp="1" noChangeArrowheads="1"/>
          </p:cNvSpPr>
          <p:nvPr>
            <p:ph type="title"/>
          </p:nvPr>
        </p:nvSpPr>
        <p:spPr/>
        <p:txBody>
          <a:bodyPr rtlCol="0">
            <a:normAutofit fontScale="90000"/>
          </a:bodyPr>
          <a:lstStyle/>
          <a:p>
            <a:pPr fontAlgn="auto">
              <a:spcAft>
                <a:spcPts val="0"/>
              </a:spcAft>
              <a:defRPr/>
            </a:pPr>
            <a:r>
              <a:rPr lang="en-US" dirty="0" smtClean="0">
                <a:solidFill>
                  <a:schemeClr val="accent3">
                    <a:lumMod val="75000"/>
                  </a:schemeClr>
                </a:solidFill>
              </a:rPr>
              <a:t>Workers must also be trained on:</a:t>
            </a:r>
            <a:endParaRPr lang="en-US" dirty="0">
              <a:solidFill>
                <a:schemeClr val="accent3">
                  <a:lumMod val="75000"/>
                </a:schemeClr>
              </a:solidFill>
            </a:endParaRPr>
          </a:p>
        </p:txBody>
      </p:sp>
      <p:sp>
        <p:nvSpPr>
          <p:cNvPr id="66563" name="Rectangle 3"/>
          <p:cNvSpPr>
            <a:spLocks noGrp="1" noChangeArrowheads="1"/>
          </p:cNvSpPr>
          <p:nvPr>
            <p:ph idx="1"/>
          </p:nvPr>
        </p:nvSpPr>
        <p:spPr>
          <a:xfrm>
            <a:off x="762000" y="1371600"/>
            <a:ext cx="6400800" cy="4525963"/>
          </a:xfrm>
        </p:spPr>
        <p:txBody>
          <a:bodyPr/>
          <a:lstStyle/>
          <a:p>
            <a:r>
              <a:rPr lang="en-US" sz="2800" dirty="0" smtClean="0"/>
              <a:t>Methods to detect the presence or release of a hazardous substance</a:t>
            </a:r>
          </a:p>
          <a:p>
            <a:r>
              <a:rPr lang="en-US" sz="2800" dirty="0" smtClean="0"/>
              <a:t>Protective measures to take</a:t>
            </a:r>
          </a:p>
          <a:p>
            <a:r>
              <a:rPr lang="en-US" sz="2800" dirty="0" smtClean="0"/>
              <a:t>Location and details of their employer</a:t>
            </a:r>
            <a:r>
              <a:rPr lang="en-US" altLang="en-US" sz="2800" dirty="0" smtClean="0"/>
              <a:t>’</a:t>
            </a:r>
            <a:r>
              <a:rPr lang="en-US" sz="2800" dirty="0" smtClean="0"/>
              <a:t>s written </a:t>
            </a:r>
            <a:r>
              <a:rPr lang="en-US" sz="2800" dirty="0" err="1" smtClean="0"/>
              <a:t>HazCom</a:t>
            </a:r>
            <a:r>
              <a:rPr lang="en-US" sz="2800" dirty="0" smtClean="0"/>
              <a:t> program</a:t>
            </a:r>
          </a:p>
          <a:p>
            <a:r>
              <a:rPr lang="en-US" sz="2800" dirty="0" smtClean="0"/>
              <a:t>Location and availability of SDSs</a:t>
            </a:r>
          </a:p>
          <a:p>
            <a:r>
              <a:rPr lang="en-US" sz="2800" dirty="0" smtClean="0"/>
              <a:t>Special employee rights under </a:t>
            </a:r>
            <a:r>
              <a:rPr lang="en-US" sz="2800" dirty="0" err="1" smtClean="0"/>
              <a:t>HazCom</a:t>
            </a:r>
            <a:endParaRPr lang="en-US" sz="2800" dirty="0" smtClean="0"/>
          </a:p>
          <a:p>
            <a:r>
              <a:rPr lang="en-US" sz="2800" dirty="0" smtClean="0"/>
              <a:t>Labeling systems </a:t>
            </a:r>
          </a:p>
          <a:p>
            <a:endParaRPr lang="en-US" sz="2800" dirty="0" smtClean="0"/>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r>
              <a:rPr lang="en-US" dirty="0" smtClean="0"/>
              <a:t>Is there an </a:t>
            </a:r>
            <a:r>
              <a:rPr lang="en-US" dirty="0" smtClean="0">
                <a:solidFill>
                  <a:srgbClr val="CC0000"/>
                </a:solidFill>
                <a:effectLst>
                  <a:outerShdw blurRad="38100" dist="38100" dir="2700000" algn="tl">
                    <a:srgbClr val="000000">
                      <a:alpha val="43137"/>
                    </a:srgbClr>
                  </a:outerShdw>
                </a:effectLst>
              </a:rPr>
              <a:t>annual</a:t>
            </a:r>
            <a:r>
              <a:rPr lang="en-US" dirty="0" smtClean="0"/>
              <a:t> </a:t>
            </a:r>
            <a:r>
              <a:rPr lang="en-US" dirty="0" err="1" smtClean="0"/>
              <a:t>HazCom</a:t>
            </a:r>
            <a:r>
              <a:rPr lang="en-US" dirty="0" smtClean="0"/>
              <a:t> training requirement?</a:t>
            </a:r>
          </a:p>
        </p:txBody>
      </p:sp>
      <p:sp>
        <p:nvSpPr>
          <p:cNvPr id="6" name="Subtitle 5"/>
          <p:cNvSpPr>
            <a:spLocks noGrp="1"/>
          </p:cNvSpPr>
          <p:nvPr>
            <p:ph idx="1"/>
          </p:nvPr>
        </p:nvSpPr>
        <p:spPr>
          <a:xfrm>
            <a:off x="762000" y="1676400"/>
            <a:ext cx="4572000" cy="4525963"/>
          </a:xfrm>
        </p:spPr>
        <p:txBody>
          <a:bodyPr rtlCol="0">
            <a:normAutofit/>
          </a:bodyPr>
          <a:lstStyle/>
          <a:p>
            <a:pPr fontAlgn="auto">
              <a:spcAft>
                <a:spcPts val="0"/>
              </a:spcAft>
              <a:buFont typeface="Arial" pitchFamily="34" charset="0"/>
              <a:buNone/>
              <a:defRPr/>
            </a:pPr>
            <a:r>
              <a:rPr lang="en-US" sz="4000" dirty="0" smtClean="0">
                <a:solidFill>
                  <a:srgbClr val="FF0000"/>
                </a:solidFill>
                <a:ea typeface="+mn-ea"/>
              </a:rPr>
              <a:t>NO. </a:t>
            </a:r>
          </a:p>
          <a:p>
            <a:pPr algn="r" fontAlgn="auto">
              <a:spcAft>
                <a:spcPts val="0"/>
              </a:spcAft>
              <a:buFont typeface="Arial" pitchFamily="34" charset="0"/>
              <a:buNone/>
              <a:defRPr/>
            </a:pPr>
            <a:r>
              <a:rPr lang="en-US" dirty="0" smtClean="0">
                <a:solidFill>
                  <a:schemeClr val="tx1">
                    <a:lumMod val="85000"/>
                    <a:lumOff val="15000"/>
                  </a:schemeClr>
                </a:solidFill>
                <a:ea typeface="+mn-ea"/>
              </a:rPr>
              <a:t>	OSHA requires training at time of </a:t>
            </a:r>
            <a:r>
              <a:rPr lang="en-US" dirty="0" smtClean="0">
                <a:solidFill>
                  <a:srgbClr val="FF0000"/>
                </a:solidFill>
                <a:effectLst>
                  <a:outerShdw blurRad="38100" dist="38100" dir="2700000" algn="tl">
                    <a:srgbClr val="000000">
                      <a:alpha val="43137"/>
                    </a:srgbClr>
                  </a:outerShdw>
                </a:effectLst>
                <a:ea typeface="+mn-ea"/>
              </a:rPr>
              <a:t>initial assignment </a:t>
            </a:r>
            <a:r>
              <a:rPr lang="en-US" dirty="0" smtClean="0">
                <a:solidFill>
                  <a:schemeClr val="tx1">
                    <a:lumMod val="85000"/>
                    <a:lumOff val="15000"/>
                  </a:schemeClr>
                </a:solidFill>
                <a:ea typeface="+mn-ea"/>
              </a:rPr>
              <a:t>and whenever a </a:t>
            </a:r>
            <a:r>
              <a:rPr lang="en-US" dirty="0" smtClean="0">
                <a:solidFill>
                  <a:srgbClr val="FF0000"/>
                </a:solidFill>
                <a:effectLst>
                  <a:outerShdw blurRad="38100" dist="38100" dir="2700000" algn="tl">
                    <a:srgbClr val="000000">
                      <a:alpha val="43137"/>
                    </a:srgbClr>
                  </a:outerShdw>
                </a:effectLst>
                <a:ea typeface="+mn-ea"/>
              </a:rPr>
              <a:t>new chemical hazard</a:t>
            </a:r>
            <a:r>
              <a:rPr lang="en-US" dirty="0" smtClean="0">
                <a:solidFill>
                  <a:schemeClr val="tx1">
                    <a:lumMod val="85000"/>
                    <a:lumOff val="15000"/>
                  </a:schemeClr>
                </a:solidFill>
                <a:ea typeface="+mn-ea"/>
              </a:rPr>
              <a:t> is introduced into the work area</a:t>
            </a:r>
          </a:p>
        </p:txBody>
      </p:sp>
      <p:pic>
        <p:nvPicPr>
          <p:cNvPr id="5" name="Picture 4" descr="Worker pouring red paint into bucket"/>
          <p:cNvPicPr>
            <a:picLocks noChangeAspect="1"/>
          </p:cNvPicPr>
          <p:nvPr/>
        </p:nvPicPr>
        <p:blipFill>
          <a:blip r:embed="rId3" cstate="print"/>
          <a:srcRect l="21832" t="27420"/>
          <a:stretch>
            <a:fillRect/>
          </a:stretch>
        </p:blipFill>
        <p:spPr>
          <a:xfrm>
            <a:off x="5638801" y="1953654"/>
            <a:ext cx="3293624" cy="4599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514600" y="6044625"/>
            <a:ext cx="2971800" cy="584775"/>
          </a:xfrm>
          <a:prstGeom prst="rect">
            <a:avLst/>
          </a:prstGeom>
          <a:noFill/>
        </p:spPr>
        <p:txBody>
          <a:bodyPr wrap="square" rtlCol="0">
            <a:spAutoFit/>
          </a:bodyPr>
          <a:lstStyle/>
          <a:p>
            <a:pPr algn="r"/>
            <a:r>
              <a:rPr lang="en-US" sz="1600" dirty="0" smtClean="0">
                <a:solidFill>
                  <a:srgbClr val="0070C0"/>
                </a:solidFill>
              </a:rPr>
              <a:t>Image courtesy International Masonry Institute</a:t>
            </a:r>
            <a:endParaRPr lang="en-US" sz="1600" dirty="0">
              <a:solidFill>
                <a:srgbClr val="0070C0"/>
              </a:solidFill>
            </a:endParaRPr>
          </a:p>
        </p:txBody>
      </p:sp>
      <p:sp>
        <p:nvSpPr>
          <p:cNvPr id="8" name="TextBox 7"/>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10" name="Group 22"/>
          <p:cNvGrpSpPr>
            <a:grpSpLocks/>
          </p:cNvGrpSpPr>
          <p:nvPr/>
        </p:nvGrpSpPr>
        <p:grpSpPr bwMode="auto">
          <a:xfrm>
            <a:off x="152400" y="5334000"/>
            <a:ext cx="1295400" cy="1066800"/>
            <a:chOff x="5798743" y="5140036"/>
            <a:chExt cx="3908181" cy="2133600"/>
          </a:xfrm>
        </p:grpSpPr>
        <p:pic>
          <p:nvPicPr>
            <p:cNvPr id="11"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2"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3"/>
          <p:cNvSpPr>
            <a:spLocks noGrp="1"/>
          </p:cNvSpPr>
          <p:nvPr>
            <p:ph type="ctrTitle"/>
          </p:nvPr>
        </p:nvSpPr>
        <p:spPr>
          <a:xfrm>
            <a:off x="381000" y="457200"/>
            <a:ext cx="8458200" cy="1470025"/>
          </a:xfrm>
        </p:spPr>
        <p:txBody>
          <a:bodyPr/>
          <a:lstStyle/>
          <a:p>
            <a:r>
              <a:rPr lang="en-US" sz="2800" dirty="0" smtClean="0">
                <a:solidFill>
                  <a:srgbClr val="717171"/>
                </a:solidFill>
              </a:rPr>
              <a:t>A list of hazardous chemicals known to be present at your site must be available for your review</a:t>
            </a:r>
            <a:br>
              <a:rPr lang="en-US" sz="2800" dirty="0" smtClean="0">
                <a:solidFill>
                  <a:srgbClr val="717171"/>
                </a:solidFill>
              </a:rPr>
            </a:br>
            <a:endParaRPr lang="en-US" sz="2800" dirty="0" smtClean="0">
              <a:solidFill>
                <a:srgbClr val="717171"/>
              </a:solidFill>
            </a:endParaRPr>
          </a:p>
        </p:txBody>
      </p:sp>
      <p:sp>
        <p:nvSpPr>
          <p:cNvPr id="5" name="Subtitle 4"/>
          <p:cNvSpPr>
            <a:spLocks noGrp="1"/>
          </p:cNvSpPr>
          <p:nvPr>
            <p:ph type="subTitle" idx="1"/>
          </p:nvPr>
        </p:nvSpPr>
        <p:spPr>
          <a:xfrm>
            <a:off x="152400" y="5715000"/>
            <a:ext cx="6400800" cy="457200"/>
          </a:xfrm>
        </p:spPr>
        <p:txBody>
          <a:bodyPr rtlCol="0">
            <a:normAutofit/>
          </a:bodyPr>
          <a:lstStyle/>
          <a:p>
            <a:pPr algn="l" fontAlgn="auto">
              <a:spcAft>
                <a:spcPts val="0"/>
              </a:spcAft>
              <a:defRPr/>
            </a:pPr>
            <a:r>
              <a:rPr lang="en-US" sz="2400" dirty="0" smtClean="0">
                <a:ea typeface="+mn-ea"/>
              </a:rPr>
              <a:t>1910.1200 (e)(1)(</a:t>
            </a:r>
            <a:r>
              <a:rPr lang="en-US" sz="2400" dirty="0" err="1" smtClean="0">
                <a:ea typeface="+mn-ea"/>
              </a:rPr>
              <a:t>i</a:t>
            </a:r>
            <a:r>
              <a:rPr lang="en-US" sz="2400" dirty="0" smtClean="0">
                <a:ea typeface="+mn-ea"/>
              </a:rPr>
              <a:t>)</a:t>
            </a:r>
            <a:endParaRPr lang="en-US" sz="2400" dirty="0">
              <a:ea typeface="+mn-ea"/>
            </a:endParaRPr>
          </a:p>
        </p:txBody>
      </p:sp>
      <p:graphicFrame>
        <p:nvGraphicFramePr>
          <p:cNvPr id="4" name="Content Placeholder 3" descr="Graphic showing Hazcom requirements with chemical inventory highlighted"/>
          <p:cNvGraphicFramePr>
            <a:graphicFrameLocks/>
          </p:cNvGraphicFramePr>
          <p:nvPr>
            <p:extLst>
              <p:ext uri="{D42A27DB-BD31-4B8C-83A1-F6EECF244321}">
                <p14:modId xmlns:p14="http://schemas.microsoft.com/office/powerpoint/2010/main" val="1875015655"/>
              </p:ext>
            </p:extLst>
          </p:nvPr>
        </p:nvGraphicFramePr>
        <p:xfrm>
          <a:off x="1219199" y="1371599"/>
          <a:ext cx="7507821" cy="4958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895600"/>
            <a:ext cx="8229600" cy="1143000"/>
          </a:xfrm>
        </p:spPr>
        <p:txBody>
          <a:bodyPr rtlCol="0">
            <a:normAutofit fontScale="90000"/>
          </a:bodyPr>
          <a:lstStyle/>
          <a:p>
            <a:pPr marL="514350" indent="-514350" fontAlgn="auto">
              <a:spcAft>
                <a:spcPts val="0"/>
              </a:spcAft>
              <a:defRPr/>
            </a:pPr>
            <a:r>
              <a:rPr lang="en-US" dirty="0" smtClean="0">
                <a:solidFill>
                  <a:schemeClr val="accent3">
                    <a:lumMod val="75000"/>
                  </a:schemeClr>
                </a:solidFill>
              </a:rPr>
              <a:t>Review of Common Health Effects</a:t>
            </a:r>
          </a:p>
        </p:txBody>
      </p:sp>
      <p:grpSp>
        <p:nvGrpSpPr>
          <p:cNvPr id="2" name="Group 4" descr="Section 3"/>
          <p:cNvGrpSpPr/>
          <p:nvPr/>
        </p:nvGrpSpPr>
        <p:grpSpPr>
          <a:xfrm>
            <a:off x="457200" y="609600"/>
            <a:ext cx="4686300" cy="1559025"/>
            <a:chOff x="0" y="96787"/>
            <a:chExt cx="4191000" cy="1559025"/>
          </a:xfrm>
          <a:scene3d>
            <a:camera prst="orthographicFront"/>
            <a:lightRig rig="threePt" dir="t">
              <a:rot lat="0" lon="0" rev="7500000"/>
            </a:lightRig>
          </a:scene3d>
        </p:grpSpPr>
        <p:sp>
          <p:nvSpPr>
            <p:cNvPr id="6" name="Rounded Rectangle 5"/>
            <p:cNvSpPr/>
            <p:nvPr/>
          </p:nvSpPr>
          <p:spPr>
            <a:xfrm>
              <a:off x="0" y="96787"/>
              <a:ext cx="4191000" cy="1559025"/>
            </a:xfrm>
            <a:prstGeom prst="roundRect">
              <a:avLst/>
            </a:prstGeom>
            <a:solidFill>
              <a:srgbClr val="FF660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ounded Rectangle 4"/>
            <p:cNvSpPr/>
            <p:nvPr/>
          </p:nvSpPr>
          <p:spPr>
            <a:xfrm>
              <a:off x="76105" y="172892"/>
              <a:ext cx="4038790" cy="1406815"/>
            </a:xfrm>
            <a:prstGeom prst="rect">
              <a:avLst/>
            </a:prstGeom>
            <a:sp3d/>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fontAlgn="auto">
                <a:lnSpc>
                  <a:spcPct val="90000"/>
                </a:lnSpc>
                <a:spcAft>
                  <a:spcPct val="35000"/>
                </a:spcAft>
                <a:defRPr/>
              </a:pPr>
              <a:r>
                <a:rPr lang="en-US" sz="6500" b="1" dirty="0">
                  <a:solidFill>
                    <a:schemeClr val="bg1"/>
                  </a:solidFill>
                  <a:latin typeface="Tahoma" pitchFamily="34" charset="0"/>
                  <a:ea typeface="Tahoma" pitchFamily="34" charset="0"/>
                  <a:cs typeface="Tahoma" pitchFamily="34" charset="0"/>
                </a:rPr>
                <a:t>Section </a:t>
              </a:r>
              <a:r>
                <a:rPr lang="en-US" sz="6500" b="1" dirty="0">
                  <a:latin typeface="Tahoma" pitchFamily="34" charset="0"/>
                  <a:ea typeface="Tahoma" pitchFamily="34" charset="0"/>
                  <a:cs typeface="Tahoma" pitchFamily="34" charset="0"/>
                </a:rPr>
                <a:t>3</a:t>
              </a:r>
            </a:p>
          </p:txBody>
        </p:sp>
      </p:grpSp>
      <p:pic>
        <p:nvPicPr>
          <p:cNvPr id="68611" name="Picture 7" descr="cpwr_hor1_cmyk_hires.tif"/>
          <p:cNvPicPr>
            <a:picLocks noChangeAspect="1"/>
          </p:cNvPicPr>
          <p:nvPr/>
        </p:nvPicPr>
        <p:blipFill>
          <a:blip r:embed="rId3" cstate="print"/>
          <a:srcRect/>
          <a:stretch>
            <a:fillRect/>
          </a:stretch>
        </p:blipFill>
        <p:spPr bwMode="auto">
          <a:xfrm>
            <a:off x="381000" y="5867400"/>
            <a:ext cx="8382000" cy="92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Spray cans stored on a shelf"/>
          <p:cNvPicPr>
            <a:picLocks noChangeAspect="1" noChangeArrowheads="1"/>
          </p:cNvPicPr>
          <p:nvPr/>
        </p:nvPicPr>
        <p:blipFill>
          <a:blip r:embed="rId3" cstate="print">
            <a:lum bright="54000" contrast="-64000"/>
          </a:blip>
          <a:srcRect/>
          <a:stretch>
            <a:fillRect/>
          </a:stretch>
        </p:blipFill>
        <p:spPr bwMode="auto">
          <a:xfrm>
            <a:off x="0" y="0"/>
            <a:ext cx="9145588" cy="6858000"/>
          </a:xfrm>
          <a:prstGeom prst="rect">
            <a:avLst/>
          </a:prstGeom>
          <a:noFill/>
          <a:ln w="9525">
            <a:noFill/>
            <a:miter lim="800000"/>
            <a:headEnd/>
            <a:tailEnd/>
          </a:ln>
        </p:spPr>
      </p:pic>
      <p:sp>
        <p:nvSpPr>
          <p:cNvPr id="69634" name="Rectangle 2"/>
          <p:cNvSpPr>
            <a:spLocks noGrp="1" noChangeArrowheads="1"/>
          </p:cNvSpPr>
          <p:nvPr>
            <p:ph type="title"/>
          </p:nvPr>
        </p:nvSpPr>
        <p:spPr>
          <a:xfrm>
            <a:off x="381000" y="685800"/>
            <a:ext cx="8382000" cy="1143000"/>
          </a:xfrm>
        </p:spPr>
        <p:txBody>
          <a:bodyPr/>
          <a:lstStyle/>
          <a:p>
            <a:r>
              <a:rPr lang="en-US" dirty="0" smtClean="0"/>
              <a:t>There is a range of health effects caused by chemicals</a:t>
            </a:r>
          </a:p>
        </p:txBody>
      </p:sp>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839200" cy="1143000"/>
          </a:xfrm>
        </p:spPr>
        <p:txBody>
          <a:bodyPr>
            <a:normAutofit fontScale="90000"/>
          </a:bodyPr>
          <a:lstStyle/>
          <a:p>
            <a:r>
              <a:rPr lang="en-US" sz="3600" dirty="0" smtClean="0"/>
              <a:t>If a chemical replaces so much air that there isn</a:t>
            </a:r>
            <a:r>
              <a:rPr lang="en-US" altLang="en-US" sz="3600" dirty="0" smtClean="0"/>
              <a:t>’</a:t>
            </a:r>
            <a:r>
              <a:rPr lang="en-US" sz="3600" dirty="0" smtClean="0"/>
              <a:t>t enough oxygen to breathe, it can cause </a:t>
            </a:r>
            <a:r>
              <a:rPr lang="en-US" dirty="0" smtClean="0">
                <a:solidFill>
                  <a:srgbClr val="2818F4"/>
                </a:solidFill>
                <a:effectLst>
                  <a:outerShdw blurRad="38100" dist="38100" dir="2700000" algn="tl">
                    <a:srgbClr val="C0C0C0"/>
                  </a:outerShdw>
                </a:effectLst>
              </a:rPr>
              <a:t>simple asphyxiation</a:t>
            </a:r>
          </a:p>
        </p:txBody>
      </p:sp>
      <p:pic>
        <p:nvPicPr>
          <p:cNvPr id="70658" name="Picture 8" descr="Warning sign for confined space inerted with nitrogen"/>
          <p:cNvPicPr>
            <a:picLocks noChangeAspect="1" noChangeArrowheads="1"/>
          </p:cNvPicPr>
          <p:nvPr/>
        </p:nvPicPr>
        <p:blipFill>
          <a:blip r:embed="rId3" cstate="print"/>
          <a:srcRect l="5807" t="5659" r="8328" b="9435"/>
          <a:stretch>
            <a:fillRect/>
          </a:stretch>
        </p:blipFill>
        <p:spPr bwMode="auto">
          <a:xfrm>
            <a:off x="457200" y="2209800"/>
            <a:ext cx="2743200" cy="3857625"/>
          </a:xfrm>
          <a:prstGeom prst="rect">
            <a:avLst/>
          </a:prstGeom>
          <a:noFill/>
          <a:ln w="9525">
            <a:noFill/>
            <a:miter lim="800000"/>
            <a:headEnd/>
            <a:tailEnd/>
          </a:ln>
        </p:spPr>
      </p:pic>
      <p:pic>
        <p:nvPicPr>
          <p:cNvPr id="70659" name="Picture 2" descr="Confined space at chemical plant"/>
          <p:cNvPicPr>
            <a:picLocks noChangeAspect="1" noChangeArrowheads="1"/>
          </p:cNvPicPr>
          <p:nvPr/>
        </p:nvPicPr>
        <p:blipFill>
          <a:blip r:embed="rId4" cstate="print"/>
          <a:srcRect/>
          <a:stretch>
            <a:fillRect/>
          </a:stretch>
        </p:blipFill>
        <p:spPr bwMode="auto">
          <a:xfrm>
            <a:off x="4010025" y="2362200"/>
            <a:ext cx="4922838" cy="4267200"/>
          </a:xfrm>
          <a:prstGeom prst="rect">
            <a:avLst/>
          </a:prstGeom>
          <a:noFill/>
          <a:ln w="9525">
            <a:noFill/>
            <a:miter lim="800000"/>
            <a:headEnd/>
            <a:tailEnd/>
          </a:ln>
        </p:spPr>
      </p:pic>
      <p:sp>
        <p:nvSpPr>
          <p:cNvPr id="5" name="TextBox 4"/>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143000"/>
          </a:xfrm>
        </p:spPr>
        <p:txBody>
          <a:bodyPr rtlCol="0">
            <a:noAutofit/>
          </a:bodyPr>
          <a:lstStyle/>
          <a:p>
            <a:pPr fontAlgn="auto">
              <a:spcBef>
                <a:spcPct val="50000"/>
              </a:spcBef>
              <a:spcAft>
                <a:spcPts val="0"/>
              </a:spcAft>
              <a:defRPr/>
            </a:pPr>
            <a:r>
              <a:rPr lang="en-US" sz="3200" dirty="0">
                <a:solidFill>
                  <a:schemeClr val="accent3">
                    <a:lumMod val="75000"/>
                  </a:schemeClr>
                </a:solidFill>
              </a:rPr>
              <a:t>The OSHA Hazard Communication </a:t>
            </a:r>
            <a:r>
              <a:rPr lang="en-US" sz="3200" dirty="0" smtClean="0">
                <a:solidFill>
                  <a:schemeClr val="accent3">
                    <a:lumMod val="75000"/>
                  </a:schemeClr>
                </a:solidFill>
              </a:rPr>
              <a:t>Standard </a:t>
            </a:r>
            <a:r>
              <a:rPr lang="en-US" sz="3200" dirty="0">
                <a:solidFill>
                  <a:schemeClr val="accent3">
                    <a:lumMod val="75000"/>
                  </a:schemeClr>
                </a:solidFill>
              </a:rPr>
              <a:t>gives you the </a:t>
            </a:r>
            <a:r>
              <a:rPr lang="en-US" sz="3200" dirty="0">
                <a:solidFill>
                  <a:schemeClr val="accent3">
                    <a:lumMod val="75000"/>
                  </a:schemeClr>
                </a:solidFill>
                <a:effectLst>
                  <a:glow rad="101600">
                    <a:srgbClr val="FF6600">
                      <a:alpha val="40000"/>
                    </a:srgbClr>
                  </a:glow>
                </a:effectLst>
              </a:rPr>
              <a:t>right to </a:t>
            </a:r>
            <a:r>
              <a:rPr lang="en-US" sz="3200" dirty="0" smtClean="0">
                <a:solidFill>
                  <a:schemeClr val="accent3">
                    <a:lumMod val="75000"/>
                  </a:schemeClr>
                </a:solidFill>
                <a:effectLst>
                  <a:glow rad="101600">
                    <a:srgbClr val="FF6600">
                      <a:alpha val="40000"/>
                    </a:srgbClr>
                  </a:glow>
                </a:effectLst>
              </a:rPr>
              <a:t>understand </a:t>
            </a:r>
            <a:r>
              <a:rPr lang="en-US" sz="3200" dirty="0" smtClean="0">
                <a:solidFill>
                  <a:schemeClr val="accent3">
                    <a:lumMod val="75000"/>
                  </a:schemeClr>
                </a:solidFill>
              </a:rPr>
              <a:t>the </a:t>
            </a:r>
            <a:r>
              <a:rPr lang="en-US" sz="3200" dirty="0">
                <a:solidFill>
                  <a:schemeClr val="accent3">
                    <a:lumMod val="75000"/>
                  </a:schemeClr>
                </a:solidFill>
              </a:rPr>
              <a:t>chemical hazards on your job and ways to protect yourself </a:t>
            </a:r>
          </a:p>
        </p:txBody>
      </p:sp>
      <p:pic>
        <p:nvPicPr>
          <p:cNvPr id="5" name="Picture 4" descr="Truck mechanic reading label on spray can"/>
          <p:cNvPicPr>
            <a:picLocks noChangeAspect="1"/>
          </p:cNvPicPr>
          <p:nvPr/>
        </p:nvPicPr>
        <p:blipFill>
          <a:blip r:embed="rId3" cstate="print"/>
          <a:srcRect l="15404" r="2"/>
          <a:stretch>
            <a:fillRect/>
          </a:stretch>
        </p:blipFill>
        <p:spPr bwMode="auto">
          <a:xfrm>
            <a:off x="4191000" y="2514600"/>
            <a:ext cx="3371850" cy="3657600"/>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pic>
        <p:nvPicPr>
          <p:cNvPr id="4" name="Picture 3" descr="Masonry instructor reviewing safety data sheet for product"/>
          <p:cNvPicPr>
            <a:picLocks noChangeAspect="1"/>
          </p:cNvPicPr>
          <p:nvPr/>
        </p:nvPicPr>
        <p:blipFill>
          <a:blip r:embed="rId4" cstate="print"/>
          <a:srcRect b="5882"/>
          <a:stretch>
            <a:fillRect/>
          </a:stretch>
        </p:blipFill>
        <p:spPr>
          <a:xfrm>
            <a:off x="1066800" y="2514600"/>
            <a:ext cx="258391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descr="List of simple asphyxiants"/>
          <p:cNvPicPr>
            <a:picLocks noChangeAspect="1"/>
          </p:cNvPicPr>
          <p:nvPr/>
        </p:nvPicPr>
        <p:blipFill>
          <a:blip r:embed="rId3" cstate="print"/>
          <a:srcRect/>
          <a:stretch>
            <a:fillRect/>
          </a:stretch>
        </p:blipFill>
        <p:spPr bwMode="auto">
          <a:xfrm>
            <a:off x="-228600" y="0"/>
            <a:ext cx="9753600" cy="6858000"/>
          </a:xfrm>
          <a:prstGeom prst="rect">
            <a:avLst/>
          </a:prstGeom>
          <a:noFill/>
          <a:ln w="9525">
            <a:noFill/>
            <a:miter lim="800000"/>
            <a:headEnd/>
            <a:tailEnd/>
          </a:ln>
        </p:spPr>
      </p:pic>
      <p:sp>
        <p:nvSpPr>
          <p:cNvPr id="2" name="Title 1"/>
          <p:cNvSpPr>
            <a:spLocks noGrp="1"/>
          </p:cNvSpPr>
          <p:nvPr>
            <p:ph type="title"/>
          </p:nvPr>
        </p:nvSpPr>
        <p:spPr>
          <a:xfrm>
            <a:off x="0" y="838200"/>
            <a:ext cx="3276600" cy="1143000"/>
          </a:xfrm>
        </p:spPr>
        <p:txBody>
          <a:bodyPr rtlCol="0">
            <a:normAutofit fontScale="90000"/>
          </a:bodyPr>
          <a:lstStyle/>
          <a:p>
            <a:pPr fontAlgn="auto">
              <a:spcAft>
                <a:spcPts val="0"/>
              </a:spcAft>
              <a:defRPr/>
            </a:pPr>
            <a:r>
              <a:rPr lang="en-US" sz="2800" dirty="0" smtClean="0">
                <a:solidFill>
                  <a:schemeClr val="bg1"/>
                </a:solidFill>
              </a:rPr>
              <a:t>There are many simple asphyxiants</a:t>
            </a:r>
            <a:endParaRPr lang="en-US" sz="2800" dirty="0">
              <a:solidFill>
                <a:schemeClr val="bg1"/>
              </a:solidFill>
            </a:endParaRPr>
          </a:p>
        </p:txBody>
      </p:sp>
      <p:sp>
        <p:nvSpPr>
          <p:cNvPr id="4" name="TextBox 3"/>
          <p:cNvSpPr txBox="1"/>
          <p:nvPr/>
        </p:nvSpPr>
        <p:spPr>
          <a:xfrm>
            <a:off x="1333500" y="6324600"/>
            <a:ext cx="609600" cy="338554"/>
          </a:xfrm>
          <a:prstGeom prst="rect">
            <a:avLst/>
          </a:prstGeom>
          <a:noFill/>
        </p:spPr>
        <p:txBody>
          <a:bodyPr wrap="square" rtlCol="0">
            <a:spAutoFit/>
          </a:bodyPr>
          <a:lstStyle/>
          <a:p>
            <a:r>
              <a:rPr lang="en-US" sz="1600" b="1" dirty="0" smtClean="0">
                <a:solidFill>
                  <a:schemeClr val="bg1"/>
                </a:solidFill>
                <a:latin typeface="Garamond" panose="02020404030301010803" pitchFamily="18" charset="0"/>
                <a:ea typeface="Arial Unicode MS" panose="020B0604020202020204" pitchFamily="34" charset="-128"/>
                <a:cs typeface="Arial Unicode MS" panose="020B0604020202020204" pitchFamily="34" charset="-128"/>
              </a:rPr>
              <a:t>M21</a:t>
            </a:r>
            <a:endParaRPr lang="en-US" sz="1600" b="1" dirty="0">
              <a:solidFill>
                <a:schemeClr val="bg1"/>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Chemical asphyxiants reduce the blood's ability to carry oxygen which can lead to suffocation</a:t>
            </a:r>
            <a:endParaRPr lang="en-US" dirty="0">
              <a:solidFill>
                <a:schemeClr val="accent3">
                  <a:lumMod val="75000"/>
                </a:schemeClr>
              </a:solidFill>
            </a:endParaRPr>
          </a:p>
        </p:txBody>
      </p:sp>
      <p:sp>
        <p:nvSpPr>
          <p:cNvPr id="4" name="Content Placeholder 3"/>
          <p:cNvSpPr>
            <a:spLocks noGrp="1"/>
          </p:cNvSpPr>
          <p:nvPr>
            <p:ph idx="1"/>
          </p:nvPr>
        </p:nvSpPr>
        <p:spPr>
          <a:xfrm>
            <a:off x="381000" y="3505200"/>
            <a:ext cx="4495800" cy="2590800"/>
          </a:xfrm>
        </p:spPr>
        <p:txBody>
          <a:bodyPr>
            <a:normAutofit/>
          </a:bodyPr>
          <a:lstStyle/>
          <a:p>
            <a:r>
              <a:rPr lang="en-US" dirty="0" smtClean="0">
                <a:effectLst>
                  <a:outerShdw blurRad="38100" dist="38100" dir="2700000" algn="tl">
                    <a:srgbClr val="C0C0C0"/>
                  </a:outerShdw>
                </a:effectLst>
              </a:rPr>
              <a:t>Hydrogen sulfide</a:t>
            </a:r>
          </a:p>
          <a:p>
            <a:r>
              <a:rPr lang="en-US" dirty="0" smtClean="0">
                <a:solidFill>
                  <a:srgbClr val="C00000"/>
                </a:solidFill>
                <a:effectLst>
                  <a:outerShdw blurRad="38100" dist="38100" dir="2700000" algn="tl">
                    <a:srgbClr val="C0C0C0"/>
                  </a:outerShdw>
                </a:effectLst>
              </a:rPr>
              <a:t>Carbon monoxide</a:t>
            </a:r>
          </a:p>
          <a:p>
            <a:r>
              <a:rPr lang="en-US" dirty="0" smtClean="0">
                <a:effectLst>
                  <a:outerShdw blurRad="38100" dist="38100" dir="2700000" algn="tl">
                    <a:srgbClr val="C0C0C0"/>
                  </a:outerShdw>
                </a:effectLst>
              </a:rPr>
              <a:t>Hydrogen cyanide</a:t>
            </a:r>
          </a:p>
        </p:txBody>
      </p:sp>
      <p:pic>
        <p:nvPicPr>
          <p:cNvPr id="352259" name="Picture 3" descr="Gas-powered compressor"/>
          <p:cNvPicPr>
            <a:picLocks noChangeAspect="1" noChangeArrowheads="1"/>
          </p:cNvPicPr>
          <p:nvPr/>
        </p:nvPicPr>
        <p:blipFill>
          <a:blip r:embed="rId3" cstate="print"/>
          <a:srcRect/>
          <a:stretch>
            <a:fillRect/>
          </a:stretch>
        </p:blipFill>
        <p:spPr bwMode="auto">
          <a:xfrm>
            <a:off x="5562600" y="2133600"/>
            <a:ext cx="2974975" cy="2057400"/>
          </a:xfrm>
          <a:prstGeom prst="rect">
            <a:avLst/>
          </a:prstGeom>
          <a:noFill/>
          <a:ln w="9525">
            <a:noFill/>
            <a:miter lim="800000"/>
            <a:headEnd/>
            <a:tailEnd/>
          </a:ln>
        </p:spPr>
      </p:pic>
      <p:sp>
        <p:nvSpPr>
          <p:cNvPr id="6" name="Right Arrow 5"/>
          <p:cNvSpPr/>
          <p:nvPr/>
        </p:nvSpPr>
        <p:spPr>
          <a:xfrm rot="20135476">
            <a:off x="4297363" y="4017963"/>
            <a:ext cx="1635125" cy="17145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n>
                <a:solidFill>
                  <a:srgbClr val="C00000"/>
                </a:solidFill>
              </a:ln>
            </a:endParaRPr>
          </a:p>
        </p:txBody>
      </p:sp>
      <p:pic>
        <p:nvPicPr>
          <p:cNvPr id="352260" name="Picture 4" descr="Exhaust spewing from car tailpipe"/>
          <p:cNvPicPr>
            <a:picLocks noChangeAspect="1" noChangeArrowheads="1"/>
          </p:cNvPicPr>
          <p:nvPr/>
        </p:nvPicPr>
        <p:blipFill>
          <a:blip r:embed="rId4" cstate="print"/>
          <a:srcRect/>
          <a:stretch>
            <a:fillRect/>
          </a:stretch>
        </p:blipFill>
        <p:spPr bwMode="auto">
          <a:xfrm>
            <a:off x="5562600" y="4419600"/>
            <a:ext cx="2997200" cy="1981200"/>
          </a:xfrm>
          <a:prstGeom prst="rect">
            <a:avLst/>
          </a:prstGeom>
          <a:noFill/>
          <a:ln w="9525">
            <a:noFill/>
            <a:miter lim="800000"/>
            <a:headEnd/>
            <a:tailEnd/>
          </a:ln>
        </p:spPr>
      </p:pic>
      <p:sp>
        <p:nvSpPr>
          <p:cNvPr id="7" name="Right Arrow 6"/>
          <p:cNvSpPr/>
          <p:nvPr/>
        </p:nvSpPr>
        <p:spPr>
          <a:xfrm rot="2139609">
            <a:off x="4240074" y="4803946"/>
            <a:ext cx="1635125" cy="17145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 Box 4"/>
          <p:cNvSpPr txBox="1">
            <a:spLocks noChangeArrowheads="1"/>
          </p:cNvSpPr>
          <p:nvPr/>
        </p:nvSpPr>
        <p:spPr bwMode="auto">
          <a:xfrm>
            <a:off x="0" y="2133600"/>
            <a:ext cx="3048000" cy="1138238"/>
          </a:xfrm>
          <a:prstGeom prst="rect">
            <a:avLst/>
          </a:prstGeom>
          <a:noFill/>
          <a:ln w="9525">
            <a:noFill/>
            <a:miter lim="800000"/>
            <a:headEnd/>
            <a:tailEnd/>
          </a:ln>
          <a:effectLst/>
        </p:spPr>
        <p:txBody>
          <a:bodyPr>
            <a:spAutoFit/>
          </a:bodyPr>
          <a:lstStyle/>
          <a:p>
            <a:pPr lvl="1" fontAlgn="auto">
              <a:spcBef>
                <a:spcPts val="0"/>
              </a:spcBef>
              <a:spcAft>
                <a:spcPts val="0"/>
              </a:spcAft>
              <a:defRPr/>
            </a:pPr>
            <a:r>
              <a:rPr lang="en-US" sz="3200" b="1" dirty="0">
                <a:solidFill>
                  <a:srgbClr val="CC0000"/>
                </a:solidFill>
                <a:effectLst>
                  <a:outerShdw blurRad="38100" dist="38100" dir="2700000" algn="tl">
                    <a:srgbClr val="000000">
                      <a:alpha val="43137"/>
                    </a:srgbClr>
                  </a:outerShdw>
                </a:effectLst>
                <a:latin typeface="Arial" pitchFamily="34" charset="0"/>
                <a:ea typeface="+mn-ea"/>
                <a:cs typeface="Arial" pitchFamily="34" charset="0"/>
              </a:rPr>
              <a:t>Examples? </a:t>
            </a:r>
            <a:endParaRPr lang="en-US" sz="3200" b="1" dirty="0">
              <a:effectLst>
                <a:outerShdw blurRad="38100" dist="38100" dir="2700000" algn="tl">
                  <a:srgbClr val="000000">
                    <a:alpha val="43137"/>
                  </a:srgbClr>
                </a:outerShdw>
              </a:effectLst>
              <a:latin typeface="Arial" pitchFamily="34" charset="0"/>
              <a:ea typeface="+mn-ea"/>
              <a:cs typeface="Arial" pitchFamily="34" charset="0"/>
            </a:endParaRPr>
          </a:p>
          <a:p>
            <a:pPr fontAlgn="auto">
              <a:spcBef>
                <a:spcPct val="50000"/>
              </a:spcBef>
              <a:spcAft>
                <a:spcPts val="0"/>
              </a:spcAft>
              <a:defRPr/>
            </a:pPr>
            <a:endParaRPr lang="en-US" sz="2400" b="1" dirty="0">
              <a:latin typeface="+mn-lt"/>
              <a:ea typeface="+mn-ea"/>
            </a:endParaRPr>
          </a:p>
        </p:txBody>
      </p:sp>
      <p:sp>
        <p:nvSpPr>
          <p:cNvPr id="9" name="TextBox 8"/>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22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22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228600" y="1066800"/>
            <a:ext cx="8458200" cy="1143000"/>
          </a:xfrm>
        </p:spPr>
        <p:txBody>
          <a:bodyPr/>
          <a:lstStyle/>
          <a:p>
            <a:r>
              <a:rPr lang="en-US" sz="3600" dirty="0" smtClean="0"/>
              <a:t>Sensitizers and allergens set up a reaction in the body so that even minor exposures can cause a reaction</a:t>
            </a:r>
          </a:p>
        </p:txBody>
      </p:sp>
      <p:sp>
        <p:nvSpPr>
          <p:cNvPr id="54275" name="Rectangle 3"/>
          <p:cNvSpPr>
            <a:spLocks noGrp="1" noChangeArrowheads="1"/>
          </p:cNvSpPr>
          <p:nvPr>
            <p:ph type="body" idx="1"/>
          </p:nvPr>
        </p:nvSpPr>
        <p:spPr>
          <a:xfrm>
            <a:off x="-228600" y="3276600"/>
            <a:ext cx="3886200" cy="2438400"/>
          </a:xfrm>
        </p:spPr>
        <p:txBody>
          <a:bodyPr/>
          <a:lstStyle/>
          <a:p>
            <a:pPr lvl="1">
              <a:lnSpc>
                <a:spcPct val="90000"/>
              </a:lnSpc>
              <a:buFont typeface="Arial" pitchFamily="34" charset="0"/>
              <a:buNone/>
            </a:pPr>
            <a:endParaRPr lang="en-US" sz="4000" dirty="0" smtClean="0">
              <a:solidFill>
                <a:srgbClr val="C00000"/>
              </a:solidFill>
            </a:endParaRPr>
          </a:p>
          <a:p>
            <a:pPr lvl="1">
              <a:lnSpc>
                <a:spcPct val="90000"/>
              </a:lnSpc>
              <a:buFont typeface="Arial" pitchFamily="34" charset="0"/>
              <a:buNone/>
            </a:pPr>
            <a:r>
              <a:rPr lang="en-US" sz="4000" dirty="0" smtClean="0">
                <a:solidFill>
                  <a:srgbClr val="C00000"/>
                </a:solidFill>
              </a:rPr>
              <a:t>	</a:t>
            </a:r>
            <a:r>
              <a:rPr lang="en-US" sz="4000" dirty="0" smtClean="0">
                <a:solidFill>
                  <a:srgbClr val="0070C0"/>
                </a:solidFill>
              </a:rPr>
              <a:t>Examples?</a:t>
            </a:r>
          </a:p>
        </p:txBody>
      </p:sp>
      <p:pic>
        <p:nvPicPr>
          <p:cNvPr id="73731" name="Picture 2" descr="Worker in Tyvek with airline respirator spraying isocyanate-containing insulation foam.">
            <a:hlinkClick r:id=""/>
          </p:cNvPr>
          <p:cNvPicPr>
            <a:picLocks noChangeAspect="1" noChangeArrowheads="1"/>
          </p:cNvPicPr>
          <p:nvPr/>
        </p:nvPicPr>
        <p:blipFill>
          <a:blip r:embed="rId3" cstate="print"/>
          <a:srcRect/>
          <a:stretch>
            <a:fillRect/>
          </a:stretch>
        </p:blipFill>
        <p:spPr bwMode="auto">
          <a:xfrm>
            <a:off x="3505200" y="3124200"/>
            <a:ext cx="4648200" cy="3098800"/>
          </a:xfrm>
          <a:prstGeom prst="rect">
            <a:avLst/>
          </a:prstGeom>
          <a:noFill/>
          <a:ln w="9525">
            <a:noFill/>
            <a:miter lim="800000"/>
            <a:headEnd/>
            <a:tailEnd/>
          </a:ln>
        </p:spPr>
      </p:pic>
      <p:sp>
        <p:nvSpPr>
          <p:cNvPr id="73732" name="TextBox 7"/>
          <p:cNvSpPr txBox="1">
            <a:spLocks noChangeArrowheads="1"/>
          </p:cNvSpPr>
          <p:nvPr/>
        </p:nvSpPr>
        <p:spPr bwMode="auto">
          <a:xfrm>
            <a:off x="3962400" y="6248400"/>
            <a:ext cx="5181600" cy="307975"/>
          </a:xfrm>
          <a:prstGeom prst="rect">
            <a:avLst/>
          </a:prstGeom>
          <a:noFill/>
          <a:ln w="9525">
            <a:noFill/>
            <a:miter lim="800000"/>
            <a:headEnd/>
            <a:tailEnd/>
          </a:ln>
        </p:spPr>
        <p:txBody>
          <a:bodyPr>
            <a:spAutoFit/>
          </a:bodyPr>
          <a:lstStyle/>
          <a:p>
            <a:r>
              <a:rPr lang="en-US" sz="1400">
                <a:solidFill>
                  <a:srgbClr val="0070C0"/>
                </a:solidFill>
              </a:rPr>
              <a:t>Photo courtesy Chicago Spray Foam and Steve Becker</a:t>
            </a: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8" name="Group 22"/>
          <p:cNvGrpSpPr>
            <a:grpSpLocks/>
          </p:cNvGrpSpPr>
          <p:nvPr/>
        </p:nvGrpSpPr>
        <p:grpSpPr bwMode="auto">
          <a:xfrm>
            <a:off x="152400" y="5334000"/>
            <a:ext cx="1295400" cy="1066800"/>
            <a:chOff x="5798743" y="5140036"/>
            <a:chExt cx="3908181" cy="2133600"/>
          </a:xfrm>
        </p:grpSpPr>
        <p:pic>
          <p:nvPicPr>
            <p:cNvPr id="9" name="Picture 2" descr="carpentry,construction,hardware,households,industries,industry,objects,Photographs,toolboxes,tools"/>
            <p:cNvPicPr>
              <a:picLocks noChangeAspect="1" noChangeArrowheads="1"/>
            </p:cNvPicPr>
            <p:nvPr/>
          </p:nvPicPr>
          <p:blipFill>
            <a:blip r:embed="rId4"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0"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304800"/>
            <a:ext cx="8229600" cy="1143000"/>
          </a:xfrm>
        </p:spPr>
        <p:txBody>
          <a:bodyPr rtlCol="0">
            <a:normAutofit fontScale="90000"/>
          </a:bodyPr>
          <a:lstStyle/>
          <a:p>
            <a:pPr fontAlgn="auto">
              <a:spcAft>
                <a:spcPts val="0"/>
              </a:spcAft>
              <a:defRPr/>
            </a:pPr>
            <a:r>
              <a:rPr lang="en-US" sz="4400" dirty="0" smtClean="0">
                <a:solidFill>
                  <a:schemeClr val="accent3">
                    <a:lumMod val="75000"/>
                  </a:schemeClr>
                </a:solidFill>
              </a:rPr>
              <a:t>Corrosives can severely damage the body</a:t>
            </a:r>
            <a:endParaRPr lang="en-US" sz="4400" dirty="0">
              <a:solidFill>
                <a:schemeClr val="accent3">
                  <a:lumMod val="75000"/>
                </a:schemeClr>
              </a:solidFill>
            </a:endParaRPr>
          </a:p>
        </p:txBody>
      </p:sp>
      <p:sp>
        <p:nvSpPr>
          <p:cNvPr id="74754" name="Rectangle 9"/>
          <p:cNvSpPr>
            <a:spLocks noGrp="1" noChangeArrowheads="1"/>
          </p:cNvSpPr>
          <p:nvPr>
            <p:ph idx="1"/>
          </p:nvPr>
        </p:nvSpPr>
        <p:spPr>
          <a:xfrm>
            <a:off x="457200" y="1698625"/>
            <a:ext cx="8229600" cy="4525963"/>
          </a:xfrm>
        </p:spPr>
        <p:txBody>
          <a:bodyPr/>
          <a:lstStyle/>
          <a:p>
            <a:pPr marL="739775" lvl="1">
              <a:lnSpc>
                <a:spcPct val="80000"/>
              </a:lnSpc>
              <a:spcAft>
                <a:spcPts val="600"/>
              </a:spcAft>
              <a:buFontTx/>
              <a:buChar char="•"/>
            </a:pPr>
            <a:r>
              <a:rPr lang="en-US" dirty="0" smtClean="0"/>
              <a:t>Acids and bases are corrosive chemicals</a:t>
            </a:r>
          </a:p>
          <a:p>
            <a:pPr marL="739775" lvl="1">
              <a:lnSpc>
                <a:spcPct val="80000"/>
              </a:lnSpc>
              <a:spcAft>
                <a:spcPts val="600"/>
              </a:spcAft>
              <a:buFontTx/>
              <a:buChar char="•"/>
            </a:pPr>
            <a:r>
              <a:rPr lang="en-US" dirty="0" smtClean="0"/>
              <a:t>Damaging to the skin, eyes and lungs</a:t>
            </a:r>
          </a:p>
          <a:p>
            <a:pPr marL="739775" lvl="1">
              <a:lnSpc>
                <a:spcPct val="80000"/>
              </a:lnSpc>
              <a:spcAft>
                <a:spcPts val="600"/>
              </a:spcAft>
              <a:buFontTx/>
              <a:buChar char="•"/>
            </a:pPr>
            <a:r>
              <a:rPr lang="en-US" dirty="0" smtClean="0"/>
              <a:t>Extent of damage depends on how long the corrosive is on the skin and the strength of the corrosive</a:t>
            </a:r>
          </a:p>
          <a:p>
            <a:pPr marL="739775" lvl="1">
              <a:lnSpc>
                <a:spcPct val="80000"/>
              </a:lnSpc>
              <a:spcAft>
                <a:spcPts val="600"/>
              </a:spcAft>
              <a:buFontTx/>
              <a:buChar char="•"/>
            </a:pPr>
            <a:endParaRPr lang="en-US" dirty="0" smtClean="0"/>
          </a:p>
          <a:p>
            <a:pPr marL="739775">
              <a:lnSpc>
                <a:spcPct val="80000"/>
              </a:lnSpc>
              <a:spcAft>
                <a:spcPts val="600"/>
              </a:spcAft>
            </a:pPr>
            <a:endParaRPr lang="en-US" sz="2800" dirty="0" smtClean="0"/>
          </a:p>
        </p:txBody>
      </p:sp>
      <p:pic>
        <p:nvPicPr>
          <p:cNvPr id="74755" name="Picture 1" descr="Danger sign for corrosives"/>
          <p:cNvPicPr>
            <a:picLocks noChangeAspect="1" noChangeArrowheads="1"/>
          </p:cNvPicPr>
          <p:nvPr/>
        </p:nvPicPr>
        <p:blipFill>
          <a:blip r:embed="rId3" cstate="print"/>
          <a:srcRect/>
          <a:stretch>
            <a:fillRect/>
          </a:stretch>
        </p:blipFill>
        <p:spPr bwMode="auto">
          <a:xfrm>
            <a:off x="1371600" y="3962400"/>
            <a:ext cx="3733800" cy="2681288"/>
          </a:xfrm>
          <a:prstGeom prst="rect">
            <a:avLst/>
          </a:prstGeom>
          <a:noFill/>
          <a:ln w="9525">
            <a:noFill/>
            <a:miter lim="800000"/>
            <a:headEnd/>
            <a:tailEnd/>
          </a:ln>
        </p:spPr>
      </p:pic>
      <p:pic>
        <p:nvPicPr>
          <p:cNvPr id="136193" name="Picture 1" descr="Container of muriatic acid"/>
          <p:cNvPicPr>
            <a:picLocks noChangeAspect="1" noChangeArrowheads="1"/>
          </p:cNvPicPr>
          <p:nvPr/>
        </p:nvPicPr>
        <p:blipFill>
          <a:blip r:embed="rId4" cstate="print"/>
          <a:srcRect t="7630" b="25089"/>
          <a:stretch>
            <a:fillRect/>
          </a:stretch>
        </p:blipFill>
        <p:spPr bwMode="auto">
          <a:xfrm rot="5400000">
            <a:off x="5020702" y="4596858"/>
            <a:ext cx="2803039" cy="1414444"/>
          </a:xfrm>
          <a:prstGeom prst="rect">
            <a:avLst/>
          </a:prstGeom>
          <a:ln>
            <a:noFill/>
          </a:ln>
          <a:effectLst>
            <a:softEdge rad="112500"/>
          </a:effectLst>
        </p:spPr>
      </p:pic>
      <p:sp>
        <p:nvSpPr>
          <p:cNvPr id="7" name="TextBox 6"/>
          <p:cNvSpPr txBox="1"/>
          <p:nvPr/>
        </p:nvSpPr>
        <p:spPr>
          <a:xfrm>
            <a:off x="457200" y="638125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457200" y="457200"/>
            <a:ext cx="8229600" cy="1143000"/>
          </a:xfrm>
        </p:spPr>
        <p:txBody>
          <a:bodyPr/>
          <a:lstStyle/>
          <a:p>
            <a:r>
              <a:rPr lang="en-US" sz="3200" dirty="0" smtClean="0"/>
              <a:t>Mutagens cause genetic changes and can lead to birth defects or other problems in following generations</a:t>
            </a:r>
          </a:p>
        </p:txBody>
      </p:sp>
      <p:sp>
        <p:nvSpPr>
          <p:cNvPr id="75778" name="Text Box 4"/>
          <p:cNvSpPr txBox="1">
            <a:spLocks noChangeArrowheads="1"/>
          </p:cNvSpPr>
          <p:nvPr/>
        </p:nvSpPr>
        <p:spPr bwMode="auto">
          <a:xfrm>
            <a:off x="4038600" y="5257800"/>
            <a:ext cx="2362200" cy="1016000"/>
          </a:xfrm>
          <a:prstGeom prst="rect">
            <a:avLst/>
          </a:prstGeom>
          <a:noFill/>
          <a:ln w="9525">
            <a:noFill/>
            <a:miter lim="800000"/>
            <a:headEnd/>
            <a:tailEnd/>
          </a:ln>
        </p:spPr>
        <p:txBody>
          <a:bodyPr>
            <a:spAutoFit/>
          </a:bodyPr>
          <a:lstStyle/>
          <a:p>
            <a:pPr lvl="1"/>
            <a:r>
              <a:rPr lang="en-US" sz="2400" b="1">
                <a:solidFill>
                  <a:srgbClr val="CC0000"/>
                </a:solidFill>
                <a:latin typeface="Arial" pitchFamily="34" charset="0"/>
                <a:cs typeface="Arial" pitchFamily="34" charset="0"/>
              </a:rPr>
              <a:t>Examples?</a:t>
            </a:r>
            <a:endParaRPr lang="en-US" sz="2400" b="1">
              <a:latin typeface="Arial" pitchFamily="34" charset="0"/>
              <a:cs typeface="Arial" pitchFamily="34" charset="0"/>
            </a:endParaRPr>
          </a:p>
          <a:p>
            <a:pPr>
              <a:spcBef>
                <a:spcPct val="50000"/>
              </a:spcBef>
            </a:pPr>
            <a:endParaRPr lang="en-US" sz="2400" b="1"/>
          </a:p>
        </p:txBody>
      </p:sp>
      <p:sp>
        <p:nvSpPr>
          <p:cNvPr id="6" name="TextBox 5"/>
          <p:cNvSpPr txBox="1">
            <a:spLocks noChangeArrowheads="1"/>
          </p:cNvSpPr>
          <p:nvPr/>
        </p:nvSpPr>
        <p:spPr bwMode="auto">
          <a:xfrm>
            <a:off x="6400800" y="5867400"/>
            <a:ext cx="2743200" cy="923330"/>
          </a:xfrm>
          <a:prstGeom prst="rect">
            <a:avLst/>
          </a:prstGeom>
          <a:noFill/>
          <a:ln w="9525">
            <a:noFill/>
            <a:miter lim="800000"/>
            <a:headEnd/>
            <a:tailEnd/>
          </a:ln>
        </p:spPr>
        <p:txBody>
          <a:bodyPr>
            <a:spAutoFit/>
          </a:bodyPr>
          <a:lstStyle/>
          <a:p>
            <a:r>
              <a:rPr lang="en-US" b="1" dirty="0">
                <a:latin typeface="Arial" pitchFamily="34" charset="0"/>
                <a:cs typeface="Arial" pitchFamily="34" charset="0"/>
              </a:rPr>
              <a:t>Ionizing radiation, </a:t>
            </a:r>
            <a:r>
              <a:rPr lang="en-US" b="1" dirty="0" smtClean="0">
                <a:latin typeface="Arial" pitchFamily="34" charset="0"/>
                <a:cs typeface="Arial" pitchFamily="34" charset="0"/>
              </a:rPr>
              <a:t>hydrogen peroxide, bromine</a:t>
            </a:r>
            <a:endParaRPr lang="en-US" dirty="0">
              <a:latin typeface="Arial" pitchFamily="34" charset="0"/>
              <a:cs typeface="Arial" pitchFamily="34" charset="0"/>
            </a:endParaRPr>
          </a:p>
        </p:txBody>
      </p:sp>
      <p:pic>
        <p:nvPicPr>
          <p:cNvPr id="75780" name="Picture 2" descr="Spinning model of DNA">
            <a:hlinkClick r:id=""/>
          </p:cNvPr>
          <p:cNvPicPr>
            <a:picLocks noChangeAspect="1" noChangeArrowheads="1" noCrop="1"/>
          </p:cNvPicPr>
          <p:nvPr/>
        </p:nvPicPr>
        <p:blipFill>
          <a:blip r:embed="rId3" cstate="print"/>
          <a:srcRect/>
          <a:stretch>
            <a:fillRect/>
          </a:stretch>
        </p:blipFill>
        <p:spPr bwMode="auto">
          <a:xfrm>
            <a:off x="2667000" y="2209800"/>
            <a:ext cx="3581400" cy="3581400"/>
          </a:xfrm>
          <a:prstGeom prst="rect">
            <a:avLst/>
          </a:prstGeom>
          <a:noFill/>
          <a:ln w="9525">
            <a:noFill/>
            <a:miter lim="800000"/>
            <a:headEnd/>
            <a:tailEnd/>
          </a:ln>
        </p:spPr>
      </p:pic>
      <p:sp>
        <p:nvSpPr>
          <p:cNvPr id="75781" name="TextBox 8"/>
          <p:cNvSpPr txBox="1">
            <a:spLocks noChangeArrowheads="1"/>
          </p:cNvSpPr>
          <p:nvPr/>
        </p:nvSpPr>
        <p:spPr bwMode="auto">
          <a:xfrm>
            <a:off x="2438400" y="5410200"/>
            <a:ext cx="4191000" cy="400050"/>
          </a:xfrm>
          <a:prstGeom prst="rect">
            <a:avLst/>
          </a:prstGeom>
          <a:noFill/>
          <a:ln w="9525">
            <a:noFill/>
            <a:miter lim="800000"/>
            <a:headEnd/>
            <a:tailEnd/>
          </a:ln>
        </p:spPr>
        <p:txBody>
          <a:bodyPr>
            <a:spAutoFit/>
          </a:bodyPr>
          <a:lstStyle/>
          <a:p>
            <a:pPr algn="ctr"/>
            <a:r>
              <a:rPr lang="en-US" sz="2000" b="1">
                <a:solidFill>
                  <a:schemeClr val="bg1"/>
                </a:solidFill>
              </a:rPr>
              <a:t>Model of DNA</a:t>
            </a:r>
            <a:r>
              <a:rPr lang="en-US" sz="1600">
                <a:solidFill>
                  <a:schemeClr val="bg1"/>
                </a:solidFill>
              </a:rPr>
              <a:t>, courtesy Spiffistan</a:t>
            </a:r>
          </a:p>
        </p:txBody>
      </p:sp>
      <p:sp>
        <p:nvSpPr>
          <p:cNvPr id="75782" name="Text Box 4"/>
          <p:cNvSpPr txBox="1">
            <a:spLocks noChangeArrowheads="1"/>
          </p:cNvSpPr>
          <p:nvPr/>
        </p:nvSpPr>
        <p:spPr bwMode="auto">
          <a:xfrm>
            <a:off x="2514600" y="5911850"/>
            <a:ext cx="3429000" cy="1631950"/>
          </a:xfrm>
          <a:prstGeom prst="rect">
            <a:avLst/>
          </a:prstGeom>
          <a:noFill/>
          <a:ln w="9525">
            <a:noFill/>
            <a:miter lim="800000"/>
            <a:headEnd/>
            <a:tailEnd/>
          </a:ln>
        </p:spPr>
        <p:txBody>
          <a:bodyPr>
            <a:spAutoFit/>
          </a:bodyPr>
          <a:lstStyle/>
          <a:p>
            <a:pPr lvl="1" algn="r"/>
            <a:r>
              <a:rPr lang="en-US" sz="4000" b="1" dirty="0">
                <a:solidFill>
                  <a:srgbClr val="712500"/>
                </a:solidFill>
                <a:latin typeface="Arial" pitchFamily="34" charset="0"/>
                <a:cs typeface="Arial" pitchFamily="34" charset="0"/>
              </a:rPr>
              <a:t>Examples? </a:t>
            </a:r>
          </a:p>
          <a:p>
            <a:pPr>
              <a:spcBef>
                <a:spcPct val="50000"/>
              </a:spcBef>
            </a:pPr>
            <a:endParaRPr lang="en-US" sz="4000" b="1" dirty="0">
              <a:solidFill>
                <a:srgbClr val="712500"/>
              </a:solidFill>
            </a:endParaRPr>
          </a:p>
        </p:txBody>
      </p:sp>
      <p:sp>
        <p:nvSpPr>
          <p:cNvPr id="8" name="TextBox 7"/>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r>
              <a:rPr lang="en-US" sz="4400" dirty="0" smtClean="0"/>
              <a:t>What are </a:t>
            </a:r>
            <a:r>
              <a:rPr lang="en-US" sz="4400" dirty="0" err="1" smtClean="0"/>
              <a:t>teratogens</a:t>
            </a:r>
            <a:r>
              <a:rPr lang="en-US" sz="4400" dirty="0" smtClean="0"/>
              <a:t>?</a:t>
            </a:r>
          </a:p>
        </p:txBody>
      </p:sp>
      <p:sp>
        <p:nvSpPr>
          <p:cNvPr id="6" name="Content Placeholder 5"/>
          <p:cNvSpPr>
            <a:spLocks noGrp="1"/>
          </p:cNvSpPr>
          <p:nvPr>
            <p:ph idx="1"/>
          </p:nvPr>
        </p:nvSpPr>
        <p:spPr/>
        <p:txBody>
          <a:bodyPr/>
          <a:lstStyle/>
          <a:p>
            <a:pPr marL="342900" lvl="1" indent="-342900">
              <a:buFont typeface="Arial" pitchFamily="34" charset="0"/>
              <a:buChar char="•"/>
            </a:pPr>
            <a:r>
              <a:rPr lang="en-US" sz="3200" dirty="0" smtClean="0">
                <a:solidFill>
                  <a:schemeClr val="accent1">
                    <a:lumMod val="25000"/>
                  </a:schemeClr>
                </a:solidFill>
              </a:rPr>
              <a:t>Compounds that can harm the developing fetus, causing birth defects or death</a:t>
            </a:r>
          </a:p>
          <a:p>
            <a:pPr marL="342900" lvl="1" indent="-342900">
              <a:buFont typeface="Arial" pitchFamily="34" charset="0"/>
              <a:buChar char="•"/>
            </a:pPr>
            <a:r>
              <a:rPr lang="en-US" sz="3200" dirty="0" smtClean="0">
                <a:solidFill>
                  <a:srgbClr val="002060"/>
                </a:solidFill>
              </a:rPr>
              <a:t>Examples on construction jobs</a:t>
            </a:r>
            <a:r>
              <a:rPr lang="en-US" sz="3200" dirty="0" smtClean="0">
                <a:solidFill>
                  <a:srgbClr val="002060"/>
                </a:solidFill>
              </a:rPr>
              <a:t>?</a:t>
            </a:r>
            <a:endParaRPr lang="en-US" sz="3200" dirty="0" smtClean="0">
              <a:solidFill>
                <a:srgbClr val="002060"/>
              </a:solidFill>
            </a:endParaRPr>
          </a:p>
          <a:p>
            <a:pPr marL="342900" lvl="1" indent="-342900">
              <a:buFont typeface="Arial" pitchFamily="34" charset="0"/>
              <a:buChar char="•"/>
            </a:pPr>
            <a:r>
              <a:rPr lang="en-US" sz="3200" dirty="0" smtClean="0">
                <a:solidFill>
                  <a:srgbClr val="002060"/>
                </a:solidFill>
              </a:rPr>
              <a:t>Heavy metals, particularly lead and mercury</a:t>
            </a:r>
          </a:p>
          <a:p>
            <a:pPr marL="342900" lvl="1" indent="-342900">
              <a:buFont typeface="Arial" pitchFamily="34" charset="0"/>
              <a:buChar char="•"/>
            </a:pPr>
            <a:endParaRPr lang="en-US" sz="3200" dirty="0" smtClean="0">
              <a:solidFill>
                <a:srgbClr val="002060"/>
              </a:solidFill>
            </a:endParaRPr>
          </a:p>
          <a:p>
            <a:pPr marL="342900" lvl="1" indent="-342900">
              <a:buFont typeface="Arial" pitchFamily="34" charset="0"/>
              <a:buChar char="•"/>
            </a:pPr>
            <a:endParaRPr lang="en-US" sz="3200" dirty="0" smtClean="0">
              <a:solidFill>
                <a:schemeClr val="accent1">
                  <a:lumMod val="25000"/>
                </a:schemeClr>
              </a:solidFill>
            </a:endParaRPr>
          </a:p>
          <a:p>
            <a:endParaRPr lang="en-US" dirty="0"/>
          </a:p>
        </p:txBody>
      </p:sp>
      <p:pic>
        <p:nvPicPr>
          <p:cNvPr id="9" name="Picture 8" descr="Young children playing"/>
          <p:cNvPicPr>
            <a:picLocks noChangeAspect="1"/>
          </p:cNvPicPr>
          <p:nvPr/>
        </p:nvPicPr>
        <p:blipFill>
          <a:blip r:embed="rId3" cstate="print"/>
          <a:stretch>
            <a:fillRect/>
          </a:stretch>
        </p:blipFill>
        <p:spPr>
          <a:xfrm>
            <a:off x="5791200" y="4340748"/>
            <a:ext cx="3064467" cy="22886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33400" y="2209800"/>
            <a:ext cx="8229600" cy="1143000"/>
          </a:xfrm>
        </p:spPr>
        <p:txBody>
          <a:bodyPr rtlCol="0">
            <a:normAutofit fontScale="90000"/>
          </a:bodyPr>
          <a:lstStyle/>
          <a:p>
            <a:pPr fontAlgn="auto">
              <a:spcAft>
                <a:spcPts val="0"/>
              </a:spcAft>
              <a:defRPr/>
            </a:pPr>
            <a:r>
              <a:rPr lang="en-US" sz="4400" dirty="0" smtClean="0">
                <a:solidFill>
                  <a:schemeClr val="accent3">
                    <a:lumMod val="75000"/>
                  </a:schemeClr>
                </a:solidFill>
              </a:rPr>
              <a:t>Cancer-causing chemicals must be listed on an SDS even if the amount is only </a:t>
            </a:r>
            <a:r>
              <a:rPr lang="en-US" sz="4400" dirty="0" smtClean="0">
                <a:solidFill>
                  <a:srgbClr val="712500"/>
                </a:solidFill>
                <a:effectLst>
                  <a:outerShdw blurRad="38100" dist="38100" dir="2700000" algn="tl">
                    <a:srgbClr val="000000">
                      <a:alpha val="43137"/>
                    </a:srgbClr>
                  </a:outerShdw>
                </a:effectLst>
              </a:rPr>
              <a:t>0.1 percent</a:t>
            </a:r>
            <a:r>
              <a:rPr lang="en-US" sz="4400" dirty="0" smtClean="0">
                <a:solidFill>
                  <a:srgbClr val="712500"/>
                </a:solidFill>
              </a:rPr>
              <a:t> </a:t>
            </a:r>
            <a:r>
              <a:rPr lang="en-US" sz="4400" dirty="0" smtClean="0">
                <a:solidFill>
                  <a:schemeClr val="accent3">
                    <a:lumMod val="75000"/>
                  </a:schemeClr>
                </a:solidFill>
              </a:rPr>
              <a:t>of the product</a:t>
            </a:r>
            <a:endParaRPr lang="en-US" sz="4400" dirty="0">
              <a:solidFill>
                <a:schemeClr val="accent3">
                  <a:lumMod val="75000"/>
                </a:schemeClr>
              </a:solidFill>
            </a:endParaRPr>
          </a:p>
        </p:txBody>
      </p:sp>
      <p:sp>
        <p:nvSpPr>
          <p:cNvPr id="3" name="TextBox 2"/>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pic>
        <p:nvPicPr>
          <p:cNvPr id="4" name="Picture 3" descr="OSHA logo"/>
          <p:cNvPicPr>
            <a:picLocks noChangeAspect="1"/>
          </p:cNvPicPr>
          <p:nvPr/>
        </p:nvPicPr>
        <p:blipFill>
          <a:blip r:embed="rId3" cstate="print"/>
          <a:srcRect/>
          <a:stretch>
            <a:fillRect/>
          </a:stretch>
        </p:blipFill>
        <p:spPr bwMode="auto">
          <a:xfrm>
            <a:off x="6553200" y="5943600"/>
            <a:ext cx="2273300" cy="6522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457200" y="274638"/>
            <a:ext cx="8458200" cy="1143000"/>
          </a:xfrm>
        </p:spPr>
        <p:txBody>
          <a:bodyPr/>
          <a:lstStyle/>
          <a:p>
            <a:r>
              <a:rPr lang="en-US" dirty="0" smtClean="0"/>
              <a:t>Here are a few known and suspected human carcinogens</a:t>
            </a:r>
          </a:p>
        </p:txBody>
      </p:sp>
      <p:sp>
        <p:nvSpPr>
          <p:cNvPr id="79874" name="Rectangle 3"/>
          <p:cNvSpPr>
            <a:spLocks noGrp="1" noChangeArrowheads="1"/>
          </p:cNvSpPr>
          <p:nvPr>
            <p:ph type="body" idx="1"/>
          </p:nvPr>
        </p:nvSpPr>
        <p:spPr>
          <a:xfrm>
            <a:off x="2514600" y="1927225"/>
            <a:ext cx="8229600" cy="4525963"/>
          </a:xfrm>
        </p:spPr>
        <p:txBody>
          <a:bodyPr/>
          <a:lstStyle/>
          <a:p>
            <a:r>
              <a:rPr lang="en-US" dirty="0" smtClean="0"/>
              <a:t>Asbestos</a:t>
            </a:r>
          </a:p>
          <a:p>
            <a:r>
              <a:rPr lang="en-US" dirty="0" smtClean="0"/>
              <a:t>Benzene</a:t>
            </a:r>
          </a:p>
          <a:p>
            <a:r>
              <a:rPr lang="en-US" dirty="0" smtClean="0"/>
              <a:t>Beryllium</a:t>
            </a:r>
          </a:p>
          <a:p>
            <a:r>
              <a:rPr lang="en-US" dirty="0" smtClean="0"/>
              <a:t>Cadmium</a:t>
            </a:r>
          </a:p>
          <a:p>
            <a:r>
              <a:rPr lang="en-US" dirty="0" smtClean="0"/>
              <a:t>Asphalt fume</a:t>
            </a:r>
          </a:p>
          <a:p>
            <a:r>
              <a:rPr lang="en-US" dirty="0" smtClean="0"/>
              <a:t>Silica</a:t>
            </a:r>
          </a:p>
          <a:p>
            <a:endParaRPr lang="en-US" dirty="0" smtClean="0"/>
          </a:p>
          <a:p>
            <a:endParaRPr lang="en-US" dirty="0" smtClean="0"/>
          </a:p>
        </p:txBody>
      </p:sp>
      <p:pic>
        <p:nvPicPr>
          <p:cNvPr id="79875" name="Picture 3" descr="Worker tuckpointing with PAPR respirator"/>
          <p:cNvPicPr>
            <a:picLocks noChangeAspect="1"/>
          </p:cNvPicPr>
          <p:nvPr/>
        </p:nvPicPr>
        <p:blipFill>
          <a:blip r:embed="rId3" cstate="print"/>
          <a:srcRect l="37572" t="50000"/>
          <a:stretch>
            <a:fillRect/>
          </a:stretch>
        </p:blipFill>
        <p:spPr bwMode="auto">
          <a:xfrm>
            <a:off x="5410200" y="1600200"/>
            <a:ext cx="3100388" cy="2136775"/>
          </a:xfrm>
          <a:prstGeom prst="rect">
            <a:avLst/>
          </a:prstGeom>
          <a:noFill/>
          <a:ln w="9525">
            <a:noFill/>
            <a:miter lim="800000"/>
            <a:headEnd/>
            <a:tailEnd/>
          </a:ln>
        </p:spPr>
      </p:pic>
      <p:pic>
        <p:nvPicPr>
          <p:cNvPr id="79876" name="Picture 2" descr="Asbestos abatement worker posting warning sign">
            <a:hlinkClick r:id=""/>
          </p:cNvPr>
          <p:cNvPicPr>
            <a:picLocks noChangeAspect="1" noChangeArrowheads="1"/>
          </p:cNvPicPr>
          <p:nvPr/>
        </p:nvPicPr>
        <p:blipFill>
          <a:blip r:embed="rId4" cstate="print"/>
          <a:srcRect/>
          <a:stretch>
            <a:fillRect/>
          </a:stretch>
        </p:blipFill>
        <p:spPr bwMode="auto">
          <a:xfrm>
            <a:off x="228600" y="1600200"/>
            <a:ext cx="2228850" cy="2971800"/>
          </a:xfrm>
          <a:prstGeom prst="rect">
            <a:avLst/>
          </a:prstGeom>
          <a:noFill/>
          <a:ln w="9525">
            <a:noFill/>
            <a:miter lim="800000"/>
            <a:headEnd/>
            <a:tailEnd/>
          </a:ln>
        </p:spPr>
      </p:pic>
      <p:pic>
        <p:nvPicPr>
          <p:cNvPr id="79877" name="Picture 6" descr="Asphalt laying crew"/>
          <p:cNvPicPr>
            <a:picLocks noChangeAspect="1" noChangeArrowheads="1"/>
          </p:cNvPicPr>
          <p:nvPr/>
        </p:nvPicPr>
        <p:blipFill>
          <a:blip r:embed="rId5" cstate="print"/>
          <a:srcRect r="19643"/>
          <a:stretch>
            <a:fillRect/>
          </a:stretch>
        </p:blipFill>
        <p:spPr bwMode="auto">
          <a:xfrm>
            <a:off x="5638800" y="4648200"/>
            <a:ext cx="2895600" cy="1938338"/>
          </a:xfrm>
          <a:prstGeom prst="rect">
            <a:avLst/>
          </a:prstGeom>
          <a:noFill/>
          <a:ln w="9525">
            <a:noFill/>
            <a:miter lim="800000"/>
            <a:headEnd/>
            <a:tailEnd/>
          </a:ln>
        </p:spPr>
      </p:pic>
      <p:sp>
        <p:nvSpPr>
          <p:cNvPr id="79878" name="TextBox 7"/>
          <p:cNvSpPr txBox="1">
            <a:spLocks noChangeArrowheads="1"/>
          </p:cNvSpPr>
          <p:nvPr/>
        </p:nvSpPr>
        <p:spPr bwMode="auto">
          <a:xfrm>
            <a:off x="228600" y="4572000"/>
            <a:ext cx="2057400" cy="307975"/>
          </a:xfrm>
          <a:prstGeom prst="rect">
            <a:avLst/>
          </a:prstGeom>
          <a:noFill/>
          <a:ln w="9525">
            <a:noFill/>
            <a:miter lim="800000"/>
            <a:headEnd/>
            <a:tailEnd/>
          </a:ln>
        </p:spPr>
        <p:txBody>
          <a:bodyPr>
            <a:spAutoFit/>
          </a:bodyPr>
          <a:lstStyle/>
          <a:p>
            <a:r>
              <a:rPr lang="en-US" sz="1400"/>
              <a:t>Photo courtesy U.S. govt.</a:t>
            </a:r>
          </a:p>
        </p:txBody>
      </p:sp>
      <p:sp>
        <p:nvSpPr>
          <p:cNvPr id="79879" name="TextBox 8"/>
          <p:cNvSpPr txBox="1">
            <a:spLocks noChangeArrowheads="1"/>
          </p:cNvSpPr>
          <p:nvPr/>
        </p:nvSpPr>
        <p:spPr bwMode="auto">
          <a:xfrm>
            <a:off x="6172200" y="3733800"/>
            <a:ext cx="2667000" cy="276225"/>
          </a:xfrm>
          <a:prstGeom prst="rect">
            <a:avLst/>
          </a:prstGeom>
          <a:noFill/>
          <a:ln w="9525">
            <a:noFill/>
            <a:miter lim="800000"/>
            <a:headEnd/>
            <a:tailEnd/>
          </a:ln>
        </p:spPr>
        <p:txBody>
          <a:bodyPr>
            <a:spAutoFit/>
          </a:bodyPr>
          <a:lstStyle/>
          <a:p>
            <a:r>
              <a:rPr lang="en-US" sz="1200"/>
              <a:t>Photography Neil  Lippy for eLCOSH</a:t>
            </a:r>
          </a:p>
        </p:txBody>
      </p:sp>
      <p:sp>
        <p:nvSpPr>
          <p:cNvPr id="79880" name="TextBox 9"/>
          <p:cNvSpPr txBox="1">
            <a:spLocks noChangeArrowheads="1"/>
          </p:cNvSpPr>
          <p:nvPr/>
        </p:nvSpPr>
        <p:spPr bwMode="auto">
          <a:xfrm>
            <a:off x="6172200" y="6276975"/>
            <a:ext cx="2362200" cy="276225"/>
          </a:xfrm>
          <a:prstGeom prst="rect">
            <a:avLst/>
          </a:prstGeom>
          <a:noFill/>
          <a:ln w="9525">
            <a:noFill/>
            <a:miter lim="800000"/>
            <a:headEnd/>
            <a:tailEnd/>
          </a:ln>
        </p:spPr>
        <p:txBody>
          <a:bodyPr>
            <a:spAutoFit/>
          </a:bodyPr>
          <a:lstStyle/>
          <a:p>
            <a:pPr algn="r"/>
            <a:r>
              <a:rPr lang="en-US" sz="1200"/>
              <a:t>Photo courtesy Wikimedia</a:t>
            </a:r>
          </a:p>
        </p:txBody>
      </p:sp>
      <p:sp>
        <p:nvSpPr>
          <p:cNvPr id="10" name="TextBox 9"/>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457200" y="381000"/>
            <a:ext cx="8534400" cy="1143000"/>
          </a:xfrm>
        </p:spPr>
        <p:txBody>
          <a:bodyPr/>
          <a:lstStyle/>
          <a:p>
            <a:r>
              <a:rPr lang="en-US" dirty="0" smtClean="0">
                <a:solidFill>
                  <a:schemeClr val="accent4">
                    <a:lumMod val="75000"/>
                  </a:schemeClr>
                </a:solidFill>
              </a:rPr>
              <a:t>Chemical effects on the body depend on the:</a:t>
            </a:r>
          </a:p>
        </p:txBody>
      </p:sp>
      <p:sp>
        <p:nvSpPr>
          <p:cNvPr id="80898" name="Rectangle 3"/>
          <p:cNvSpPr>
            <a:spLocks noGrp="1" noChangeArrowheads="1"/>
          </p:cNvSpPr>
          <p:nvPr>
            <p:ph type="body" idx="1"/>
          </p:nvPr>
        </p:nvSpPr>
        <p:spPr>
          <a:xfrm>
            <a:off x="457200" y="2133600"/>
            <a:ext cx="8305800" cy="4191000"/>
          </a:xfrm>
        </p:spPr>
        <p:txBody>
          <a:bodyPr/>
          <a:lstStyle/>
          <a:p>
            <a:pPr>
              <a:lnSpc>
                <a:spcPct val="90000"/>
              </a:lnSpc>
            </a:pPr>
            <a:r>
              <a:rPr lang="en-US" dirty="0" smtClean="0"/>
              <a:t>Physical form of the chemical</a:t>
            </a:r>
          </a:p>
          <a:p>
            <a:pPr>
              <a:lnSpc>
                <a:spcPct val="90000"/>
              </a:lnSpc>
            </a:pPr>
            <a:r>
              <a:rPr lang="en-US" dirty="0" smtClean="0"/>
              <a:t>How chemicals get into the body (route of entry)</a:t>
            </a:r>
          </a:p>
          <a:p>
            <a:pPr>
              <a:lnSpc>
                <a:spcPct val="90000"/>
              </a:lnSpc>
            </a:pPr>
            <a:r>
              <a:rPr lang="en-US" dirty="0" smtClean="0"/>
              <a:t>Dose</a:t>
            </a:r>
          </a:p>
          <a:p>
            <a:pPr>
              <a:lnSpc>
                <a:spcPct val="90000"/>
              </a:lnSpc>
            </a:pPr>
            <a:r>
              <a:rPr lang="en-US" dirty="0" smtClean="0"/>
              <a:t>Toxicity</a:t>
            </a:r>
          </a:p>
          <a:p>
            <a:pPr>
              <a:lnSpc>
                <a:spcPct val="90000"/>
              </a:lnSpc>
            </a:pPr>
            <a:r>
              <a:rPr lang="en-US" dirty="0" smtClean="0"/>
              <a:t>Individual</a:t>
            </a:r>
            <a:r>
              <a:rPr lang="en-US" altLang="en-US" dirty="0" smtClean="0"/>
              <a:t>’</a:t>
            </a:r>
            <a:r>
              <a:rPr lang="en-US" dirty="0" smtClean="0"/>
              <a:t>s reaction to the chemical</a:t>
            </a:r>
          </a:p>
        </p:txBody>
      </p:sp>
      <p:sp>
        <p:nvSpPr>
          <p:cNvPr id="4" name="TextBox 3"/>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p:txBody>
          <a:bodyPr/>
          <a:lstStyle/>
          <a:p>
            <a:r>
              <a:rPr lang="en-US" altLang="en-US" i="1" dirty="0" smtClean="0"/>
              <a:t>“</a:t>
            </a:r>
            <a:r>
              <a:rPr lang="en-US" altLang="ja-JP" dirty="0" smtClean="0">
                <a:ea typeface="ＭＳ Ｐゴシック" charset="-128"/>
              </a:rPr>
              <a:t>The</a:t>
            </a:r>
            <a:r>
              <a:rPr lang="en-US" altLang="ja-JP" i="1" dirty="0" smtClean="0">
                <a:ea typeface="ＭＳ Ｐゴシック" charset="-128"/>
              </a:rPr>
              <a:t> </a:t>
            </a:r>
            <a:r>
              <a:rPr lang="en-US" altLang="ja-JP" dirty="0" smtClean="0">
                <a:ea typeface="ＭＳ Ｐゴシック" charset="-128"/>
              </a:rPr>
              <a:t>dose makes the poison</a:t>
            </a:r>
            <a:r>
              <a:rPr lang="en-US" altLang="en-US" dirty="0" smtClean="0"/>
              <a:t>”</a:t>
            </a:r>
            <a:endParaRPr lang="en-US" dirty="0" smtClean="0"/>
          </a:p>
        </p:txBody>
      </p:sp>
      <p:sp>
        <p:nvSpPr>
          <p:cNvPr id="2" name="Content Placeholder 1"/>
          <p:cNvSpPr>
            <a:spLocks noGrp="1"/>
          </p:cNvSpPr>
          <p:nvPr>
            <p:ph idx="1"/>
          </p:nvPr>
        </p:nvSpPr>
        <p:spPr/>
        <p:txBody>
          <a:bodyPr>
            <a:normAutofit/>
          </a:bodyPr>
          <a:lstStyle/>
          <a:p>
            <a:pPr marL="0" indent="0">
              <a:lnSpc>
                <a:spcPct val="90000"/>
              </a:lnSpc>
              <a:buNone/>
            </a:pPr>
            <a:r>
              <a:rPr lang="en-US" dirty="0" smtClean="0"/>
              <a:t>All substances are poisons; there is none which is not a poison. The right dose differentiates a poison from a remedy."   </a:t>
            </a:r>
          </a:p>
          <a:p>
            <a:pPr marL="0" indent="0">
              <a:lnSpc>
                <a:spcPct val="90000"/>
              </a:lnSpc>
              <a:buNone/>
            </a:pPr>
            <a:endParaRPr lang="en-US" dirty="0" smtClean="0"/>
          </a:p>
          <a:p>
            <a:pPr marL="0" indent="0">
              <a:lnSpc>
                <a:spcPct val="90000"/>
              </a:lnSpc>
              <a:buNone/>
            </a:pPr>
            <a:r>
              <a:rPr lang="en-US" dirty="0" smtClean="0"/>
              <a:t>Paracelsus (1493-1541)</a:t>
            </a:r>
          </a:p>
        </p:txBody>
      </p:sp>
      <p:pic>
        <p:nvPicPr>
          <p:cNvPr id="85003" name="Picture 11" descr="Paracelsus"/>
          <p:cNvPicPr>
            <a:picLocks noChangeAspect="1" noChangeArrowheads="1"/>
          </p:cNvPicPr>
          <p:nvPr/>
        </p:nvPicPr>
        <p:blipFill>
          <a:blip r:embed="rId3" cstate="print"/>
          <a:srcRect/>
          <a:stretch>
            <a:fillRect/>
          </a:stretch>
        </p:blipFill>
        <p:spPr bwMode="auto">
          <a:xfrm>
            <a:off x="6228492" y="3200400"/>
            <a:ext cx="2476881" cy="3352800"/>
          </a:xfrm>
          <a:prstGeom prst="rect">
            <a:avLst/>
          </a:prstGeom>
          <a:noFill/>
          <a:ln w="9525">
            <a:noFill/>
            <a:miter lim="800000"/>
            <a:headEnd/>
            <a:tailEnd/>
          </a:ln>
          <a:effectLst>
            <a:outerShdw algn="tl" rotWithShape="0">
              <a:srgbClr val="808080">
                <a:alpha val="70000"/>
              </a:srgbClr>
            </a:outerShdw>
          </a:effectLst>
        </p:spPr>
      </p:pic>
      <p:sp>
        <p:nvSpPr>
          <p:cNvPr id="5" name="TextBox 4"/>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3276600" y="914400"/>
            <a:ext cx="5867400" cy="1143000"/>
          </a:xfrm>
        </p:spPr>
        <p:txBody>
          <a:bodyPr rtlCol="0">
            <a:normAutofit fontScale="90000"/>
          </a:bodyPr>
          <a:lstStyle/>
          <a:p>
            <a:pPr fontAlgn="auto">
              <a:spcAft>
                <a:spcPts val="0"/>
              </a:spcAft>
              <a:defRPr/>
            </a:pPr>
            <a:r>
              <a:rPr lang="en-US" sz="4400" dirty="0" smtClean="0">
                <a:solidFill>
                  <a:schemeClr val="accent3">
                    <a:lumMod val="75000"/>
                  </a:schemeClr>
                </a:solidFill>
              </a:rPr>
              <a:t>This course will not train you to clean up spills and releases</a:t>
            </a:r>
            <a:endParaRPr lang="en-US" sz="4400" dirty="0">
              <a:solidFill>
                <a:schemeClr val="accent3">
                  <a:lumMod val="75000"/>
                </a:schemeClr>
              </a:solidFill>
            </a:endParaRPr>
          </a:p>
        </p:txBody>
      </p:sp>
      <p:pic>
        <p:nvPicPr>
          <p:cNvPr id="11266" name="Picture 4" descr="Stop_sign"/>
          <p:cNvPicPr>
            <a:picLocks noChangeAspect="1" noChangeArrowheads="1"/>
          </p:cNvPicPr>
          <p:nvPr/>
        </p:nvPicPr>
        <p:blipFill>
          <a:blip r:embed="rId3" cstate="print"/>
          <a:srcRect/>
          <a:stretch>
            <a:fillRect/>
          </a:stretch>
        </p:blipFill>
        <p:spPr bwMode="auto">
          <a:xfrm>
            <a:off x="304800" y="533400"/>
            <a:ext cx="2667000" cy="2667000"/>
          </a:xfrm>
          <a:prstGeom prst="rect">
            <a:avLst/>
          </a:prstGeom>
          <a:noFill/>
          <a:ln w="9525">
            <a:noFill/>
            <a:miter lim="800000"/>
            <a:headEnd/>
            <a:tailEnd/>
          </a:ln>
        </p:spPr>
      </p:pic>
      <p:pic>
        <p:nvPicPr>
          <p:cNvPr id="11267" name="Picture 5" descr="Hazmat cleanup workers in self-contained breathing apparatus and tyvek suits doing radiation checks"/>
          <p:cNvPicPr>
            <a:picLocks noChangeAspect="1"/>
          </p:cNvPicPr>
          <p:nvPr/>
        </p:nvPicPr>
        <p:blipFill>
          <a:blip r:embed="rId4" cstate="print"/>
          <a:srcRect/>
          <a:stretch>
            <a:fillRect/>
          </a:stretch>
        </p:blipFill>
        <p:spPr bwMode="auto">
          <a:xfrm>
            <a:off x="3352800" y="2949575"/>
            <a:ext cx="5330825" cy="3544888"/>
          </a:xfrm>
          <a:prstGeom prst="rect">
            <a:avLst/>
          </a:prstGeom>
          <a:noFill/>
          <a:ln w="9525">
            <a:noFill/>
            <a:miter lim="800000"/>
            <a:headEnd/>
            <a:tailEnd/>
          </a:ln>
        </p:spPr>
      </p:pic>
      <p:sp>
        <p:nvSpPr>
          <p:cNvPr id="7" name="&quot;No&quot; Symbol 6"/>
          <p:cNvSpPr/>
          <p:nvPr/>
        </p:nvSpPr>
        <p:spPr>
          <a:xfrm>
            <a:off x="4800600" y="3581400"/>
            <a:ext cx="2286000" cy="2286000"/>
          </a:xfrm>
          <a:prstGeom prst="noSmoking">
            <a:avLst>
              <a:gd name="adj" fmla="val 14112"/>
            </a:avLst>
          </a:prstGeom>
          <a:solidFill>
            <a:srgbClr val="FF0000">
              <a:alpha val="57000"/>
            </a:srgbClr>
          </a:solidFill>
          <a:ln w="12700" cmpd="sng">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6" name="TextBox 5"/>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228600" y="381000"/>
            <a:ext cx="9067800" cy="1143000"/>
          </a:xfrm>
        </p:spPr>
        <p:txBody>
          <a:bodyPr/>
          <a:lstStyle/>
          <a:p>
            <a:r>
              <a:rPr lang="en-US" sz="3600" dirty="0" smtClean="0">
                <a:solidFill>
                  <a:srgbClr val="606060"/>
                </a:solidFill>
              </a:rPr>
              <a:t>The dose response curve shows how people respond to toxic chemicals</a:t>
            </a:r>
          </a:p>
        </p:txBody>
      </p:sp>
      <p:pic>
        <p:nvPicPr>
          <p:cNvPr id="94210" name="Content Placeholder 4" descr="Classic dose response curver"/>
          <p:cNvPicPr>
            <a:picLocks noGrp="1" noChangeAspect="1"/>
          </p:cNvPicPr>
          <p:nvPr>
            <p:ph idx="1"/>
          </p:nvPr>
        </p:nvPicPr>
        <p:blipFill>
          <a:blip r:embed="rId3" cstate="print"/>
          <a:srcRect/>
          <a:stretch>
            <a:fillRect/>
          </a:stretch>
        </p:blipFill>
        <p:spPr>
          <a:xfrm>
            <a:off x="1905000" y="1852613"/>
            <a:ext cx="6800850" cy="4471987"/>
          </a:xfrm>
        </p:spPr>
      </p:pic>
      <p:sp>
        <p:nvSpPr>
          <p:cNvPr id="4" name="TextBox 3"/>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Content Placeholder 19" descr="Dose response curve demonstrated for alcohol consumption"/>
          <p:cNvPicPr>
            <a:picLocks noGrp="1" noChangeAspect="1"/>
          </p:cNvPicPr>
          <p:nvPr>
            <p:ph idx="1"/>
          </p:nvPr>
        </p:nvPicPr>
        <p:blipFill>
          <a:blip r:embed="rId3" cstate="print"/>
          <a:srcRect l="1064" b="1538"/>
          <a:stretch>
            <a:fillRect/>
          </a:stretch>
        </p:blipFill>
        <p:spPr>
          <a:xfrm>
            <a:off x="1828800" y="1752600"/>
            <a:ext cx="6650038" cy="4572000"/>
          </a:xfrm>
        </p:spPr>
      </p:pic>
      <p:sp>
        <p:nvSpPr>
          <p:cNvPr id="95234" name="Title 1"/>
          <p:cNvSpPr>
            <a:spLocks noGrp="1"/>
          </p:cNvSpPr>
          <p:nvPr>
            <p:ph type="title"/>
          </p:nvPr>
        </p:nvSpPr>
        <p:spPr/>
        <p:txBody>
          <a:bodyPr/>
          <a:lstStyle/>
          <a:p>
            <a:r>
              <a:rPr lang="en-US" sz="3600" dirty="0" smtClean="0">
                <a:solidFill>
                  <a:srgbClr val="606060"/>
                </a:solidFill>
              </a:rPr>
              <a:t>Let</a:t>
            </a:r>
            <a:r>
              <a:rPr lang="en-US" altLang="en-US" sz="3600" dirty="0" smtClean="0">
                <a:solidFill>
                  <a:srgbClr val="606060"/>
                </a:solidFill>
              </a:rPr>
              <a:t>’</a:t>
            </a:r>
            <a:r>
              <a:rPr lang="en-US" sz="3600" dirty="0" smtClean="0">
                <a:solidFill>
                  <a:srgbClr val="606060"/>
                </a:solidFill>
              </a:rPr>
              <a:t>s look at the dose response curve for alcohol consumption</a:t>
            </a:r>
          </a:p>
        </p:txBody>
      </p:sp>
      <p:sp>
        <p:nvSpPr>
          <p:cNvPr id="4" name="TextBox 3"/>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r>
              <a:rPr lang="en-US" sz="4400" dirty="0" smtClean="0"/>
              <a:t>How do chemicals enter your body?</a:t>
            </a:r>
          </a:p>
        </p:txBody>
      </p:sp>
      <p:sp>
        <p:nvSpPr>
          <p:cNvPr id="9219" name="Rectangle 3"/>
          <p:cNvSpPr>
            <a:spLocks noGrp="1" noChangeArrowheads="1"/>
          </p:cNvSpPr>
          <p:nvPr>
            <p:ph type="body" idx="1"/>
          </p:nvPr>
        </p:nvSpPr>
        <p:spPr>
          <a:xfrm>
            <a:off x="457200" y="1927225"/>
            <a:ext cx="3429000" cy="4525963"/>
          </a:xfrm>
        </p:spPr>
        <p:txBody>
          <a:bodyPr rtlCol="0">
            <a:normAutofit fontScale="77500" lnSpcReduction="20000"/>
          </a:bodyPr>
          <a:lstStyle/>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Breathing (Inhalation)</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Absorption through the skin</a:t>
            </a: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Swallowing (Ingestion) </a:t>
            </a:r>
            <a:endParaRPr lang="en-US" dirty="0">
              <a:solidFill>
                <a:schemeClr val="tx1">
                  <a:lumMod val="85000"/>
                  <a:lumOff val="15000"/>
                </a:schemeClr>
              </a:solidFill>
              <a:ea typeface="+mn-ea"/>
            </a:endParaRPr>
          </a:p>
          <a:p>
            <a:pPr marL="514350" indent="-514350" fontAlgn="auto">
              <a:spcAft>
                <a:spcPts val="0"/>
              </a:spcAft>
              <a:buFont typeface="+mj-lt"/>
              <a:buAutoNum type="arabicPeriod"/>
              <a:defRPr/>
            </a:pPr>
            <a:r>
              <a:rPr lang="en-US" dirty="0" smtClean="0">
                <a:solidFill>
                  <a:schemeClr val="tx1">
                    <a:lumMod val="85000"/>
                    <a:lumOff val="15000"/>
                  </a:schemeClr>
                </a:solidFill>
                <a:ea typeface="+mn-ea"/>
              </a:rPr>
              <a:t>Injection</a:t>
            </a:r>
          </a:p>
          <a:p>
            <a:pPr marL="0" indent="0" fontAlgn="auto">
              <a:spcAft>
                <a:spcPts val="0"/>
              </a:spcAft>
              <a:buFont typeface="Arial" pitchFamily="34" charset="0"/>
              <a:buNone/>
              <a:defRPr/>
            </a:pPr>
            <a:endParaRPr lang="en-US" dirty="0" smtClean="0">
              <a:solidFill>
                <a:schemeClr val="tx1">
                  <a:lumMod val="85000"/>
                  <a:lumOff val="15000"/>
                </a:schemeClr>
              </a:solidFill>
              <a:ea typeface="+mn-ea"/>
            </a:endParaRPr>
          </a:p>
          <a:p>
            <a:pPr marL="0" indent="0" fontAlgn="auto">
              <a:spcAft>
                <a:spcPts val="0"/>
              </a:spcAft>
              <a:buFont typeface="Arial" pitchFamily="34" charset="0"/>
              <a:buNone/>
              <a:defRPr/>
            </a:pPr>
            <a:r>
              <a:rPr lang="en-US" dirty="0">
                <a:solidFill>
                  <a:srgbClr val="000090"/>
                </a:solidFill>
                <a:ea typeface="+mn-ea"/>
              </a:rPr>
              <a:t>Which one is the most common route</a:t>
            </a:r>
            <a:r>
              <a:rPr lang="en-US" dirty="0" smtClean="0">
                <a:solidFill>
                  <a:srgbClr val="000090"/>
                </a:solidFill>
                <a:ea typeface="+mn-ea"/>
              </a:rPr>
              <a:t>?</a:t>
            </a:r>
            <a:endParaRPr lang="en-US" dirty="0">
              <a:solidFill>
                <a:srgbClr val="000090"/>
              </a:solidFill>
              <a:ea typeface="+mn-ea"/>
            </a:endParaRPr>
          </a:p>
          <a:p>
            <a:pPr marL="0" indent="0" fontAlgn="auto">
              <a:spcAft>
                <a:spcPts val="0"/>
              </a:spcAft>
              <a:buFont typeface="Arial" pitchFamily="34" charset="0"/>
              <a:buNone/>
              <a:defRPr/>
            </a:pPr>
            <a:r>
              <a:rPr lang="en-US" dirty="0" smtClean="0">
                <a:solidFill>
                  <a:schemeClr val="tx1">
                    <a:lumMod val="85000"/>
                    <a:lumOff val="15000"/>
                  </a:schemeClr>
                </a:solidFill>
                <a:ea typeface="+mn-ea"/>
              </a:rPr>
              <a:t> </a:t>
            </a:r>
            <a:endParaRPr lang="en-US" dirty="0">
              <a:solidFill>
                <a:schemeClr val="tx1">
                  <a:lumMod val="85000"/>
                  <a:lumOff val="15000"/>
                </a:schemeClr>
              </a:solidFill>
              <a:ea typeface="+mn-ea"/>
            </a:endParaRPr>
          </a:p>
        </p:txBody>
      </p:sp>
      <p:pic>
        <p:nvPicPr>
          <p:cNvPr id="96259" name="Picture 2" descr="Diagram of the upper torso of a man showing routes of entry of chemicals"/>
          <p:cNvPicPr>
            <a:picLocks noChangeAspect="1" noChangeArrowheads="1"/>
          </p:cNvPicPr>
          <p:nvPr/>
        </p:nvPicPr>
        <p:blipFill>
          <a:blip r:embed="rId3" cstate="print"/>
          <a:srcRect/>
          <a:stretch>
            <a:fillRect/>
          </a:stretch>
        </p:blipFill>
        <p:spPr bwMode="auto">
          <a:xfrm>
            <a:off x="3810000" y="1066800"/>
            <a:ext cx="5095875" cy="5600700"/>
          </a:xfrm>
          <a:prstGeom prst="rect">
            <a:avLst/>
          </a:prstGeom>
          <a:noFill/>
          <a:ln w="9525">
            <a:noFill/>
            <a:miter lim="800000"/>
            <a:headEnd/>
            <a:tailEnd/>
          </a:ln>
        </p:spPr>
      </p:pic>
      <p:sp>
        <p:nvSpPr>
          <p:cNvPr id="5" name="TextBox 4"/>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M26</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152400" y="0"/>
            <a:ext cx="8839200" cy="1143000"/>
          </a:xfrm>
        </p:spPr>
        <p:txBody>
          <a:bodyPr/>
          <a:lstStyle/>
          <a:p>
            <a:r>
              <a:rPr lang="en-US" sz="4400" dirty="0" smtClean="0"/>
              <a:t>1. Inhalation</a:t>
            </a:r>
          </a:p>
        </p:txBody>
      </p:sp>
      <p:sp>
        <p:nvSpPr>
          <p:cNvPr id="97282" name="Rectangle 3"/>
          <p:cNvSpPr>
            <a:spLocks noGrp="1" noChangeArrowheads="1"/>
          </p:cNvSpPr>
          <p:nvPr>
            <p:ph type="body" idx="1"/>
          </p:nvPr>
        </p:nvSpPr>
        <p:spPr>
          <a:xfrm>
            <a:off x="304800" y="1066800"/>
            <a:ext cx="8534400" cy="4953000"/>
          </a:xfrm>
        </p:spPr>
        <p:txBody>
          <a:bodyPr/>
          <a:lstStyle/>
          <a:p>
            <a:pPr>
              <a:lnSpc>
                <a:spcPct val="90000"/>
              </a:lnSpc>
            </a:pPr>
            <a:r>
              <a:rPr lang="en-US" dirty="0" smtClean="0"/>
              <a:t>Airborne chemicals are breathed in through the mouth or nose</a:t>
            </a:r>
          </a:p>
          <a:p>
            <a:pPr>
              <a:lnSpc>
                <a:spcPct val="90000"/>
              </a:lnSpc>
            </a:pPr>
            <a:r>
              <a:rPr lang="en-US" dirty="0" smtClean="0"/>
              <a:t>Gases and vapors can reach the deep lungs</a:t>
            </a:r>
          </a:p>
          <a:p>
            <a:pPr>
              <a:lnSpc>
                <a:spcPct val="90000"/>
              </a:lnSpc>
            </a:pPr>
            <a:r>
              <a:rPr lang="en-US" dirty="0" smtClean="0"/>
              <a:t>Particle and droplet size affects where the chemical settles in the respiratory tract, which influences symptoms and disease</a:t>
            </a:r>
          </a:p>
        </p:txBody>
      </p:sp>
      <p:pic>
        <p:nvPicPr>
          <p:cNvPr id="97283" name="Picture 6" descr="Lungs with parts labeled"/>
          <p:cNvPicPr>
            <a:picLocks noChangeAspect="1"/>
          </p:cNvPicPr>
          <p:nvPr/>
        </p:nvPicPr>
        <p:blipFill>
          <a:blip r:embed="rId3" cstate="print"/>
          <a:srcRect/>
          <a:stretch>
            <a:fillRect/>
          </a:stretch>
        </p:blipFill>
        <p:spPr bwMode="auto">
          <a:xfrm>
            <a:off x="5715000" y="4309249"/>
            <a:ext cx="3333750" cy="2548751"/>
          </a:xfrm>
          <a:prstGeom prst="rect">
            <a:avLst/>
          </a:prstGeom>
          <a:noFill/>
          <a:ln w="9525">
            <a:noFill/>
            <a:miter lim="800000"/>
            <a:headEnd/>
            <a:tailEnd/>
          </a:ln>
        </p:spPr>
      </p:pic>
      <p:sp>
        <p:nvSpPr>
          <p:cNvPr id="97284" name="TextBox 7"/>
          <p:cNvSpPr txBox="1">
            <a:spLocks noChangeArrowheads="1"/>
          </p:cNvSpPr>
          <p:nvPr/>
        </p:nvSpPr>
        <p:spPr bwMode="auto">
          <a:xfrm>
            <a:off x="2743200" y="6044625"/>
            <a:ext cx="2971800" cy="584775"/>
          </a:xfrm>
          <a:prstGeom prst="rect">
            <a:avLst/>
          </a:prstGeom>
          <a:noFill/>
          <a:ln w="9525">
            <a:noFill/>
            <a:miter lim="800000"/>
            <a:headEnd/>
            <a:tailEnd/>
          </a:ln>
        </p:spPr>
        <p:txBody>
          <a:bodyPr wrap="square">
            <a:spAutoFit/>
          </a:bodyPr>
          <a:lstStyle/>
          <a:p>
            <a:pPr algn="r"/>
            <a:r>
              <a:rPr lang="en-US" sz="1600"/>
              <a:t>Illustration courtesy Pearson Scott Foresman and Wikimedia</a:t>
            </a:r>
          </a:p>
        </p:txBody>
      </p:sp>
      <p:sp>
        <p:nvSpPr>
          <p:cNvPr id="6" name="TextBox 5"/>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M27</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533400" y="0"/>
            <a:ext cx="8229600" cy="1143000"/>
          </a:xfrm>
        </p:spPr>
        <p:txBody>
          <a:bodyPr/>
          <a:lstStyle/>
          <a:p>
            <a:r>
              <a:rPr lang="en-US" sz="4400" dirty="0" smtClean="0"/>
              <a:t>2. Absorption</a:t>
            </a:r>
          </a:p>
        </p:txBody>
      </p:sp>
      <p:sp>
        <p:nvSpPr>
          <p:cNvPr id="98306" name="Rectangle 3"/>
          <p:cNvSpPr>
            <a:spLocks noGrp="1" noChangeArrowheads="1"/>
          </p:cNvSpPr>
          <p:nvPr>
            <p:ph type="body" idx="1"/>
          </p:nvPr>
        </p:nvSpPr>
        <p:spPr>
          <a:xfrm>
            <a:off x="533400" y="990600"/>
            <a:ext cx="8610600" cy="4525963"/>
          </a:xfrm>
        </p:spPr>
        <p:txBody>
          <a:bodyPr/>
          <a:lstStyle/>
          <a:p>
            <a:r>
              <a:rPr lang="en-US" sz="2800" dirty="0" smtClean="0"/>
              <a:t>If chemicals get onto your body they may be able to pass through to your bloodstream</a:t>
            </a:r>
          </a:p>
          <a:p>
            <a:r>
              <a:rPr lang="en-US" sz="2800" dirty="0" smtClean="0"/>
              <a:t>Open wounds can increase absorption</a:t>
            </a:r>
          </a:p>
          <a:p>
            <a:r>
              <a:rPr lang="en-US" sz="2800" dirty="0" smtClean="0"/>
              <a:t>Chemical properties affect absorption</a:t>
            </a:r>
          </a:p>
          <a:p>
            <a:pPr algn="ctr">
              <a:buNone/>
            </a:pPr>
            <a:r>
              <a:rPr lang="en-US" sz="2800" dirty="0" smtClean="0">
                <a:solidFill>
                  <a:srgbClr val="082858"/>
                </a:solidFill>
              </a:rPr>
              <a:t>Are all areas of the skin equally protective?</a:t>
            </a:r>
            <a:endParaRPr lang="en-US" sz="2800" dirty="0" smtClean="0"/>
          </a:p>
        </p:txBody>
      </p:sp>
      <p:pic>
        <p:nvPicPr>
          <p:cNvPr id="98307" name="Picture 3" descr="elcosh image of dermatitis caused by kerosene"/>
          <p:cNvPicPr>
            <a:picLocks noChangeAspect="1"/>
          </p:cNvPicPr>
          <p:nvPr/>
        </p:nvPicPr>
        <p:blipFill>
          <a:blip r:embed="rId3" cstate="print"/>
          <a:srcRect r="14904"/>
          <a:stretch>
            <a:fillRect/>
          </a:stretch>
        </p:blipFill>
        <p:spPr bwMode="auto">
          <a:xfrm>
            <a:off x="4572000" y="3733800"/>
            <a:ext cx="3200400" cy="2403475"/>
          </a:xfrm>
          <a:prstGeom prst="rect">
            <a:avLst/>
          </a:prstGeom>
          <a:noFill/>
          <a:ln w="9525">
            <a:noFill/>
            <a:miter lim="800000"/>
            <a:headEnd/>
            <a:tailEnd/>
          </a:ln>
        </p:spPr>
      </p:pic>
      <p:pic>
        <p:nvPicPr>
          <p:cNvPr id="98308" name="Picture 5" descr="Worker washing dark substance from hands"/>
          <p:cNvPicPr>
            <a:picLocks noChangeAspect="1"/>
          </p:cNvPicPr>
          <p:nvPr/>
        </p:nvPicPr>
        <p:blipFill>
          <a:blip r:embed="rId4" cstate="print"/>
          <a:srcRect t="2748" r="14169" b="11546"/>
          <a:stretch>
            <a:fillRect/>
          </a:stretch>
        </p:blipFill>
        <p:spPr bwMode="auto">
          <a:xfrm>
            <a:off x="609600" y="3733800"/>
            <a:ext cx="3597275" cy="2376796"/>
          </a:xfrm>
          <a:prstGeom prst="rect">
            <a:avLst/>
          </a:prstGeom>
          <a:noFill/>
          <a:ln w="9525">
            <a:noFill/>
            <a:miter lim="800000"/>
            <a:headEnd/>
            <a:tailEnd/>
          </a:ln>
        </p:spPr>
      </p:pic>
      <p:sp>
        <p:nvSpPr>
          <p:cNvPr id="98309" name="TextBox 6"/>
          <p:cNvSpPr txBox="1">
            <a:spLocks noChangeArrowheads="1"/>
          </p:cNvSpPr>
          <p:nvPr/>
        </p:nvSpPr>
        <p:spPr bwMode="auto">
          <a:xfrm>
            <a:off x="838200" y="5715000"/>
            <a:ext cx="3124200" cy="307975"/>
          </a:xfrm>
          <a:prstGeom prst="rect">
            <a:avLst/>
          </a:prstGeom>
          <a:noFill/>
          <a:ln w="9525">
            <a:noFill/>
            <a:miter lim="800000"/>
            <a:headEnd/>
            <a:tailEnd/>
          </a:ln>
        </p:spPr>
        <p:txBody>
          <a:bodyPr>
            <a:spAutoFit/>
          </a:bodyPr>
          <a:lstStyle/>
          <a:p>
            <a:r>
              <a:rPr lang="en-US" sz="1400" b="1" dirty="0">
                <a:solidFill>
                  <a:schemeClr val="bg1"/>
                </a:solidFill>
              </a:rPr>
              <a:t>Photo courtesy John </a:t>
            </a:r>
            <a:r>
              <a:rPr lang="en-US" sz="1400" b="1" dirty="0" err="1">
                <a:solidFill>
                  <a:schemeClr val="bg1"/>
                </a:solidFill>
              </a:rPr>
              <a:t>Rekus</a:t>
            </a:r>
            <a:r>
              <a:rPr lang="en-US" sz="1400" b="1" dirty="0">
                <a:solidFill>
                  <a:schemeClr val="bg1"/>
                </a:solidFill>
              </a:rPr>
              <a:t> and NIOSH</a:t>
            </a:r>
          </a:p>
        </p:txBody>
      </p:sp>
      <p:sp>
        <p:nvSpPr>
          <p:cNvPr id="98310" name="TextBox 7"/>
          <p:cNvSpPr txBox="1">
            <a:spLocks noChangeArrowheads="1"/>
          </p:cNvSpPr>
          <p:nvPr/>
        </p:nvSpPr>
        <p:spPr bwMode="auto">
          <a:xfrm>
            <a:off x="4572000" y="5715000"/>
            <a:ext cx="3581400" cy="338554"/>
          </a:xfrm>
          <a:prstGeom prst="rect">
            <a:avLst/>
          </a:prstGeom>
          <a:noFill/>
          <a:ln w="9525">
            <a:noFill/>
            <a:miter lim="800000"/>
            <a:headEnd/>
            <a:tailEnd/>
          </a:ln>
        </p:spPr>
        <p:txBody>
          <a:bodyPr>
            <a:spAutoFit/>
          </a:bodyPr>
          <a:lstStyle/>
          <a:p>
            <a:r>
              <a:rPr lang="en-US" sz="1600" b="1" dirty="0">
                <a:solidFill>
                  <a:srgbClr val="FFFFFF"/>
                </a:solidFill>
              </a:rPr>
              <a:t>Dermatitis from kerosene/</a:t>
            </a:r>
            <a:r>
              <a:rPr lang="en-US" sz="1600" b="1" dirty="0" err="1">
                <a:solidFill>
                  <a:srgbClr val="FFFFFF"/>
                </a:solidFill>
              </a:rPr>
              <a:t>eLCOSH</a:t>
            </a:r>
            <a:endParaRPr lang="en-US" sz="1600" b="1" dirty="0">
              <a:solidFill>
                <a:srgbClr val="FFFFFF"/>
              </a:solidFill>
            </a:endParaRPr>
          </a:p>
        </p:txBody>
      </p:sp>
      <p:sp>
        <p:nvSpPr>
          <p:cNvPr id="8" name="TextBox 7"/>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M28</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9" name="Group 22"/>
          <p:cNvGrpSpPr>
            <a:grpSpLocks/>
          </p:cNvGrpSpPr>
          <p:nvPr/>
        </p:nvGrpSpPr>
        <p:grpSpPr bwMode="auto">
          <a:xfrm>
            <a:off x="7924800" y="5943600"/>
            <a:ext cx="1066800" cy="914400"/>
            <a:chOff x="5798743" y="5140036"/>
            <a:chExt cx="3908181" cy="2133600"/>
          </a:xfrm>
        </p:grpSpPr>
        <p:pic>
          <p:nvPicPr>
            <p:cNvPr id="10" name="Picture 2" descr="carpentry,construction,hardware,households,industries,industry,objects,Photographs,toolboxes,tools"/>
            <p:cNvPicPr>
              <a:picLocks noChangeAspect="1" noChangeArrowheads="1"/>
            </p:cNvPicPr>
            <p:nvPr/>
          </p:nvPicPr>
          <p:blipFill>
            <a:blip r:embed="rId5"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1"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3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howing rates of absorption "/>
          <p:cNvPicPr>
            <a:picLocks noChangeAspect="1"/>
          </p:cNvPicPr>
          <p:nvPr/>
        </p:nvPicPr>
        <p:blipFill>
          <a:blip r:embed="rId3" cstate="print"/>
          <a:stretch>
            <a:fillRect/>
          </a:stretch>
        </p:blipFill>
        <p:spPr>
          <a:xfrm>
            <a:off x="4328524" y="-25593"/>
            <a:ext cx="4619708" cy="6858000"/>
          </a:xfrm>
          <a:prstGeom prst="rect">
            <a:avLst/>
          </a:prstGeom>
        </p:spPr>
      </p:pic>
      <p:sp>
        <p:nvSpPr>
          <p:cNvPr id="5" name="Title 4"/>
          <p:cNvSpPr>
            <a:spLocks noGrp="1"/>
          </p:cNvSpPr>
          <p:nvPr>
            <p:ph type="ctrTitle"/>
          </p:nvPr>
        </p:nvSpPr>
        <p:spPr>
          <a:xfrm>
            <a:off x="304800" y="1295400"/>
            <a:ext cx="4191000" cy="1470025"/>
          </a:xfrm>
        </p:spPr>
        <p:txBody>
          <a:bodyPr/>
          <a:lstStyle/>
          <a:p>
            <a:pPr algn="l"/>
            <a:r>
              <a:rPr lang="en-US" sz="4000" dirty="0" smtClean="0">
                <a:solidFill>
                  <a:srgbClr val="082858"/>
                </a:solidFill>
              </a:rPr>
              <a:t>No! All areas of the skin are not equally protective?</a:t>
            </a:r>
            <a:endParaRPr lang="en-US" sz="4000" dirty="0">
              <a:solidFill>
                <a:srgbClr val="082858"/>
              </a:solidFill>
            </a:endParaRPr>
          </a:p>
        </p:txBody>
      </p:sp>
      <p:sp>
        <p:nvSpPr>
          <p:cNvPr id="6" name="TextBox 5"/>
          <p:cNvSpPr txBox="1"/>
          <p:nvPr/>
        </p:nvSpPr>
        <p:spPr>
          <a:xfrm>
            <a:off x="3048000" y="6019800"/>
            <a:ext cx="2438400" cy="584775"/>
          </a:xfrm>
          <a:prstGeom prst="rect">
            <a:avLst/>
          </a:prstGeom>
          <a:noFill/>
        </p:spPr>
        <p:txBody>
          <a:bodyPr wrap="square" rtlCol="0">
            <a:spAutoFit/>
          </a:bodyPr>
          <a:lstStyle/>
          <a:p>
            <a:pPr algn="r"/>
            <a:r>
              <a:rPr lang="en-US" sz="1600" dirty="0" smtClean="0">
                <a:solidFill>
                  <a:srgbClr val="2818F4"/>
                </a:solidFill>
              </a:rPr>
              <a:t>Graphic courtesy IUOE Hazmat Program</a:t>
            </a:r>
            <a:endParaRPr lang="en-US" sz="1600" dirty="0">
              <a:solidFill>
                <a:srgbClr val="2818F4"/>
              </a:solidFill>
            </a:endParaRPr>
          </a:p>
        </p:txBody>
      </p:sp>
      <p:sp>
        <p:nvSpPr>
          <p:cNvPr id="7" name="TextBox 6"/>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M29</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228600" y="274638"/>
            <a:ext cx="8686800" cy="1143000"/>
          </a:xfrm>
        </p:spPr>
        <p:txBody>
          <a:bodyPr/>
          <a:lstStyle/>
          <a:p>
            <a:r>
              <a:rPr lang="en-US" sz="4400" dirty="0" smtClean="0"/>
              <a:t>3. Ingestion</a:t>
            </a:r>
          </a:p>
        </p:txBody>
      </p:sp>
      <p:sp>
        <p:nvSpPr>
          <p:cNvPr id="99330" name="Rectangle 3"/>
          <p:cNvSpPr>
            <a:spLocks noGrp="1" noChangeArrowheads="1"/>
          </p:cNvSpPr>
          <p:nvPr>
            <p:ph type="body" idx="1"/>
          </p:nvPr>
        </p:nvSpPr>
        <p:spPr>
          <a:xfrm>
            <a:off x="533400" y="1447800"/>
            <a:ext cx="8229600" cy="1295400"/>
          </a:xfrm>
        </p:spPr>
        <p:txBody>
          <a:bodyPr/>
          <a:lstStyle/>
          <a:p>
            <a:pPr marL="0" indent="0">
              <a:lnSpc>
                <a:spcPct val="90000"/>
              </a:lnSpc>
              <a:buFont typeface="Arial" pitchFamily="34" charset="0"/>
              <a:buNone/>
            </a:pPr>
            <a:r>
              <a:rPr lang="en-US" sz="3600" dirty="0" smtClean="0">
                <a:solidFill>
                  <a:srgbClr val="2C3A90"/>
                </a:solidFill>
              </a:rPr>
              <a:t>How are chemicals ingested?</a:t>
            </a:r>
          </a:p>
          <a:p>
            <a:pPr marL="0" indent="0">
              <a:lnSpc>
                <a:spcPct val="90000"/>
              </a:lnSpc>
              <a:buNone/>
            </a:pPr>
            <a:r>
              <a:rPr lang="en-US" dirty="0" smtClean="0">
                <a:solidFill>
                  <a:srgbClr val="800000"/>
                </a:solidFill>
              </a:rPr>
              <a:t>Chemicals can be accidentally transferred to food or drink and be swallowed! Airborne dusts can get onto face</a:t>
            </a:r>
          </a:p>
          <a:p>
            <a:pPr marL="0" indent="0">
              <a:lnSpc>
                <a:spcPct val="90000"/>
              </a:lnSpc>
              <a:buFont typeface="Arial" pitchFamily="34" charset="0"/>
              <a:buNone/>
            </a:pPr>
            <a:endParaRPr lang="en-US" dirty="0" smtClean="0">
              <a:solidFill>
                <a:srgbClr val="2C3A90"/>
              </a:solidFill>
            </a:endParaRPr>
          </a:p>
        </p:txBody>
      </p:sp>
      <p:pic>
        <p:nvPicPr>
          <p:cNvPr id="4" name="Picture 3" descr="Construction workers eating"/>
          <p:cNvPicPr>
            <a:picLocks noChangeAspect="1"/>
          </p:cNvPicPr>
          <p:nvPr/>
        </p:nvPicPr>
        <p:blipFill>
          <a:blip r:embed="rId3" cstate="print"/>
          <a:srcRect r="6990"/>
          <a:stretch>
            <a:fillRect/>
          </a:stretch>
        </p:blipFill>
        <p:spPr bwMode="auto">
          <a:xfrm>
            <a:off x="4114800" y="3657600"/>
            <a:ext cx="4053840" cy="2895600"/>
          </a:xfrm>
          <a:prstGeom prst="rect">
            <a:avLst/>
          </a:prstGeom>
          <a:noFill/>
          <a:ln w="9525">
            <a:noFill/>
            <a:miter lim="800000"/>
            <a:headEnd/>
            <a:tailEnd/>
          </a:ln>
        </p:spPr>
      </p:pic>
      <p:sp>
        <p:nvSpPr>
          <p:cNvPr id="5" name="TextBox 4"/>
          <p:cNvSpPr txBox="1">
            <a:spLocks noChangeArrowheads="1"/>
          </p:cNvSpPr>
          <p:nvPr/>
        </p:nvSpPr>
        <p:spPr bwMode="auto">
          <a:xfrm>
            <a:off x="5265738" y="2286000"/>
            <a:ext cx="3878262" cy="369332"/>
          </a:xfrm>
          <a:prstGeom prst="rect">
            <a:avLst/>
          </a:prstGeom>
          <a:noFill/>
          <a:ln w="9525">
            <a:noFill/>
            <a:miter lim="800000"/>
            <a:headEnd/>
            <a:tailEnd/>
          </a:ln>
        </p:spPr>
        <p:txBody>
          <a:bodyPr>
            <a:spAutoFit/>
          </a:bodyPr>
          <a:lstStyle/>
          <a:p>
            <a:endParaRPr lang="en-US" dirty="0"/>
          </a:p>
        </p:txBody>
      </p:sp>
      <p:sp>
        <p:nvSpPr>
          <p:cNvPr id="6" name="TextBox 5"/>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ctrTitle"/>
          </p:nvPr>
        </p:nvSpPr>
        <p:spPr>
          <a:xfrm>
            <a:off x="457200" y="0"/>
            <a:ext cx="7772400" cy="1470025"/>
          </a:xfrm>
        </p:spPr>
        <p:txBody>
          <a:bodyPr/>
          <a:lstStyle/>
          <a:p>
            <a:r>
              <a:rPr lang="en-US" dirty="0" smtClean="0"/>
              <a:t>4. Injection</a:t>
            </a:r>
          </a:p>
        </p:txBody>
      </p:sp>
      <p:sp>
        <p:nvSpPr>
          <p:cNvPr id="13" name="Subtitle 12"/>
          <p:cNvSpPr>
            <a:spLocks noGrp="1"/>
          </p:cNvSpPr>
          <p:nvPr>
            <p:ph type="subTitle" idx="1"/>
          </p:nvPr>
        </p:nvSpPr>
        <p:spPr>
          <a:xfrm>
            <a:off x="1143000" y="1143000"/>
            <a:ext cx="6400800" cy="1752600"/>
          </a:xfrm>
        </p:spPr>
        <p:txBody>
          <a:bodyPr/>
          <a:lstStyle/>
          <a:p>
            <a:pPr algn="l"/>
            <a:r>
              <a:rPr lang="en-US" dirty="0" smtClean="0">
                <a:solidFill>
                  <a:schemeClr val="accent1">
                    <a:lumMod val="25000"/>
                  </a:schemeClr>
                </a:solidFill>
              </a:rPr>
              <a:t>Anything that pierces your skin allows chemicals to enter your bloodstream immediately</a:t>
            </a:r>
          </a:p>
          <a:p>
            <a:pPr algn="l"/>
            <a:endParaRPr lang="en-US" dirty="0"/>
          </a:p>
        </p:txBody>
      </p:sp>
      <p:pic>
        <p:nvPicPr>
          <p:cNvPr id="89089" name="Picture 1" descr="board with protruding nail"/>
          <p:cNvPicPr>
            <a:picLocks noChangeAspect="1" noChangeArrowheads="1"/>
          </p:cNvPicPr>
          <p:nvPr/>
        </p:nvPicPr>
        <p:blipFill>
          <a:blip r:embed="rId3" cstate="print"/>
          <a:srcRect t="36667" r="18699"/>
          <a:stretch>
            <a:fillRect/>
          </a:stretch>
        </p:blipFill>
        <p:spPr bwMode="auto">
          <a:xfrm>
            <a:off x="4800600" y="2743200"/>
            <a:ext cx="3633677" cy="2155150"/>
          </a:xfrm>
          <a:prstGeom prst="rect">
            <a:avLst/>
          </a:prstGeom>
          <a:ln>
            <a:noFill/>
          </a:ln>
          <a:effectLst>
            <a:softEdge rad="112500"/>
          </a:effectLst>
        </p:spPr>
      </p:pic>
      <p:pic>
        <p:nvPicPr>
          <p:cNvPr id="312322" name="Picture 2" descr="worker blowing out drill holes"/>
          <p:cNvPicPr>
            <a:picLocks noChangeAspect="1" noChangeArrowheads="1"/>
          </p:cNvPicPr>
          <p:nvPr/>
        </p:nvPicPr>
        <p:blipFill>
          <a:blip r:embed="rId4" cstate="print"/>
          <a:srcRect/>
          <a:stretch>
            <a:fillRect/>
          </a:stretch>
        </p:blipFill>
        <p:spPr bwMode="auto">
          <a:xfrm>
            <a:off x="609600" y="2743200"/>
            <a:ext cx="4207686" cy="2819400"/>
          </a:xfrm>
          <a:prstGeom prst="rect">
            <a:avLst/>
          </a:prstGeom>
          <a:ln>
            <a:noFill/>
          </a:ln>
          <a:effectLst>
            <a:softEdge rad="112500"/>
          </a:effectLst>
        </p:spPr>
      </p:pic>
      <p:sp>
        <p:nvSpPr>
          <p:cNvPr id="7" name="TextBox 6"/>
          <p:cNvSpPr txBox="1"/>
          <p:nvPr/>
        </p:nvSpPr>
        <p:spPr>
          <a:xfrm>
            <a:off x="685800" y="5715000"/>
            <a:ext cx="4038600" cy="646331"/>
          </a:xfrm>
          <a:prstGeom prst="rect">
            <a:avLst/>
          </a:prstGeom>
          <a:noFill/>
        </p:spPr>
        <p:txBody>
          <a:bodyPr wrap="square" rtlCol="0">
            <a:spAutoFit/>
          </a:bodyPr>
          <a:lstStyle/>
          <a:p>
            <a:r>
              <a:rPr lang="en-US" dirty="0" smtClean="0"/>
              <a:t>Blowing out drill holes with high pressure air. Photo courtesy </a:t>
            </a:r>
            <a:r>
              <a:rPr lang="en-US" dirty="0" err="1" smtClean="0"/>
              <a:t>eLCOSH</a:t>
            </a:r>
            <a:endParaRPr lang="en-US" dirty="0"/>
          </a:p>
        </p:txBody>
      </p:sp>
      <p:sp>
        <p:nvSpPr>
          <p:cNvPr id="8" name="TextBox 7"/>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M30</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10" name="Group 22"/>
          <p:cNvGrpSpPr>
            <a:grpSpLocks/>
          </p:cNvGrpSpPr>
          <p:nvPr/>
        </p:nvGrpSpPr>
        <p:grpSpPr bwMode="auto">
          <a:xfrm>
            <a:off x="7924800" y="5943600"/>
            <a:ext cx="1066800" cy="914400"/>
            <a:chOff x="5798743" y="5140036"/>
            <a:chExt cx="3908181" cy="2133600"/>
          </a:xfrm>
        </p:grpSpPr>
        <p:pic>
          <p:nvPicPr>
            <p:cNvPr id="11" name="Picture 2" descr="carpentry,construction,hardware,households,industries,industry,objects,Photographs,toolboxes,tools"/>
            <p:cNvPicPr>
              <a:picLocks noChangeAspect="1" noChangeArrowheads="1"/>
            </p:cNvPicPr>
            <p:nvPr/>
          </p:nvPicPr>
          <p:blipFill>
            <a:blip r:embed="rId5"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2"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rtlCol="0">
            <a:normAutofit fontScale="90000"/>
          </a:bodyPr>
          <a:lstStyle/>
          <a:p>
            <a:pPr fontAlgn="auto">
              <a:spcAft>
                <a:spcPts val="0"/>
              </a:spcAft>
              <a:defRPr/>
            </a:pPr>
            <a:r>
              <a:rPr lang="en-US" sz="4400" dirty="0" smtClean="0">
                <a:solidFill>
                  <a:schemeClr val="accent3">
                    <a:lumMod val="75000"/>
                  </a:schemeClr>
                </a:solidFill>
              </a:rPr>
              <a:t>What is the difference between acute and chronic exposure?</a:t>
            </a:r>
            <a:endParaRPr lang="en-US" sz="4400" dirty="0">
              <a:solidFill>
                <a:schemeClr val="accent3">
                  <a:lumMod val="75000"/>
                </a:schemeClr>
              </a:solidFill>
            </a:endParaRPr>
          </a:p>
        </p:txBody>
      </p:sp>
      <p:sp>
        <p:nvSpPr>
          <p:cNvPr id="11267" name="Rectangle 3"/>
          <p:cNvSpPr>
            <a:spLocks noGrp="1" noChangeArrowheads="1"/>
          </p:cNvSpPr>
          <p:nvPr>
            <p:ph type="body" idx="1"/>
          </p:nvPr>
        </p:nvSpPr>
        <p:spPr/>
        <p:txBody>
          <a:bodyPr rtlCol="0">
            <a:normAutofit lnSpcReduction="10000"/>
          </a:bodyPr>
          <a:lstStyle/>
          <a:p>
            <a:pPr marL="0" indent="0" fontAlgn="auto">
              <a:lnSpc>
                <a:spcPct val="90000"/>
              </a:lnSpc>
              <a:spcAft>
                <a:spcPts val="0"/>
              </a:spcAft>
              <a:buFont typeface="Arial" pitchFamily="34" charset="0"/>
              <a:buNone/>
              <a:defRPr/>
            </a:pPr>
            <a:r>
              <a:rPr lang="en-US" dirty="0" smtClean="0">
                <a:solidFill>
                  <a:srgbClr val="0000FF"/>
                </a:solidFill>
                <a:ea typeface="+mn-ea"/>
              </a:rPr>
              <a:t>Acute</a:t>
            </a:r>
            <a:endParaRPr lang="en-US" dirty="0">
              <a:solidFill>
                <a:srgbClr val="0000FF"/>
              </a:solidFill>
              <a:ea typeface="+mn-ea"/>
            </a:endParaRPr>
          </a:p>
          <a:p>
            <a:pPr fontAlgn="auto">
              <a:lnSpc>
                <a:spcPct val="90000"/>
              </a:lnSpc>
              <a:spcAft>
                <a:spcPts val="0"/>
              </a:spcAft>
              <a:defRPr/>
            </a:pPr>
            <a:r>
              <a:rPr lang="en-US" dirty="0">
                <a:solidFill>
                  <a:schemeClr val="tx1">
                    <a:lumMod val="85000"/>
                    <a:lumOff val="15000"/>
                  </a:schemeClr>
                </a:solidFill>
                <a:ea typeface="+mn-ea"/>
              </a:rPr>
              <a:t>High exposure over a short </a:t>
            </a:r>
            <a:r>
              <a:rPr lang="en-US" dirty="0" smtClean="0">
                <a:solidFill>
                  <a:schemeClr val="tx1">
                    <a:lumMod val="85000"/>
                    <a:lumOff val="15000"/>
                  </a:schemeClr>
                </a:solidFill>
                <a:ea typeface="+mn-ea"/>
              </a:rPr>
              <a:t>time period (minutes </a:t>
            </a:r>
            <a:r>
              <a:rPr lang="en-US" dirty="0">
                <a:solidFill>
                  <a:schemeClr val="tx1">
                    <a:lumMod val="85000"/>
                    <a:lumOff val="15000"/>
                  </a:schemeClr>
                </a:solidFill>
                <a:ea typeface="+mn-ea"/>
              </a:rPr>
              <a:t>to a few days)</a:t>
            </a:r>
          </a:p>
          <a:p>
            <a:pPr fontAlgn="auto">
              <a:lnSpc>
                <a:spcPct val="90000"/>
              </a:lnSpc>
              <a:spcAft>
                <a:spcPts val="0"/>
              </a:spcAft>
              <a:defRPr/>
            </a:pPr>
            <a:r>
              <a:rPr lang="en-US" dirty="0">
                <a:solidFill>
                  <a:schemeClr val="tx1">
                    <a:lumMod val="85000"/>
                    <a:lumOff val="15000"/>
                  </a:schemeClr>
                </a:solidFill>
                <a:ea typeface="+mn-ea"/>
              </a:rPr>
              <a:t>After exposure stops, damage may </a:t>
            </a:r>
            <a:r>
              <a:rPr lang="en-US" dirty="0" smtClean="0">
                <a:solidFill>
                  <a:schemeClr val="tx1">
                    <a:lumMod val="85000"/>
                    <a:lumOff val="15000"/>
                  </a:schemeClr>
                </a:solidFill>
                <a:ea typeface="+mn-ea"/>
              </a:rPr>
              <a:t>or may not reverse</a:t>
            </a:r>
            <a:endParaRPr lang="en-US" dirty="0">
              <a:solidFill>
                <a:schemeClr val="tx1">
                  <a:lumMod val="85000"/>
                  <a:lumOff val="15000"/>
                </a:schemeClr>
              </a:solidFill>
              <a:ea typeface="+mn-ea"/>
            </a:endParaRPr>
          </a:p>
          <a:p>
            <a:pPr marL="0" indent="0" fontAlgn="auto">
              <a:lnSpc>
                <a:spcPct val="90000"/>
              </a:lnSpc>
              <a:spcAft>
                <a:spcPts val="0"/>
              </a:spcAft>
              <a:buFont typeface="Arial" pitchFamily="34" charset="0"/>
              <a:buNone/>
              <a:defRPr/>
            </a:pPr>
            <a:r>
              <a:rPr lang="en-US" dirty="0">
                <a:solidFill>
                  <a:srgbClr val="0000FF"/>
                </a:solidFill>
                <a:ea typeface="+mn-ea"/>
              </a:rPr>
              <a:t>Chronic</a:t>
            </a:r>
          </a:p>
          <a:p>
            <a:pPr fontAlgn="auto">
              <a:lnSpc>
                <a:spcPct val="90000"/>
              </a:lnSpc>
              <a:spcAft>
                <a:spcPts val="0"/>
              </a:spcAft>
              <a:defRPr/>
            </a:pPr>
            <a:r>
              <a:rPr lang="en-US" dirty="0">
                <a:solidFill>
                  <a:schemeClr val="tx1">
                    <a:lumMod val="85000"/>
                    <a:lumOff val="15000"/>
                  </a:schemeClr>
                </a:solidFill>
                <a:ea typeface="+mn-ea"/>
              </a:rPr>
              <a:t>Low exposure over a long time period (years)</a:t>
            </a:r>
          </a:p>
          <a:p>
            <a:pPr fontAlgn="auto">
              <a:lnSpc>
                <a:spcPct val="90000"/>
              </a:lnSpc>
              <a:spcAft>
                <a:spcPts val="0"/>
              </a:spcAft>
              <a:defRPr/>
            </a:pPr>
            <a:r>
              <a:rPr lang="en-US" dirty="0">
                <a:solidFill>
                  <a:schemeClr val="tx1">
                    <a:lumMod val="85000"/>
                    <a:lumOff val="15000"/>
                  </a:schemeClr>
                </a:solidFill>
                <a:ea typeface="+mn-ea"/>
              </a:rPr>
              <a:t>Can cause disease or other irreversible effects</a:t>
            </a:r>
          </a:p>
          <a:p>
            <a:pPr lvl="1" fontAlgn="auto">
              <a:lnSpc>
                <a:spcPct val="90000"/>
              </a:lnSpc>
              <a:spcAft>
                <a:spcPts val="0"/>
              </a:spcAft>
              <a:defRPr/>
            </a:pPr>
            <a:endParaRPr lang="en-US" dirty="0">
              <a:ea typeface="+mn-ea"/>
            </a:endParaRPr>
          </a:p>
        </p:txBody>
      </p:sp>
      <p:sp>
        <p:nvSpPr>
          <p:cNvPr id="4" name="TextBox 3"/>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What chronic conditions can result from cement finishing?</a:t>
            </a:r>
            <a:endParaRPr lang="en-US" dirty="0">
              <a:solidFill>
                <a:schemeClr val="accent3">
                  <a:lumMod val="75000"/>
                </a:schemeClr>
              </a:solidFill>
            </a:endParaRPr>
          </a:p>
        </p:txBody>
      </p:sp>
      <p:pic>
        <p:nvPicPr>
          <p:cNvPr id="102402" name="Picture 4" descr="Worker finishing cement"/>
          <p:cNvPicPr>
            <a:picLocks noChangeAspect="1"/>
          </p:cNvPicPr>
          <p:nvPr/>
        </p:nvPicPr>
        <p:blipFill>
          <a:blip r:embed="rId3" cstate="print"/>
          <a:srcRect l="12955" t="14307" r="5267"/>
          <a:stretch>
            <a:fillRect/>
          </a:stretch>
        </p:blipFill>
        <p:spPr bwMode="auto">
          <a:xfrm>
            <a:off x="1352550" y="1676400"/>
            <a:ext cx="6572250" cy="4595813"/>
          </a:xfrm>
          <a:prstGeom prst="rect">
            <a:avLst/>
          </a:prstGeom>
          <a:noFill/>
          <a:ln w="9525">
            <a:noFill/>
            <a:miter lim="800000"/>
            <a:headEnd/>
            <a:tailEnd/>
          </a:ln>
        </p:spPr>
      </p:pic>
      <p:sp>
        <p:nvSpPr>
          <p:cNvPr id="102403" name="TextBox 5"/>
          <p:cNvSpPr txBox="1">
            <a:spLocks noChangeArrowheads="1"/>
          </p:cNvSpPr>
          <p:nvPr/>
        </p:nvSpPr>
        <p:spPr bwMode="auto">
          <a:xfrm>
            <a:off x="1447800" y="5867400"/>
            <a:ext cx="4572000" cy="369888"/>
          </a:xfrm>
          <a:prstGeom prst="rect">
            <a:avLst/>
          </a:prstGeom>
          <a:noFill/>
          <a:ln w="9525">
            <a:noFill/>
            <a:miter lim="800000"/>
            <a:headEnd/>
            <a:tailEnd/>
          </a:ln>
        </p:spPr>
        <p:txBody>
          <a:bodyPr>
            <a:spAutoFit/>
          </a:bodyPr>
          <a:lstStyle/>
          <a:p>
            <a:r>
              <a:rPr lang="en-US"/>
              <a:t>Photo courtesy of eLCOSH</a:t>
            </a:r>
          </a:p>
        </p:txBody>
      </p:sp>
      <p:sp>
        <p:nvSpPr>
          <p:cNvPr id="5" name="TextBox 4"/>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304800" y="1066800"/>
            <a:ext cx="7467600" cy="1143000"/>
          </a:xfrm>
        </p:spPr>
        <p:txBody>
          <a:bodyPr rtlCol="0">
            <a:normAutofit fontScale="90000"/>
          </a:bodyPr>
          <a:lstStyle/>
          <a:p>
            <a:pPr fontAlgn="auto">
              <a:spcAft>
                <a:spcPts val="0"/>
              </a:spcAft>
              <a:defRPr/>
            </a:pPr>
            <a:r>
              <a:rPr lang="en-US" sz="4400" dirty="0" smtClean="0">
                <a:solidFill>
                  <a:schemeClr val="accent3">
                    <a:lumMod val="75000"/>
                  </a:schemeClr>
                </a:solidFill>
              </a:rPr>
              <a:t>This course will not teach you about the specific chemical hazards on your job site. Your employer must do that.</a:t>
            </a:r>
            <a:endParaRPr lang="en-US" sz="4400" dirty="0">
              <a:solidFill>
                <a:schemeClr val="accent3">
                  <a:lumMod val="75000"/>
                </a:schemeClr>
              </a:solidFill>
            </a:endParaRPr>
          </a:p>
        </p:txBody>
      </p:sp>
      <p:pic>
        <p:nvPicPr>
          <p:cNvPr id="12290" name="Picture 4" descr="Stop_sign"/>
          <p:cNvPicPr>
            <a:picLocks noChangeAspect="1" noChangeArrowheads="1"/>
          </p:cNvPicPr>
          <p:nvPr/>
        </p:nvPicPr>
        <p:blipFill>
          <a:blip r:embed="rId3" cstate="print"/>
          <a:srcRect/>
          <a:stretch>
            <a:fillRect/>
          </a:stretch>
        </p:blipFill>
        <p:spPr bwMode="auto">
          <a:xfrm>
            <a:off x="7315200" y="685800"/>
            <a:ext cx="1676400" cy="1676400"/>
          </a:xfrm>
          <a:prstGeom prst="rect">
            <a:avLst/>
          </a:prstGeom>
          <a:noFill/>
          <a:ln w="9525">
            <a:noFill/>
            <a:miter lim="800000"/>
            <a:headEnd/>
            <a:tailEnd/>
          </a:ln>
        </p:spPr>
      </p:pic>
      <p:pic>
        <p:nvPicPr>
          <p:cNvPr id="4" name="Picture 3" descr="Worker at construction firm cleaning truck with special cleaner"/>
          <p:cNvPicPr>
            <a:picLocks noChangeAspect="1"/>
          </p:cNvPicPr>
          <p:nvPr/>
        </p:nvPicPr>
        <p:blipFill>
          <a:blip r:embed="rId4" cstate="print"/>
          <a:srcRect/>
          <a:stretch>
            <a:fillRect/>
          </a:stretch>
        </p:blipFill>
        <p:spPr bwMode="auto">
          <a:xfrm>
            <a:off x="4724400" y="2743200"/>
            <a:ext cx="4244975" cy="3992563"/>
          </a:xfrm>
          <a:prstGeom prst="rect">
            <a:avLst/>
          </a:prstGeom>
          <a:noFill/>
          <a:ln w="9525">
            <a:noFill/>
            <a:miter lim="800000"/>
            <a:headEnd/>
            <a:tailEnd/>
          </a:ln>
          <a:effectLst>
            <a:outerShdw algn="tl" rotWithShape="0">
              <a:srgbClr val="808080">
                <a:alpha val="70000"/>
              </a:srgbClr>
            </a:outerShdw>
          </a:effectLst>
        </p:spPr>
      </p:pic>
      <p:pic>
        <p:nvPicPr>
          <p:cNvPr id="12292" name="Picture 4" descr="Worker spraying fliuid into engine of lawn mower"/>
          <p:cNvPicPr>
            <a:picLocks noChangeAspect="1"/>
          </p:cNvPicPr>
          <p:nvPr/>
        </p:nvPicPr>
        <p:blipFill>
          <a:blip r:embed="rId5" cstate="print"/>
          <a:srcRect/>
          <a:stretch>
            <a:fillRect/>
          </a:stretch>
        </p:blipFill>
        <p:spPr bwMode="auto">
          <a:xfrm>
            <a:off x="133350" y="3429000"/>
            <a:ext cx="4438650" cy="2951163"/>
          </a:xfrm>
          <a:prstGeom prst="rect">
            <a:avLst/>
          </a:prstGeom>
          <a:noFill/>
          <a:ln w="9525">
            <a:noFill/>
            <a:miter lim="800000"/>
            <a:headEnd/>
            <a:tailEnd/>
          </a:ln>
        </p:spPr>
      </p:pic>
      <p:sp>
        <p:nvSpPr>
          <p:cNvPr id="12293" name="TextBox 1"/>
          <p:cNvSpPr txBox="1">
            <a:spLocks noChangeArrowheads="1"/>
          </p:cNvSpPr>
          <p:nvPr/>
        </p:nvSpPr>
        <p:spPr bwMode="auto">
          <a:xfrm>
            <a:off x="2057400" y="6400800"/>
            <a:ext cx="2971800" cy="338554"/>
          </a:xfrm>
          <a:prstGeom prst="rect">
            <a:avLst/>
          </a:prstGeom>
          <a:noFill/>
          <a:ln w="9525">
            <a:noFill/>
            <a:miter lim="800000"/>
            <a:headEnd/>
            <a:tailEnd/>
          </a:ln>
        </p:spPr>
        <p:txBody>
          <a:bodyPr>
            <a:spAutoFit/>
          </a:bodyPr>
          <a:lstStyle/>
          <a:p>
            <a:r>
              <a:rPr lang="en-US" sz="1600" dirty="0"/>
              <a:t>Photography by Neil Lippy</a:t>
            </a:r>
          </a:p>
        </p:txBody>
      </p:sp>
      <p:sp>
        <p:nvSpPr>
          <p:cNvPr id="7" name="TextBox 6"/>
          <p:cNvSpPr txBox="1"/>
          <p:nvPr/>
        </p:nvSpPr>
        <p:spPr>
          <a:xfrm>
            <a:off x="1143000" y="6443246"/>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p:txBody>
          <a:bodyPr/>
          <a:lstStyle/>
          <a:p>
            <a:r>
              <a:rPr lang="en-US" sz="4400" dirty="0" smtClean="0"/>
              <a:t>What is a latency period? What is an example?</a:t>
            </a:r>
          </a:p>
        </p:txBody>
      </p:sp>
      <p:sp>
        <p:nvSpPr>
          <p:cNvPr id="9" name="Content Placeholder 8"/>
          <p:cNvSpPr>
            <a:spLocks noGrp="1"/>
          </p:cNvSpPr>
          <p:nvPr>
            <p:ph idx="1"/>
          </p:nvPr>
        </p:nvSpPr>
        <p:spPr>
          <a:xfrm>
            <a:off x="457200" y="1828800"/>
            <a:ext cx="8229600" cy="4525963"/>
          </a:xfrm>
        </p:spPr>
        <p:txBody>
          <a:bodyPr rtlCol="0">
            <a:normAutofit/>
          </a:bodyPr>
          <a:lstStyle/>
          <a:p>
            <a:pPr fontAlgn="auto">
              <a:spcAft>
                <a:spcPts val="0"/>
              </a:spcAft>
              <a:buFont typeface="Arial" pitchFamily="34" charset="0"/>
              <a:buNone/>
              <a:defRPr/>
            </a:pPr>
            <a:r>
              <a:rPr lang="en-US" dirty="0" smtClean="0">
                <a:solidFill>
                  <a:srgbClr val="800000"/>
                </a:solidFill>
                <a:ea typeface="+mn-ea"/>
              </a:rPr>
              <a:t>	</a:t>
            </a:r>
            <a:r>
              <a:rPr lang="en-US" dirty="0" smtClean="0">
                <a:solidFill>
                  <a:srgbClr val="800000"/>
                </a:solidFill>
                <a:effectLst>
                  <a:outerShdw blurRad="38100" dist="38100" dir="2700000" algn="tl">
                    <a:srgbClr val="000000">
                      <a:alpha val="43137"/>
                    </a:srgbClr>
                  </a:outerShdw>
                </a:effectLst>
                <a:ea typeface="+mn-ea"/>
              </a:rPr>
              <a:t>Example</a:t>
            </a:r>
            <a:r>
              <a:rPr lang="en-US" dirty="0" smtClean="0">
                <a:solidFill>
                  <a:srgbClr val="800000"/>
                </a:solidFill>
                <a:ea typeface="+mn-ea"/>
              </a:rPr>
              <a:t>:  Asbestosis and </a:t>
            </a:r>
            <a:r>
              <a:rPr lang="en-US" dirty="0" err="1" smtClean="0">
                <a:solidFill>
                  <a:srgbClr val="800000"/>
                </a:solidFill>
                <a:ea typeface="+mn-ea"/>
              </a:rPr>
              <a:t>mesothelioma</a:t>
            </a:r>
            <a:r>
              <a:rPr lang="en-US" dirty="0" smtClean="0">
                <a:solidFill>
                  <a:srgbClr val="800000"/>
                </a:solidFill>
                <a:ea typeface="+mn-ea"/>
              </a:rPr>
              <a:t> can take up to 25 years from initial exposure to appear</a:t>
            </a:r>
          </a:p>
          <a:p>
            <a:pPr fontAlgn="auto">
              <a:spcAft>
                <a:spcPts val="0"/>
              </a:spcAft>
              <a:defRPr/>
            </a:pPr>
            <a:endParaRPr lang="en-US" dirty="0">
              <a:solidFill>
                <a:schemeClr val="tx1">
                  <a:lumMod val="85000"/>
                  <a:lumOff val="15000"/>
                </a:schemeClr>
              </a:solidFill>
              <a:ea typeface="+mn-ea"/>
            </a:endParaRPr>
          </a:p>
        </p:txBody>
      </p:sp>
      <p:sp>
        <p:nvSpPr>
          <p:cNvPr id="6" name="TextBox 5"/>
          <p:cNvSpPr txBox="1">
            <a:spLocks noChangeArrowheads="1"/>
          </p:cNvSpPr>
          <p:nvPr/>
        </p:nvSpPr>
        <p:spPr bwMode="auto">
          <a:xfrm>
            <a:off x="2057400" y="5410200"/>
            <a:ext cx="5486400" cy="307975"/>
          </a:xfrm>
          <a:prstGeom prst="rect">
            <a:avLst/>
          </a:prstGeom>
          <a:noFill/>
          <a:ln w="9525">
            <a:noFill/>
            <a:miter lim="800000"/>
            <a:headEnd/>
            <a:tailEnd/>
          </a:ln>
        </p:spPr>
        <p:txBody>
          <a:bodyPr>
            <a:spAutoFit/>
          </a:bodyPr>
          <a:lstStyle/>
          <a:p>
            <a:pPr algn="ctr"/>
            <a:r>
              <a:rPr lang="en-US" sz="1400" b="1">
                <a:latin typeface="Arial" pitchFamily="34" charset="0"/>
                <a:cs typeface="Arial" pitchFamily="34" charset="0"/>
              </a:rPr>
              <a:t>A radiologist prepares a potential asbestos victim for an X-ray</a:t>
            </a:r>
          </a:p>
        </p:txBody>
      </p:sp>
      <p:pic>
        <p:nvPicPr>
          <p:cNvPr id="210945" name="Picture 1" descr="Doctor taking x-ray"/>
          <p:cNvPicPr>
            <a:picLocks noChangeAspect="1" noChangeArrowheads="1"/>
          </p:cNvPicPr>
          <p:nvPr/>
        </p:nvPicPr>
        <p:blipFill>
          <a:blip r:embed="rId3" cstate="print"/>
          <a:srcRect/>
          <a:stretch>
            <a:fillRect/>
          </a:stretch>
        </p:blipFill>
        <p:spPr bwMode="auto">
          <a:xfrm>
            <a:off x="1828800" y="3505200"/>
            <a:ext cx="2482850" cy="1828800"/>
          </a:xfrm>
          <a:prstGeom prst="rect">
            <a:avLst/>
          </a:prstGeom>
          <a:noFill/>
          <a:ln w="9525">
            <a:noFill/>
            <a:miter lim="800000"/>
            <a:headEnd/>
            <a:tailEnd/>
          </a:ln>
        </p:spPr>
      </p:pic>
      <p:pic>
        <p:nvPicPr>
          <p:cNvPr id="210946" name="Picture 2" descr="Chest x-ray"/>
          <p:cNvPicPr>
            <a:picLocks noChangeAspect="1" noChangeArrowheads="1"/>
          </p:cNvPicPr>
          <p:nvPr/>
        </p:nvPicPr>
        <p:blipFill>
          <a:blip r:embed="rId4" cstate="print"/>
          <a:srcRect/>
          <a:stretch>
            <a:fillRect/>
          </a:stretch>
        </p:blipFill>
        <p:spPr bwMode="auto">
          <a:xfrm>
            <a:off x="4800600" y="3505200"/>
            <a:ext cx="2568575" cy="1828800"/>
          </a:xfrm>
          <a:prstGeom prst="rect">
            <a:avLst/>
          </a:prstGeom>
          <a:noFill/>
          <a:ln w="9525">
            <a:noFill/>
            <a:miter lim="800000"/>
            <a:headEnd/>
            <a:tailEnd/>
          </a:ln>
        </p:spPr>
      </p:pic>
      <p:sp>
        <p:nvSpPr>
          <p:cNvPr id="7" name="TextBox 6"/>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10" name="Group 22"/>
          <p:cNvGrpSpPr>
            <a:grpSpLocks/>
          </p:cNvGrpSpPr>
          <p:nvPr/>
        </p:nvGrpSpPr>
        <p:grpSpPr bwMode="auto">
          <a:xfrm>
            <a:off x="7924800" y="5943600"/>
            <a:ext cx="1066800" cy="914400"/>
            <a:chOff x="5798743" y="5140036"/>
            <a:chExt cx="3908181" cy="2133600"/>
          </a:xfrm>
        </p:grpSpPr>
        <p:pic>
          <p:nvPicPr>
            <p:cNvPr id="11" name="Picture 2" descr="carpentry,construction,hardware,households,industries,industry,objects,Photographs,toolboxes,tools"/>
            <p:cNvPicPr>
              <a:picLocks noChangeAspect="1" noChangeArrowheads="1"/>
            </p:cNvPicPr>
            <p:nvPr/>
          </p:nvPicPr>
          <p:blipFill>
            <a:blip r:embed="rId5"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12"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09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09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p:txBody>
          <a:bodyPr/>
          <a:lstStyle/>
          <a:p>
            <a:r>
              <a:rPr lang="en-US" dirty="0" smtClean="0"/>
              <a:t>What is the difference between local and systemic harm?</a:t>
            </a:r>
          </a:p>
        </p:txBody>
      </p:sp>
      <p:sp>
        <p:nvSpPr>
          <p:cNvPr id="104450" name="Rectangle 3"/>
          <p:cNvSpPr>
            <a:spLocks noGrp="1" noChangeArrowheads="1"/>
          </p:cNvSpPr>
          <p:nvPr>
            <p:ph type="body" idx="1"/>
          </p:nvPr>
        </p:nvSpPr>
        <p:spPr>
          <a:xfrm>
            <a:off x="457200" y="1676400"/>
            <a:ext cx="8229600" cy="4525963"/>
          </a:xfrm>
        </p:spPr>
        <p:txBody>
          <a:bodyPr/>
          <a:lstStyle/>
          <a:p>
            <a:r>
              <a:rPr lang="en-US" dirty="0" smtClean="0"/>
              <a:t>Some chemicals harm the body at the site of their exposure, such as an acid burn</a:t>
            </a:r>
          </a:p>
          <a:p>
            <a:r>
              <a:rPr lang="en-US" dirty="0" smtClean="0"/>
              <a:t>Other chemicals can affect entire body systems, such as lead and alcohol</a:t>
            </a:r>
          </a:p>
          <a:p>
            <a:r>
              <a:rPr lang="en-US" dirty="0" smtClean="0"/>
              <a:t>Some can do both, such as alcohol and organic solvents you may use at work</a:t>
            </a:r>
          </a:p>
        </p:txBody>
      </p:sp>
      <p:sp>
        <p:nvSpPr>
          <p:cNvPr id="4" name="TextBox 3"/>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M31</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381000" y="304800"/>
            <a:ext cx="8763000" cy="1143000"/>
          </a:xfrm>
        </p:spPr>
        <p:txBody>
          <a:bodyPr/>
          <a:lstStyle/>
          <a:p>
            <a:r>
              <a:rPr lang="en-US" sz="3200" dirty="0" smtClean="0"/>
              <a:t>Multiple chemicals may have magnified effects when combined in your body</a:t>
            </a:r>
          </a:p>
        </p:txBody>
      </p:sp>
      <p:sp>
        <p:nvSpPr>
          <p:cNvPr id="105474" name="Content Placeholder 1"/>
          <p:cNvSpPr>
            <a:spLocks noGrp="1"/>
          </p:cNvSpPr>
          <p:nvPr>
            <p:ph idx="1"/>
          </p:nvPr>
        </p:nvSpPr>
        <p:spPr>
          <a:xfrm>
            <a:off x="457200" y="1524000"/>
            <a:ext cx="8229600" cy="4525963"/>
          </a:xfrm>
        </p:spPr>
        <p:txBody>
          <a:bodyPr/>
          <a:lstStyle/>
          <a:p>
            <a:r>
              <a:rPr lang="en-US" dirty="0" smtClean="0">
                <a:solidFill>
                  <a:srgbClr val="663300"/>
                </a:solidFill>
              </a:rPr>
              <a:t>Alcohol and solvents</a:t>
            </a:r>
          </a:p>
          <a:p>
            <a:r>
              <a:rPr lang="en-US" dirty="0" smtClean="0">
                <a:solidFill>
                  <a:srgbClr val="663300"/>
                </a:solidFill>
              </a:rPr>
              <a:t>Asbestos and cigarette smoke</a:t>
            </a:r>
          </a:p>
          <a:p>
            <a:r>
              <a:rPr lang="en-US" dirty="0" smtClean="0">
                <a:solidFill>
                  <a:srgbClr val="663300"/>
                </a:solidFill>
              </a:rPr>
              <a:t>Exposures at the WTC cleanup</a:t>
            </a:r>
          </a:p>
        </p:txBody>
      </p:sp>
      <p:pic>
        <p:nvPicPr>
          <p:cNvPr id="6" name="Picture 5" descr="Ground Zero cleanup"/>
          <p:cNvPicPr>
            <a:picLocks noChangeAspect="1"/>
          </p:cNvPicPr>
          <p:nvPr/>
        </p:nvPicPr>
        <p:blipFill>
          <a:blip r:embed="rId3" cstate="print"/>
          <a:stretch>
            <a:fillRect/>
          </a:stretch>
        </p:blipFill>
        <p:spPr>
          <a:xfrm>
            <a:off x="2514600" y="3505200"/>
            <a:ext cx="40640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M32</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Title 3"/>
          <p:cNvSpPr>
            <a:spLocks noGrp="1"/>
          </p:cNvSpPr>
          <p:nvPr>
            <p:ph type="title"/>
          </p:nvPr>
        </p:nvSpPr>
        <p:spPr>
          <a:xfrm>
            <a:off x="533400" y="2895600"/>
            <a:ext cx="8229600" cy="1143000"/>
          </a:xfrm>
        </p:spPr>
        <p:txBody>
          <a:bodyPr/>
          <a:lstStyle/>
          <a:p>
            <a:pPr marL="514350" indent="-514350"/>
            <a:r>
              <a:rPr lang="en-US" dirty="0" smtClean="0"/>
              <a:t>Overview of Chemical Hazards</a:t>
            </a:r>
          </a:p>
        </p:txBody>
      </p:sp>
      <p:grpSp>
        <p:nvGrpSpPr>
          <p:cNvPr id="2" name="Group 4" descr="Section 4"/>
          <p:cNvGrpSpPr/>
          <p:nvPr/>
        </p:nvGrpSpPr>
        <p:grpSpPr>
          <a:xfrm>
            <a:off x="457200" y="609600"/>
            <a:ext cx="4686300" cy="1559025"/>
            <a:chOff x="0" y="96787"/>
            <a:chExt cx="4191000" cy="1559025"/>
          </a:xfrm>
          <a:scene3d>
            <a:camera prst="orthographicFront"/>
            <a:lightRig rig="threePt" dir="t">
              <a:rot lat="0" lon="0" rev="7500000"/>
            </a:lightRig>
          </a:scene3d>
        </p:grpSpPr>
        <p:sp>
          <p:nvSpPr>
            <p:cNvPr id="6" name="Rounded Rectangle 5"/>
            <p:cNvSpPr/>
            <p:nvPr/>
          </p:nvSpPr>
          <p:spPr>
            <a:xfrm>
              <a:off x="0" y="96787"/>
              <a:ext cx="4191000" cy="1559025"/>
            </a:xfrm>
            <a:prstGeom prst="roundRect">
              <a:avLst/>
            </a:prstGeom>
            <a:solidFill>
              <a:srgbClr val="FFFF00"/>
            </a:soli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 name="Rounded Rectangle 4"/>
            <p:cNvSpPr/>
            <p:nvPr/>
          </p:nvSpPr>
          <p:spPr>
            <a:xfrm>
              <a:off x="76105" y="172892"/>
              <a:ext cx="4038790" cy="1406815"/>
            </a:xfrm>
            <a:prstGeom prst="rect">
              <a:avLst/>
            </a:prstGeom>
            <a:sp3d/>
          </p:spPr>
          <p:style>
            <a:lnRef idx="0">
              <a:scrgbClr r="0" g="0" b="0"/>
            </a:lnRef>
            <a:fillRef idx="0">
              <a:scrgbClr r="0" g="0" b="0"/>
            </a:fillRef>
            <a:effectRef idx="0">
              <a:scrgbClr r="0" g="0" b="0"/>
            </a:effectRef>
            <a:fontRef idx="minor">
              <a:schemeClr val="lt1"/>
            </a:fontRef>
          </p:style>
          <p:txBody>
            <a:bodyPr lIns="247650" tIns="247650" rIns="247650" bIns="247650" spcCol="1270" anchor="ctr"/>
            <a:lstStyle/>
            <a:p>
              <a:pPr defTabSz="2889250" fontAlgn="auto">
                <a:lnSpc>
                  <a:spcPct val="90000"/>
                </a:lnSpc>
                <a:spcAft>
                  <a:spcPct val="35000"/>
                </a:spcAft>
                <a:defRPr/>
              </a:pPr>
              <a:r>
                <a:rPr lang="en-US" sz="6500" b="1" dirty="0">
                  <a:solidFill>
                    <a:srgbClr val="2818F4"/>
                  </a:solidFill>
                  <a:latin typeface="Tahoma" pitchFamily="34" charset="0"/>
                  <a:ea typeface="Tahoma" pitchFamily="34" charset="0"/>
                  <a:cs typeface="Tahoma" pitchFamily="34" charset="0"/>
                </a:rPr>
                <a:t>Section 4</a:t>
              </a:r>
            </a:p>
          </p:txBody>
        </p:sp>
      </p:grpSp>
      <p:pic>
        <p:nvPicPr>
          <p:cNvPr id="81923" name="Picture 7" descr="cpwr_hor1_cmyk_hires.tif"/>
          <p:cNvPicPr>
            <a:picLocks noChangeAspect="1"/>
          </p:cNvPicPr>
          <p:nvPr/>
        </p:nvPicPr>
        <p:blipFill>
          <a:blip r:embed="rId3" cstate="print"/>
          <a:srcRect/>
          <a:stretch>
            <a:fillRect/>
          </a:stretch>
        </p:blipFill>
        <p:spPr bwMode="auto">
          <a:xfrm>
            <a:off x="762000" y="5791200"/>
            <a:ext cx="7543800" cy="8303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457200" y="685800"/>
            <a:ext cx="8229600" cy="1143000"/>
          </a:xfrm>
        </p:spPr>
        <p:txBody>
          <a:bodyPr/>
          <a:lstStyle/>
          <a:p>
            <a:r>
              <a:rPr lang="en-US" sz="3600" dirty="0" smtClean="0"/>
              <a:t>All chemicals are found in one of three forms: solid, liquid or gas. </a:t>
            </a:r>
            <a:r>
              <a:rPr lang="en-US" sz="3600" dirty="0" smtClean="0">
                <a:solidFill>
                  <a:srgbClr val="800000"/>
                </a:solidFill>
              </a:rPr>
              <a:t>Examples of categories?</a:t>
            </a:r>
          </a:p>
        </p:txBody>
      </p:sp>
      <p:graphicFrame>
        <p:nvGraphicFramePr>
          <p:cNvPr id="7" name="Table 6"/>
          <p:cNvGraphicFramePr>
            <a:graphicFrameLocks noGrp="1"/>
          </p:cNvGraphicFramePr>
          <p:nvPr>
            <p:extLst>
              <p:ext uri="{D42A27DB-BD31-4B8C-83A1-F6EECF244321}">
                <p14:modId xmlns:p14="http://schemas.microsoft.com/office/powerpoint/2010/main" val="4106023496"/>
              </p:ext>
            </p:extLst>
          </p:nvPr>
        </p:nvGraphicFramePr>
        <p:xfrm>
          <a:off x="990600" y="2514600"/>
          <a:ext cx="7010400" cy="2926080"/>
        </p:xfrm>
        <a:graphic>
          <a:graphicData uri="http://schemas.openxmlformats.org/drawingml/2006/table">
            <a:tbl>
              <a:tblPr firstRow="1" bandRow="1">
                <a:tableStyleId>{9DCAF9ED-07DC-4A11-8D7F-57B35C25682E}</a:tableStyleId>
              </a:tblPr>
              <a:tblGrid>
                <a:gridCol w="2119423"/>
                <a:gridCol w="4890977"/>
              </a:tblGrid>
              <a:tr h="370840">
                <a:tc>
                  <a:txBody>
                    <a:bodyPr/>
                    <a:lstStyle/>
                    <a:p>
                      <a:pPr algn="ctr"/>
                      <a:r>
                        <a:rPr lang="en-US" sz="2800" dirty="0" smtClean="0"/>
                        <a:t>Form</a:t>
                      </a:r>
                      <a:endParaRPr lang="en-US" sz="2800" dirty="0"/>
                    </a:p>
                  </a:txBody>
                  <a:tcPr/>
                </a:tc>
                <a:tc>
                  <a:txBody>
                    <a:bodyPr/>
                    <a:lstStyle/>
                    <a:p>
                      <a:r>
                        <a:rPr lang="en-US" sz="2800" dirty="0" smtClean="0"/>
                        <a:t>Examples</a:t>
                      </a:r>
                      <a:endParaRPr lang="en-US" sz="2800" dirty="0"/>
                    </a:p>
                  </a:txBody>
                  <a:tcPr/>
                </a:tc>
              </a:tr>
              <a:tr h="370840">
                <a:tc>
                  <a:txBody>
                    <a:bodyPr/>
                    <a:lstStyle/>
                    <a:p>
                      <a:pPr algn="ctr"/>
                      <a:r>
                        <a:rPr lang="en-US" sz="2800" dirty="0" smtClean="0"/>
                        <a:t>Solid</a:t>
                      </a:r>
                      <a:endParaRPr lang="en-US" sz="2800" dirty="0"/>
                    </a:p>
                  </a:txBody>
                  <a:tcPr/>
                </a:tc>
                <a:tc>
                  <a:txBody>
                    <a:bodyPr/>
                    <a:lstStyle/>
                    <a:p>
                      <a:r>
                        <a:rPr lang="en-US" sz="2800" b="1" dirty="0" smtClean="0">
                          <a:solidFill>
                            <a:srgbClr val="800000"/>
                          </a:solidFill>
                          <a:latin typeface="Arial" pitchFamily="34" charset="0"/>
                          <a:cs typeface="Arial" pitchFamily="34" charset="0"/>
                        </a:rPr>
                        <a:t>dust, fiber, fume</a:t>
                      </a:r>
                      <a:endParaRPr lang="en-US" sz="2800" dirty="0"/>
                    </a:p>
                  </a:txBody>
                  <a:tcPr/>
                </a:tc>
              </a:tr>
              <a:tr h="370840">
                <a:tc>
                  <a:txBody>
                    <a:bodyPr/>
                    <a:lstStyle/>
                    <a:p>
                      <a:pPr algn="ctr"/>
                      <a:r>
                        <a:rPr lang="en-US" sz="2800" dirty="0" smtClean="0"/>
                        <a:t>Liquid</a:t>
                      </a:r>
                      <a:endParaRPr lang="en-US" sz="2800" dirty="0"/>
                    </a:p>
                  </a:txBody>
                  <a:tcPr/>
                </a:tc>
                <a:tc>
                  <a:txBody>
                    <a:bodyPr/>
                    <a:lstStyle/>
                    <a:p>
                      <a:r>
                        <a:rPr lang="en-US" sz="2800" b="1" dirty="0" smtClean="0">
                          <a:solidFill>
                            <a:srgbClr val="800000"/>
                          </a:solidFill>
                          <a:latin typeface="Arial" pitchFamily="34" charset="0"/>
                          <a:cs typeface="Arial" pitchFamily="34" charset="0"/>
                        </a:rPr>
                        <a:t>aerosol, mist, gels, adhesives</a:t>
                      </a:r>
                      <a:endParaRPr lang="en-US" sz="2800" dirty="0"/>
                    </a:p>
                  </a:txBody>
                  <a:tcPr/>
                </a:tc>
              </a:tr>
              <a:tr h="370840">
                <a:tc>
                  <a:txBody>
                    <a:bodyPr/>
                    <a:lstStyle/>
                    <a:p>
                      <a:pPr algn="ctr"/>
                      <a:r>
                        <a:rPr lang="en-US" sz="2800" dirty="0" smtClean="0"/>
                        <a:t>Gas</a:t>
                      </a:r>
                      <a:endParaRPr lang="en-US" sz="2800" dirty="0"/>
                    </a:p>
                  </a:txBody>
                  <a:tcPr/>
                </a:tc>
                <a:tc>
                  <a:txBody>
                    <a:bodyPr/>
                    <a:lstStyle/>
                    <a:p>
                      <a:r>
                        <a:rPr lang="en-US" sz="2800" b="1" dirty="0" smtClean="0">
                          <a:solidFill>
                            <a:srgbClr val="800000"/>
                          </a:solidFill>
                          <a:latin typeface="Arial" pitchFamily="34" charset="0"/>
                          <a:cs typeface="Arial" pitchFamily="34" charset="0"/>
                        </a:rPr>
                        <a:t>acetylene, oxygen, carbon                                         </a:t>
                      </a:r>
                      <a:r>
                        <a:rPr lang="en-US" sz="2800" b="1" baseline="0" dirty="0" smtClean="0">
                          <a:solidFill>
                            <a:srgbClr val="800000"/>
                          </a:solidFill>
                          <a:latin typeface="Arial" pitchFamily="34" charset="0"/>
                          <a:cs typeface="Arial" pitchFamily="34" charset="0"/>
                        </a:rPr>
                        <a:t> </a:t>
                      </a:r>
                      <a:r>
                        <a:rPr lang="en-US" sz="2800" b="1" dirty="0" smtClean="0">
                          <a:solidFill>
                            <a:srgbClr val="800000"/>
                          </a:solidFill>
                          <a:latin typeface="Arial" pitchFamily="34" charset="0"/>
                          <a:cs typeface="Arial" pitchFamily="34" charset="0"/>
                        </a:rPr>
                        <a:t>monoxide, nitrogen</a:t>
                      </a:r>
                      <a:endParaRPr lang="en-US" sz="2800" dirty="0"/>
                    </a:p>
                  </a:txBody>
                  <a:tcPr/>
                </a:tc>
              </a:tr>
            </a:tbl>
          </a:graphicData>
        </a:graphic>
      </p:graphicFrame>
      <p:sp>
        <p:nvSpPr>
          <p:cNvPr id="5" name="TextBox 4"/>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M33</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grpSp>
        <p:nvGrpSpPr>
          <p:cNvPr id="6" name="Group 22"/>
          <p:cNvGrpSpPr>
            <a:grpSpLocks/>
          </p:cNvGrpSpPr>
          <p:nvPr/>
        </p:nvGrpSpPr>
        <p:grpSpPr bwMode="auto">
          <a:xfrm>
            <a:off x="7924800" y="5943600"/>
            <a:ext cx="1066800" cy="914400"/>
            <a:chOff x="5798743" y="5140036"/>
            <a:chExt cx="3908181" cy="2133600"/>
          </a:xfrm>
        </p:grpSpPr>
        <p:pic>
          <p:nvPicPr>
            <p:cNvPr id="8" name="Picture 2" descr="carpentry,construction,hardware,households,industries,industry,objects,Photographs,toolboxes,tools"/>
            <p:cNvPicPr>
              <a:picLocks noChangeAspect="1" noChangeArrowheads="1"/>
            </p:cNvPicPr>
            <p:nvPr/>
          </p:nvPicPr>
          <p:blipFill>
            <a:blip r:embed="rId3" cstate="print"/>
            <a:srcRect t="23097" b="22310"/>
            <a:stretch>
              <a:fillRect/>
            </a:stretch>
          </p:blipFill>
          <p:spPr bwMode="auto">
            <a:xfrm>
              <a:off x="5798743" y="5140036"/>
              <a:ext cx="3908181" cy="2133600"/>
            </a:xfrm>
            <a:prstGeom prst="rect">
              <a:avLst/>
            </a:prstGeom>
            <a:noFill/>
            <a:ln w="9525">
              <a:noFill/>
              <a:miter lim="800000"/>
              <a:headEnd/>
              <a:tailEnd/>
            </a:ln>
          </p:spPr>
        </p:pic>
        <p:sp>
          <p:nvSpPr>
            <p:cNvPr id="9" name="TextBox 24"/>
            <p:cNvSpPr txBox="1">
              <a:spLocks noChangeArrowheads="1"/>
            </p:cNvSpPr>
            <p:nvPr/>
          </p:nvSpPr>
          <p:spPr bwMode="auto">
            <a:xfrm>
              <a:off x="6021827" y="6291728"/>
              <a:ext cx="3455204" cy="677108"/>
            </a:xfrm>
            <a:prstGeom prst="rect">
              <a:avLst/>
            </a:prstGeom>
            <a:noFill/>
            <a:ln w="9525">
              <a:noFill/>
              <a:miter lim="800000"/>
              <a:headEnd/>
              <a:tailEnd/>
            </a:ln>
          </p:spPr>
          <p:txBody>
            <a:bodyPr>
              <a:spAutoFit/>
            </a:bodyPr>
            <a:lstStyle/>
            <a:p>
              <a:pPr algn="ctr"/>
              <a:r>
                <a:rPr lang="en-US" sz="1600" dirty="0">
                  <a:solidFill>
                    <a:schemeClr val="bg1"/>
                  </a:solidFill>
                </a:rPr>
                <a:t>Activity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Worker oxyacetylene cutting metal"/>
          <p:cNvPicPr>
            <a:picLocks noChangeAspect="1" noChangeArrowheads="1"/>
          </p:cNvPicPr>
          <p:nvPr/>
        </p:nvPicPr>
        <p:blipFill>
          <a:blip r:embed="rId3" cstate="print"/>
          <a:srcRect/>
          <a:stretch>
            <a:fillRect/>
          </a:stretch>
        </p:blipFill>
        <p:spPr bwMode="auto">
          <a:xfrm>
            <a:off x="533400" y="2362200"/>
            <a:ext cx="3529013" cy="3429000"/>
          </a:xfrm>
          <a:prstGeom prst="rect">
            <a:avLst/>
          </a:prstGeom>
          <a:noFill/>
          <a:ln w="9525">
            <a:noFill/>
            <a:miter lim="800000"/>
            <a:headEnd/>
            <a:tailEnd/>
          </a:ln>
        </p:spPr>
      </p:pic>
      <p:pic>
        <p:nvPicPr>
          <p:cNvPr id="83970" name="Picture 1" descr="Power sanding "/>
          <p:cNvPicPr>
            <a:picLocks noChangeAspect="1" noChangeArrowheads="1"/>
          </p:cNvPicPr>
          <p:nvPr/>
        </p:nvPicPr>
        <p:blipFill>
          <a:blip r:embed="rId4" cstate="print"/>
          <a:srcRect l="9183" r="4512"/>
          <a:stretch>
            <a:fillRect/>
          </a:stretch>
        </p:blipFill>
        <p:spPr bwMode="auto">
          <a:xfrm>
            <a:off x="4343400" y="2362200"/>
            <a:ext cx="4476750" cy="3429000"/>
          </a:xfrm>
          <a:prstGeom prst="rect">
            <a:avLst/>
          </a:prstGeom>
          <a:noFill/>
          <a:ln w="9525">
            <a:noFill/>
            <a:miter lim="800000"/>
            <a:headEnd/>
            <a:tailEnd/>
          </a:ln>
        </p:spPr>
      </p:pic>
      <p:sp>
        <p:nvSpPr>
          <p:cNvPr id="29698" name="Rectangle 2"/>
          <p:cNvSpPr>
            <a:spLocks noGrp="1" noChangeArrowheads="1"/>
          </p:cNvSpPr>
          <p:nvPr>
            <p:ph type="title"/>
          </p:nvPr>
        </p:nvSpPr>
        <p:spPr>
          <a:xfrm>
            <a:off x="457200" y="6096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Solids released into </a:t>
            </a:r>
            <a:r>
              <a:rPr lang="en-US" dirty="0">
                <a:solidFill>
                  <a:schemeClr val="accent3">
                    <a:lumMod val="75000"/>
                  </a:schemeClr>
                </a:solidFill>
              </a:rPr>
              <a:t>the </a:t>
            </a:r>
            <a:r>
              <a:rPr lang="en-US" dirty="0" smtClean="0">
                <a:solidFill>
                  <a:schemeClr val="accent3">
                    <a:lumMod val="75000"/>
                  </a:schemeClr>
                </a:solidFill>
              </a:rPr>
              <a:t>air can get into your body and harm you!</a:t>
            </a:r>
            <a:endParaRPr lang="en-US" dirty="0">
              <a:solidFill>
                <a:schemeClr val="accent3">
                  <a:lumMod val="75000"/>
                </a:schemeClr>
              </a:solidFill>
            </a:endParaRPr>
          </a:p>
        </p:txBody>
      </p:sp>
      <p:sp>
        <p:nvSpPr>
          <p:cNvPr id="83972" name="Rectangle 3"/>
          <p:cNvSpPr>
            <a:spLocks noGrp="1" noChangeArrowheads="1"/>
          </p:cNvSpPr>
          <p:nvPr>
            <p:ph type="body" idx="1"/>
          </p:nvPr>
        </p:nvSpPr>
        <p:spPr/>
        <p:txBody>
          <a:bodyPr/>
          <a:lstStyle/>
          <a:p>
            <a:endParaRPr lang="en-US" dirty="0" smtClean="0"/>
          </a:p>
          <a:p>
            <a:endParaRPr lang="en-US" dirty="0" smtClean="0"/>
          </a:p>
        </p:txBody>
      </p:sp>
      <p:sp>
        <p:nvSpPr>
          <p:cNvPr id="83973" name="TextBox 6"/>
          <p:cNvSpPr txBox="1">
            <a:spLocks noChangeArrowheads="1"/>
          </p:cNvSpPr>
          <p:nvPr/>
        </p:nvSpPr>
        <p:spPr bwMode="auto">
          <a:xfrm>
            <a:off x="609600" y="2362200"/>
            <a:ext cx="1219200" cy="646113"/>
          </a:xfrm>
          <a:prstGeom prst="rect">
            <a:avLst/>
          </a:prstGeom>
          <a:noFill/>
          <a:ln w="9525">
            <a:noFill/>
            <a:miter lim="800000"/>
            <a:headEnd/>
            <a:tailEnd/>
          </a:ln>
        </p:spPr>
        <p:txBody>
          <a:bodyPr>
            <a:spAutoFit/>
          </a:bodyPr>
          <a:lstStyle/>
          <a:p>
            <a:r>
              <a:rPr lang="en-US" b="1">
                <a:solidFill>
                  <a:schemeClr val="bg1"/>
                </a:solidFill>
                <a:latin typeface="Arial" pitchFamily="34" charset="0"/>
                <a:cs typeface="Arial" pitchFamily="34" charset="0"/>
              </a:rPr>
              <a:t>Welding fumes</a:t>
            </a:r>
          </a:p>
        </p:txBody>
      </p:sp>
      <p:sp>
        <p:nvSpPr>
          <p:cNvPr id="83974" name="TextBox 12"/>
          <p:cNvSpPr txBox="1">
            <a:spLocks noChangeArrowheads="1"/>
          </p:cNvSpPr>
          <p:nvPr/>
        </p:nvSpPr>
        <p:spPr bwMode="auto">
          <a:xfrm>
            <a:off x="5410200" y="4876800"/>
            <a:ext cx="1752600" cy="646113"/>
          </a:xfrm>
          <a:prstGeom prst="rect">
            <a:avLst/>
          </a:prstGeom>
          <a:noFill/>
          <a:ln w="9525">
            <a:noFill/>
            <a:miter lim="800000"/>
            <a:headEnd/>
            <a:tailEnd/>
          </a:ln>
        </p:spPr>
        <p:txBody>
          <a:bodyPr>
            <a:spAutoFit/>
          </a:bodyPr>
          <a:lstStyle/>
          <a:p>
            <a:r>
              <a:rPr lang="en-US" b="1">
                <a:solidFill>
                  <a:srgbClr val="800000"/>
                </a:solidFill>
                <a:latin typeface="Arial" pitchFamily="34" charset="0"/>
                <a:cs typeface="Arial" pitchFamily="34" charset="0"/>
              </a:rPr>
              <a:t>Dust from sanding</a:t>
            </a:r>
          </a:p>
        </p:txBody>
      </p:sp>
      <p:sp>
        <p:nvSpPr>
          <p:cNvPr id="83975" name="TextBox 13"/>
          <p:cNvSpPr txBox="1">
            <a:spLocks noChangeArrowheads="1"/>
          </p:cNvSpPr>
          <p:nvPr/>
        </p:nvSpPr>
        <p:spPr bwMode="auto">
          <a:xfrm>
            <a:off x="685800" y="5867400"/>
            <a:ext cx="3200400" cy="276225"/>
          </a:xfrm>
          <a:prstGeom prst="rect">
            <a:avLst/>
          </a:prstGeom>
          <a:noFill/>
          <a:ln w="9525">
            <a:noFill/>
            <a:miter lim="800000"/>
            <a:headEnd/>
            <a:tailEnd/>
          </a:ln>
        </p:spPr>
        <p:txBody>
          <a:bodyPr>
            <a:spAutoFit/>
          </a:bodyPr>
          <a:lstStyle/>
          <a:p>
            <a:pPr algn="ctr"/>
            <a:r>
              <a:rPr lang="en-US" sz="1200" b="1">
                <a:solidFill>
                  <a:srgbClr val="082858"/>
                </a:solidFill>
              </a:rPr>
              <a:t>Photography Neil Lippy for eLCOSH</a:t>
            </a:r>
          </a:p>
        </p:txBody>
      </p:sp>
      <p:sp>
        <p:nvSpPr>
          <p:cNvPr id="83976" name="TextBox 14"/>
          <p:cNvSpPr txBox="1">
            <a:spLocks noChangeArrowheads="1"/>
          </p:cNvSpPr>
          <p:nvPr/>
        </p:nvSpPr>
        <p:spPr bwMode="auto">
          <a:xfrm>
            <a:off x="5029200" y="5867400"/>
            <a:ext cx="3200400" cy="276225"/>
          </a:xfrm>
          <a:prstGeom prst="rect">
            <a:avLst/>
          </a:prstGeom>
          <a:noFill/>
          <a:ln w="9525">
            <a:noFill/>
            <a:miter lim="800000"/>
            <a:headEnd/>
            <a:tailEnd/>
          </a:ln>
        </p:spPr>
        <p:txBody>
          <a:bodyPr>
            <a:spAutoFit/>
          </a:bodyPr>
          <a:lstStyle/>
          <a:p>
            <a:pPr algn="ctr"/>
            <a:r>
              <a:rPr lang="en-US" sz="1200" b="1">
                <a:solidFill>
                  <a:srgbClr val="23533C"/>
                </a:solidFill>
              </a:rPr>
              <a:t>Photo courtesy eLCOSH</a:t>
            </a:r>
          </a:p>
        </p:txBody>
      </p:sp>
      <p:sp>
        <p:nvSpPr>
          <p:cNvPr id="10" name="TextBox 9"/>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 y="457200"/>
            <a:ext cx="8763000" cy="1143000"/>
          </a:xfrm>
        </p:spPr>
        <p:txBody>
          <a:bodyPr rtlCol="0">
            <a:normAutofit fontScale="90000"/>
          </a:bodyPr>
          <a:lstStyle/>
          <a:p>
            <a:pPr fontAlgn="auto">
              <a:lnSpc>
                <a:spcPct val="90000"/>
              </a:lnSpc>
              <a:spcAft>
                <a:spcPts val="0"/>
              </a:spcAft>
              <a:defRPr/>
            </a:pPr>
            <a:r>
              <a:rPr lang="en-US" dirty="0" smtClean="0">
                <a:solidFill>
                  <a:schemeClr val="accent3">
                    <a:lumMod val="75000"/>
                  </a:schemeClr>
                </a:solidFill>
              </a:rPr>
              <a:t>Liquids can come into contact with the skin or eyes and harm that area or be absorbed into the body</a:t>
            </a:r>
            <a:endParaRPr lang="en-US" dirty="0">
              <a:solidFill>
                <a:schemeClr val="accent3">
                  <a:lumMod val="75000"/>
                </a:schemeClr>
              </a:solidFill>
            </a:endParaRPr>
          </a:p>
        </p:txBody>
      </p:sp>
      <p:pic>
        <p:nvPicPr>
          <p:cNvPr id="84994" name="Picture 4" descr="Sheetmetal worker applying caulk"/>
          <p:cNvPicPr>
            <a:picLocks noChangeAspect="1"/>
          </p:cNvPicPr>
          <p:nvPr/>
        </p:nvPicPr>
        <p:blipFill>
          <a:blip r:embed="rId3" cstate="print"/>
          <a:srcRect l="20000" t="16251" r="16667"/>
          <a:stretch>
            <a:fillRect/>
          </a:stretch>
        </p:blipFill>
        <p:spPr bwMode="auto">
          <a:xfrm>
            <a:off x="381000" y="2057400"/>
            <a:ext cx="3889375" cy="3429000"/>
          </a:xfrm>
          <a:prstGeom prst="rect">
            <a:avLst/>
          </a:prstGeom>
          <a:noFill/>
          <a:ln w="9525">
            <a:noFill/>
            <a:miter lim="800000"/>
            <a:headEnd/>
            <a:tailEnd/>
          </a:ln>
        </p:spPr>
      </p:pic>
      <p:sp>
        <p:nvSpPr>
          <p:cNvPr id="6" name="Oval 5"/>
          <p:cNvSpPr/>
          <p:nvPr/>
        </p:nvSpPr>
        <p:spPr>
          <a:xfrm>
            <a:off x="1066800" y="2590800"/>
            <a:ext cx="1752600" cy="152400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4996" name="Picture 7" descr="Label on container of muriatic acid"/>
          <p:cNvPicPr>
            <a:picLocks noChangeAspect="1"/>
          </p:cNvPicPr>
          <p:nvPr/>
        </p:nvPicPr>
        <p:blipFill>
          <a:blip r:embed="rId4" cstate="print"/>
          <a:srcRect t="6667" b="27779"/>
          <a:stretch>
            <a:fillRect/>
          </a:stretch>
        </p:blipFill>
        <p:spPr bwMode="auto">
          <a:xfrm rot="5400000">
            <a:off x="4763294" y="3085306"/>
            <a:ext cx="4343400" cy="2135188"/>
          </a:xfrm>
          <a:prstGeom prst="rect">
            <a:avLst/>
          </a:prstGeom>
          <a:noFill/>
          <a:ln w="9525">
            <a:noFill/>
            <a:miter lim="800000"/>
            <a:headEnd/>
            <a:tailEnd/>
          </a:ln>
        </p:spPr>
      </p:pic>
      <p:sp>
        <p:nvSpPr>
          <p:cNvPr id="7" name="TextBox 6"/>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457200"/>
            <a:ext cx="8229600" cy="1143000"/>
          </a:xfrm>
        </p:spPr>
        <p:txBody>
          <a:bodyPr rtlCol="0">
            <a:normAutofit fontScale="90000"/>
          </a:bodyPr>
          <a:lstStyle/>
          <a:p>
            <a:pPr fontAlgn="auto">
              <a:spcAft>
                <a:spcPts val="0"/>
              </a:spcAft>
              <a:defRPr/>
            </a:pPr>
            <a:r>
              <a:rPr lang="en-US" dirty="0" smtClean="0">
                <a:solidFill>
                  <a:schemeClr val="accent3">
                    <a:lumMod val="75000"/>
                  </a:schemeClr>
                </a:solidFill>
              </a:rPr>
              <a:t>Gases and vapors that a worker breathes can reach the lungs and cause harm</a:t>
            </a:r>
            <a:endParaRPr lang="en-US" dirty="0">
              <a:solidFill>
                <a:schemeClr val="accent3">
                  <a:lumMod val="75000"/>
                </a:schemeClr>
              </a:solidFill>
            </a:endParaRPr>
          </a:p>
        </p:txBody>
      </p:sp>
      <p:pic>
        <p:nvPicPr>
          <p:cNvPr id="4" name="Picture 3" descr="Crew paving asphalt"/>
          <p:cNvPicPr>
            <a:picLocks noChangeAspect="1"/>
          </p:cNvPicPr>
          <p:nvPr/>
        </p:nvPicPr>
        <p:blipFill>
          <a:blip r:embed="rId3" cstate="print"/>
          <a:srcRect l="12209" t="-2138" r="27309" b="34969"/>
          <a:stretch>
            <a:fillRect/>
          </a:stretch>
        </p:blipFill>
        <p:spPr bwMode="auto">
          <a:xfrm>
            <a:off x="609600" y="2133600"/>
            <a:ext cx="3687763" cy="2689225"/>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pic>
        <p:nvPicPr>
          <p:cNvPr id="2" name="Picture 1" descr="Painting a bridge"/>
          <p:cNvPicPr>
            <a:picLocks noChangeAspect="1"/>
          </p:cNvPicPr>
          <p:nvPr/>
        </p:nvPicPr>
        <p:blipFill>
          <a:blip r:embed="rId4" cstate="print"/>
          <a:srcRect l="2776" r="5879"/>
          <a:stretch>
            <a:fillRect/>
          </a:stretch>
        </p:blipFill>
        <p:spPr bwMode="auto">
          <a:xfrm>
            <a:off x="4800600" y="2133600"/>
            <a:ext cx="3776663" cy="2689225"/>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sp>
        <p:nvSpPr>
          <p:cNvPr id="86020" name="TextBox 4"/>
          <p:cNvSpPr txBox="1">
            <a:spLocks noChangeArrowheads="1"/>
          </p:cNvSpPr>
          <p:nvPr/>
        </p:nvSpPr>
        <p:spPr bwMode="auto">
          <a:xfrm>
            <a:off x="5105400" y="4876800"/>
            <a:ext cx="3200400" cy="276225"/>
          </a:xfrm>
          <a:prstGeom prst="rect">
            <a:avLst/>
          </a:prstGeom>
          <a:noFill/>
          <a:ln w="9525">
            <a:noFill/>
            <a:miter lim="800000"/>
            <a:headEnd/>
            <a:tailEnd/>
          </a:ln>
        </p:spPr>
        <p:txBody>
          <a:bodyPr>
            <a:spAutoFit/>
          </a:bodyPr>
          <a:lstStyle/>
          <a:p>
            <a:pPr algn="ctr"/>
            <a:r>
              <a:rPr lang="en-US" sz="1200" b="1">
                <a:solidFill>
                  <a:srgbClr val="002060"/>
                </a:solidFill>
              </a:rPr>
              <a:t>Photo courtesy eLCOSH</a:t>
            </a:r>
          </a:p>
        </p:txBody>
      </p:sp>
      <p:sp>
        <p:nvSpPr>
          <p:cNvPr id="6" name="TextBox 5"/>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M34</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457200" y="304800"/>
            <a:ext cx="8229600" cy="1143000"/>
          </a:xfrm>
        </p:spPr>
        <p:txBody>
          <a:bodyPr/>
          <a:lstStyle/>
          <a:p>
            <a:r>
              <a:rPr lang="en-US" sz="3200" dirty="0" smtClean="0"/>
              <a:t>It is important to understand these physical properties of chemicals</a:t>
            </a:r>
          </a:p>
        </p:txBody>
      </p:sp>
      <p:sp>
        <p:nvSpPr>
          <p:cNvPr id="87042" name="Rectangle 3"/>
          <p:cNvSpPr>
            <a:spLocks noGrp="1" noChangeArrowheads="1"/>
          </p:cNvSpPr>
          <p:nvPr>
            <p:ph type="body" idx="1"/>
          </p:nvPr>
        </p:nvSpPr>
        <p:spPr>
          <a:xfrm>
            <a:off x="990600" y="1752600"/>
            <a:ext cx="4876800" cy="5334000"/>
          </a:xfrm>
        </p:spPr>
        <p:txBody>
          <a:bodyPr/>
          <a:lstStyle/>
          <a:p>
            <a:r>
              <a:rPr lang="en-US" dirty="0" smtClean="0"/>
              <a:t>pH </a:t>
            </a:r>
          </a:p>
          <a:p>
            <a:r>
              <a:rPr lang="en-US" dirty="0" smtClean="0"/>
              <a:t>Vapor pressure </a:t>
            </a:r>
          </a:p>
          <a:p>
            <a:r>
              <a:rPr lang="en-US" dirty="0" smtClean="0"/>
              <a:t>Flash Point</a:t>
            </a:r>
          </a:p>
          <a:p>
            <a:r>
              <a:rPr lang="en-US" dirty="0" smtClean="0"/>
              <a:t>Ingredients for a fire </a:t>
            </a:r>
          </a:p>
          <a:p>
            <a:r>
              <a:rPr lang="en-US" dirty="0" smtClean="0"/>
              <a:t>Explosive </a:t>
            </a:r>
            <a:r>
              <a:rPr lang="en-US" dirty="0"/>
              <a:t>L</a:t>
            </a:r>
            <a:r>
              <a:rPr lang="en-US" dirty="0" smtClean="0"/>
              <a:t>imits</a:t>
            </a:r>
          </a:p>
          <a:p>
            <a:r>
              <a:rPr lang="en-US" dirty="0" smtClean="0"/>
              <a:t>Vapor Density</a:t>
            </a:r>
          </a:p>
          <a:p>
            <a:pPr>
              <a:buFont typeface="Arial" pitchFamily="34" charset="0"/>
              <a:buNone/>
            </a:pPr>
            <a:endParaRPr lang="en-US" dirty="0" smtClean="0"/>
          </a:p>
          <a:p>
            <a:endParaRPr lang="en-US" dirty="0" smtClean="0"/>
          </a:p>
        </p:txBody>
      </p:sp>
      <p:sp>
        <p:nvSpPr>
          <p:cNvPr id="4" name="TextBox 3"/>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ctrTitle"/>
          </p:nvPr>
        </p:nvSpPr>
        <p:spPr>
          <a:xfrm>
            <a:off x="685800" y="533400"/>
            <a:ext cx="7772400" cy="1143000"/>
          </a:xfrm>
        </p:spPr>
        <p:txBody>
          <a:bodyPr rtlCol="0">
            <a:noAutofit/>
          </a:bodyPr>
          <a:lstStyle/>
          <a:p>
            <a:pPr fontAlgn="auto">
              <a:spcAft>
                <a:spcPts val="0"/>
              </a:spcAft>
              <a:defRPr/>
            </a:pPr>
            <a:r>
              <a:rPr lang="en-US" sz="4400" dirty="0">
                <a:latin typeface="Tahoma" charset="0"/>
                <a:cs typeface="+mj-cs"/>
              </a:rPr>
              <a:t>With corrosives, concentration is critical</a:t>
            </a:r>
          </a:p>
        </p:txBody>
      </p:sp>
      <p:sp>
        <p:nvSpPr>
          <p:cNvPr id="88066" name="Rectangle 3"/>
          <p:cNvSpPr>
            <a:spLocks noGrp="1" noChangeArrowheads="1"/>
          </p:cNvSpPr>
          <p:nvPr>
            <p:ph type="subTitle" idx="1"/>
          </p:nvPr>
        </p:nvSpPr>
        <p:spPr>
          <a:xfrm>
            <a:off x="304800" y="4648200"/>
            <a:ext cx="8534400" cy="1752600"/>
          </a:xfrm>
        </p:spPr>
        <p:txBody>
          <a:bodyPr/>
          <a:lstStyle/>
          <a:p>
            <a:pPr algn="l"/>
            <a:r>
              <a:rPr lang="en-US" sz="2800" dirty="0" smtClean="0">
                <a:solidFill>
                  <a:srgbClr val="082858"/>
                </a:solidFill>
                <a:latin typeface="Tahoma" pitchFamily="34" charset="0"/>
              </a:rPr>
              <a:t>Acetic Acid: </a:t>
            </a:r>
          </a:p>
          <a:p>
            <a:pPr algn="l">
              <a:tabLst>
                <a:tab pos="457200" algn="l"/>
              </a:tabLst>
            </a:pPr>
            <a:r>
              <a:rPr lang="en-US" sz="2800" dirty="0" smtClean="0">
                <a:solidFill>
                  <a:srgbClr val="082858"/>
                </a:solidFill>
                <a:latin typeface="Tahoma" pitchFamily="34" charset="0"/>
              </a:rPr>
              <a:t>	90% solution destroys skin (pH&lt;2), </a:t>
            </a:r>
          </a:p>
          <a:p>
            <a:pPr algn="l">
              <a:tabLst>
                <a:tab pos="457200" algn="l"/>
              </a:tabLst>
            </a:pPr>
            <a:r>
              <a:rPr lang="en-US" sz="2800" dirty="0" smtClean="0">
                <a:solidFill>
                  <a:srgbClr val="082858"/>
                </a:solidFill>
                <a:latin typeface="Tahoma" pitchFamily="34" charset="0"/>
              </a:rPr>
              <a:t>	6% is vinegar we put it on salads (pH~4.5)</a:t>
            </a:r>
          </a:p>
        </p:txBody>
      </p:sp>
      <p:pic>
        <p:nvPicPr>
          <p:cNvPr id="88067" name="Picture 1"/>
          <p:cNvPicPr>
            <a:picLocks noChangeAspect="1"/>
          </p:cNvPicPr>
          <p:nvPr/>
        </p:nvPicPr>
        <p:blipFill>
          <a:blip r:embed="rId3" cstate="print"/>
          <a:srcRect/>
          <a:stretch>
            <a:fillRect/>
          </a:stretch>
        </p:blipFill>
        <p:spPr bwMode="auto">
          <a:xfrm>
            <a:off x="1714500" y="1752600"/>
            <a:ext cx="5549900" cy="2971800"/>
          </a:xfrm>
          <a:prstGeom prst="rect">
            <a:avLst/>
          </a:prstGeom>
          <a:noFill/>
          <a:ln w="9525">
            <a:noFill/>
            <a:miter lim="800000"/>
            <a:headEnd/>
            <a:tailEnd/>
          </a:ln>
        </p:spPr>
      </p:pic>
      <p:sp>
        <p:nvSpPr>
          <p:cNvPr id="5" name="TextBox 4"/>
          <p:cNvSpPr txBox="1"/>
          <p:nvPr/>
        </p:nvSpPr>
        <p:spPr>
          <a:xfrm>
            <a:off x="1143000" y="6460123"/>
            <a:ext cx="609600" cy="338554"/>
          </a:xfrm>
          <a:prstGeom prst="rect">
            <a:avLst/>
          </a:prstGeom>
          <a:noFill/>
        </p:spPr>
        <p:txBody>
          <a:bodyPr wrap="square" rtlCol="0">
            <a:spAutoFit/>
          </a:bodyPr>
          <a:lstStyle/>
          <a:p>
            <a:r>
              <a:rPr lang="en-US" sz="1600" b="1" dirty="0" smtClean="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rPr>
              <a:t>M35</a:t>
            </a:r>
            <a:endParaRPr lang="en-US" sz="1600" b="1" dirty="0">
              <a:solidFill>
                <a:schemeClr val="accent2">
                  <a:lumMod val="75000"/>
                </a:schemeClr>
              </a:solidFill>
              <a:latin typeface="Garamond" panose="02020404030301010803" pitchFamily="18" charset="0"/>
              <a:ea typeface="Arial Unicode MS" panose="020B0604020202020204" pitchFamily="34" charset="-128"/>
              <a:cs typeface="Arial Unicode MS" panose="020B0604020202020204" pitchFamily="34" charset="-128"/>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37177</TotalTime>
  <Words>14496</Words>
  <Application>Microsoft Office PowerPoint</Application>
  <PresentationFormat>On-screen Show (4:3)</PresentationFormat>
  <Paragraphs>2062</Paragraphs>
  <Slides>146</Slides>
  <Notes>146</Notes>
  <HiddenSlides>0</HiddenSlides>
  <MMClips>0</MMClips>
  <ScaleCrop>false</ScaleCrop>
  <HeadingPairs>
    <vt:vector size="4" baseType="variant">
      <vt:variant>
        <vt:lpstr>Theme</vt:lpstr>
      </vt:variant>
      <vt:variant>
        <vt:i4>1</vt:i4>
      </vt:variant>
      <vt:variant>
        <vt:lpstr>Slide Titles</vt:lpstr>
      </vt:variant>
      <vt:variant>
        <vt:i4>146</vt:i4>
      </vt:variant>
    </vt:vector>
  </HeadingPairs>
  <TitlesOfParts>
    <vt:vector size="147" baseType="lpstr">
      <vt:lpstr>Office Theme</vt:lpstr>
      <vt:lpstr>Hazard Communication Training</vt:lpstr>
      <vt:lpstr>Let’s do an icebreaker</vt:lpstr>
      <vt:lpstr>This course is delivered in 8 sections</vt:lpstr>
      <vt:lpstr>After completing this course you will be able to:</vt:lpstr>
      <vt:lpstr>After completing this course you will be able to:</vt:lpstr>
      <vt:lpstr>Course Introduction</vt:lpstr>
      <vt:lpstr>The OSHA Hazard Communication Standard gives you the right to understand the chemical hazards on your job and ways to protect yourself </vt:lpstr>
      <vt:lpstr>This course will not train you to clean up spills and releases</vt:lpstr>
      <vt:lpstr>This course will not teach you about the specific chemical hazards on your job site. Your employer must do that.</vt:lpstr>
      <vt:lpstr>HazCom training will prepare you to find and use information about chemicals on your job</vt:lpstr>
      <vt:lpstr>This training will teach you to report releases of hazardous chemicals to qualified response personnel and to avoid exposure</vt:lpstr>
      <vt:lpstr>Let’s do Activity 1, but first… </vt:lpstr>
      <vt:lpstr>Activity One: Test your group’s knowledge of HazCom. True or false? </vt:lpstr>
      <vt:lpstr>Activity One: Test your group’s knowledge of chemicals. How many… </vt:lpstr>
      <vt:lpstr>Every day around four construction workers die on the job</vt:lpstr>
      <vt:lpstr>This shows the deaths on construction jobs in 2017 as tracked by CPWR</vt:lpstr>
      <vt:lpstr>Hazard Communication Standard Overview</vt:lpstr>
      <vt:lpstr>What led up to OSHA developing the HazCom Standard in 1983?</vt:lpstr>
      <vt:lpstr>In 1952 and 1969, the Cuyahoga River caught fire</vt:lpstr>
      <vt:lpstr>Unions and environmental groups led the fight for protections from hazardous chemicals</vt:lpstr>
      <vt:lpstr>State chemical “right-to-know” laws led to the original OSHA HazCom standard in 1983 </vt:lpstr>
      <vt:lpstr>Why is the Hazard Communication Standard important?</vt:lpstr>
      <vt:lpstr>32 million workers are potentially exposed to chemicals  OSHA  Roughly one-quarter of workplace diseases and injuries are caused by chemicals   International Labor Organization  </vt:lpstr>
      <vt:lpstr>HazCom was the second most cited standard in FY 2017</vt:lpstr>
      <vt:lpstr>The Hazard Communication Standard is also known as:</vt:lpstr>
      <vt:lpstr>Is the OSHA HazCom standard for construction, 1926.59, different than 1910.1200?</vt:lpstr>
      <vt:lpstr>OSHA revised its standard to align with the Global Harmonization System (GHS), effective 2012</vt:lpstr>
      <vt:lpstr>Why was GHS created? </vt:lpstr>
      <vt:lpstr>What are the five key elements in the OSHA HazCom standard?</vt:lpstr>
      <vt:lpstr>HazCom programs must have all of these parts</vt:lpstr>
      <vt:lpstr>Written Hazard Communication Program</vt:lpstr>
      <vt:lpstr>The written HazCom program must be available at the job site and must include:  </vt:lpstr>
      <vt:lpstr>You have the right under OSHA’s HazCom standard to:</vt:lpstr>
      <vt:lpstr>Labels: Second major requirement</vt:lpstr>
      <vt:lpstr>OSHA now requires that labels contain these elements: </vt:lpstr>
      <vt:lpstr>Additional information must be included on labels </vt:lpstr>
      <vt:lpstr>One of two signal words is required on labels to emphasize hazard. Which communicates greater hazard, </vt:lpstr>
      <vt:lpstr>Labels must also contain standard Precautionary Statements to describe how to prevent harm </vt:lpstr>
      <vt:lpstr>Let’s review an OSHA sample label</vt:lpstr>
      <vt:lpstr>There are 9 symbols called pictograms that we will discuss</vt:lpstr>
      <vt:lpstr>There are physical hazards</vt:lpstr>
      <vt:lpstr>Flame Pictogram  What kinds of chemicals does this describe? </vt:lpstr>
      <vt:lpstr>Flame Over Circle  What kinds of chemicals does this describe? </vt:lpstr>
      <vt:lpstr>Exclamation Mark What kinds of chemicals does this describe? </vt:lpstr>
      <vt:lpstr>Exploding Bomb What kinds of chemicals does this describe? </vt:lpstr>
      <vt:lpstr>Corrosion What kinds of chemicals does this describe? </vt:lpstr>
      <vt:lpstr>Gas Cylinder What kinds of chemicals does this describe? </vt:lpstr>
      <vt:lpstr>Health Hazard What kinds of chemicals does this describe? </vt:lpstr>
      <vt:lpstr>Skull and Crossbones What kinds of chemicals does this describe? </vt:lpstr>
      <vt:lpstr>Environmental pollutant OSHA doesn’t enforce environmental regulations!</vt:lpstr>
      <vt:lpstr>Match pictograms with their meanings</vt:lpstr>
      <vt:lpstr>This is an example of a signal word, precautionary statement and pictograms on a label </vt:lpstr>
      <vt:lpstr>If you pour anything into a container it must be labeled unless you are going to use it within the work shift and control it</vt:lpstr>
      <vt:lpstr>Safety Data Sheets:  Third major requirement </vt:lpstr>
      <vt:lpstr>Safety Data Sheets must use a format with 16 sections, based on ANSI Z400.1</vt:lpstr>
      <vt:lpstr>The sections are in order of importance and 12 -15 aren’t mandatory</vt:lpstr>
      <vt:lpstr>Whenever the employer receives a new or revised SDS that could impact your health, you must be informed within 30 days after receipt</vt:lpstr>
      <vt:lpstr>Where are SDSs located at your site? </vt:lpstr>
      <vt:lpstr>Reviewing a Safety Data Sheet</vt:lpstr>
      <vt:lpstr>Table of products and exposures</vt:lpstr>
      <vt:lpstr>Review a SDS of a product used for a specific task and consider the chemical of concern and exposure data provided</vt:lpstr>
      <vt:lpstr>Employee Information and Training: Fourth major requirement </vt:lpstr>
      <vt:lpstr>Workers must be trained on:</vt:lpstr>
      <vt:lpstr>Workers must also be trained on:</vt:lpstr>
      <vt:lpstr>Is there an annual HazCom training requirement?</vt:lpstr>
      <vt:lpstr>A list of hazardous chemicals known to be present at your site must be available for your review </vt:lpstr>
      <vt:lpstr>Review of Common Health Effects</vt:lpstr>
      <vt:lpstr>There is a range of health effects caused by chemicals</vt:lpstr>
      <vt:lpstr>If a chemical replaces so much air that there isn’t enough oxygen to breathe, it can cause simple asphyxiation</vt:lpstr>
      <vt:lpstr>There are many simple asphyxiants</vt:lpstr>
      <vt:lpstr>Chemical asphyxiants reduce the blood's ability to carry oxygen which can lead to suffocation</vt:lpstr>
      <vt:lpstr>Sensitizers and allergens set up a reaction in the body so that even minor exposures can cause a reaction</vt:lpstr>
      <vt:lpstr>Corrosives can severely damage the body</vt:lpstr>
      <vt:lpstr>Mutagens cause genetic changes and can lead to birth defects or other problems in following generations</vt:lpstr>
      <vt:lpstr>What are teratogens?</vt:lpstr>
      <vt:lpstr>Cancer-causing chemicals must be listed on an SDS even if the amount is only 0.1 percent of the product</vt:lpstr>
      <vt:lpstr>Here are a few known and suspected human carcinogens</vt:lpstr>
      <vt:lpstr>Chemical effects on the body depend on the:</vt:lpstr>
      <vt:lpstr>“The dose makes the poison”</vt:lpstr>
      <vt:lpstr>The dose response curve shows how people respond to toxic chemicals</vt:lpstr>
      <vt:lpstr>Let’s look at the dose response curve for alcohol consumption</vt:lpstr>
      <vt:lpstr>How do chemicals enter your body?</vt:lpstr>
      <vt:lpstr>1. Inhalation</vt:lpstr>
      <vt:lpstr>2. Absorption</vt:lpstr>
      <vt:lpstr>No! All areas of the skin are not equally protective?</vt:lpstr>
      <vt:lpstr>3. Ingestion</vt:lpstr>
      <vt:lpstr>4. Injection</vt:lpstr>
      <vt:lpstr>What is the difference between acute and chronic exposure?</vt:lpstr>
      <vt:lpstr>What chronic conditions can result from cement finishing?</vt:lpstr>
      <vt:lpstr>What is a latency period? What is an example?</vt:lpstr>
      <vt:lpstr>What is the difference between local and systemic harm?</vt:lpstr>
      <vt:lpstr>Multiple chemicals may have magnified effects when combined in your body</vt:lpstr>
      <vt:lpstr>Overview of Chemical Hazards</vt:lpstr>
      <vt:lpstr>All chemicals are found in one of three forms: solid, liquid or gas. Examples of categories?</vt:lpstr>
      <vt:lpstr>Solids released into the air can get into your body and harm you!</vt:lpstr>
      <vt:lpstr>Liquids can come into contact with the skin or eyes and harm that area or be absorbed into the body</vt:lpstr>
      <vt:lpstr>Gases and vapors that a worker breathes can reach the lungs and cause harm</vt:lpstr>
      <vt:lpstr>It is important to understand these physical properties of chemicals</vt:lpstr>
      <vt:lpstr>With corrosives, concentration is critical</vt:lpstr>
      <vt:lpstr>What does vapor pressure of sulfuric acid say about the inhalation hazard from a spill?  </vt:lpstr>
      <vt:lpstr>What is a chemical’s flash point? </vt:lpstr>
      <vt:lpstr>Flash Point Class Exercise</vt:lpstr>
      <vt:lpstr>What are the ingredients for a fire? </vt:lpstr>
      <vt:lpstr>Explosive limit is the range that vapors will burn in air</vt:lpstr>
      <vt:lpstr>What is the rule about vapor density for most chemicals encountered in construction work?</vt:lpstr>
      <vt:lpstr>Measurement and Exposure Limits</vt:lpstr>
      <vt:lpstr>Why do we monitor?</vt:lpstr>
      <vt:lpstr>There are two types of monitoring: real-time and samples that are sent to a lab</vt:lpstr>
      <vt:lpstr>Real-time equipment can give immediate chemical exposure measurements</vt:lpstr>
      <vt:lpstr>Personal monitoring in the breathing zone determines a specific employee’s exposure</vt:lpstr>
      <vt:lpstr>Recognizing these units will help you understand exposure results and OSHA limits</vt:lpstr>
      <vt:lpstr>Parts per million (ppm) is a very small amount</vt:lpstr>
      <vt:lpstr>Parts per billion (ppb) is one thousand times less than ppm</vt:lpstr>
      <vt:lpstr>Gram is a measure of weight</vt:lpstr>
      <vt:lpstr>Milligram per cubic meter is a measure of mass in air</vt:lpstr>
      <vt:lpstr>Cubic centimeter is a measure of volume</vt:lpstr>
      <vt:lpstr>OSHA has Permissible Exposure Limits (PELs), but it is critical to remember…</vt:lpstr>
      <vt:lpstr>Most exposure limits are based on an average over 8 hours</vt:lpstr>
      <vt:lpstr>Some chemicals have ceilings that can’t be exceeded</vt:lpstr>
      <vt:lpstr> Other ways to communicate hazards</vt:lpstr>
      <vt:lpstr>You will see other types of labeling systems</vt:lpstr>
      <vt:lpstr>Color-coded HMIS ranks hazards and recommends PPE</vt:lpstr>
      <vt:lpstr>NFPA’s 704 M Diamond is widely used </vt:lpstr>
      <vt:lpstr>Department of Transportation requires placards on vehicles carrying hazardous chemicals</vt:lpstr>
      <vt:lpstr>Controlling hazards </vt:lpstr>
      <vt:lpstr>The hierarchy of controls can protect you from hazardous chemicals</vt:lpstr>
      <vt:lpstr>Eliminate or substitute chemicals you currently use with less harmful ones</vt:lpstr>
      <vt:lpstr>Just because it is “green” doesn’t mean it is safe</vt:lpstr>
      <vt:lpstr>There are wet method engineering controls to reduce dust exposures on construction jobs</vt:lpstr>
      <vt:lpstr>Vacuum controls are effective for construction dust exposures</vt:lpstr>
      <vt:lpstr>CPWR’s Construction Solutions can help you select effective controls for your trade  http://www.cpwrconstructionsolutions.org http://www.consol.mobi   From your mobile device</vt:lpstr>
      <vt:lpstr>eLCOSH is a great source of training materials and information for workers</vt:lpstr>
      <vt:lpstr>Administrative controls can also reduce chemical exposures</vt:lpstr>
      <vt:lpstr>Personal protective equipment is at the bottom of the hierarchy of controls. Why? </vt:lpstr>
      <vt:lpstr>Training on Personal Protective Equipment (PPE) is a requirement under HazCom</vt:lpstr>
      <vt:lpstr>NIOSH-approved respirators can protect your lungs from chemical exposure</vt:lpstr>
      <vt:lpstr>Employers must have a written respiratory protection program that includes medical clearance, fit testing, training and proper selection</vt:lpstr>
      <vt:lpstr>Whenever you use PPE, be sure to</vt:lpstr>
      <vt:lpstr>Are there any health and safety issues from wearing PPE?</vt:lpstr>
      <vt:lpstr> Emergencies and First Aid</vt:lpstr>
      <vt:lpstr>Learn about first aid arrangements on your jobsite and read labels and SDSs before using chemicals</vt:lpstr>
      <vt:lpstr>What happens if you encounter a spill or a leak?</vt:lpstr>
      <vt:lpstr>You must be trained to respond to a fire of any size. Learn about the policy on fighting fires at your site.</vt:lpstr>
      <vt:lpstr>If you have been exposed to a chemical, take these actions</vt:lpstr>
      <vt:lpstr>Now that you have had this class, what actions will you take at your jobsite to find out more about the chemicals you work with?</vt:lpstr>
      <vt:lpstr>Comments or Questions?</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CPWR  Hazard Communication Training</dc:title>
  <dc:creator>Mizula, LLC</dc:creator>
  <cp:lastModifiedBy>Gary Gustafson</cp:lastModifiedBy>
  <cp:revision>657</cp:revision>
  <dcterms:created xsi:type="dcterms:W3CDTF">2011-06-09T14:27:23Z</dcterms:created>
  <dcterms:modified xsi:type="dcterms:W3CDTF">2019-01-08T15:51:23Z</dcterms:modified>
</cp:coreProperties>
</file>