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905" autoAdjust="0"/>
  </p:normalViewPr>
  <p:slideViewPr>
    <p:cSldViewPr snapToGrid="0">
      <p:cViewPr varScale="1">
        <p:scale>
          <a:sx n="58" d="100"/>
          <a:sy n="58" d="100"/>
        </p:scale>
        <p:origin x="898" y="53"/>
      </p:cViewPr>
      <p:guideLst/>
    </p:cSldViewPr>
  </p:slideViewPr>
  <p:notesTextViewPr>
    <p:cViewPr>
      <p:scale>
        <a:sx n="1" d="1"/>
        <a:sy n="1" d="1"/>
      </p:scale>
      <p:origin x="0" y="-1359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E177C-BB2B-448B-81DE-59AFA2739611}"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1738A-7EAD-46D2-8EE6-9E2EBF4FEB27}" type="slidenum">
              <a:rPr lang="en-US" smtClean="0"/>
              <a:t>‹#›</a:t>
            </a:fld>
            <a:endParaRPr lang="en-US"/>
          </a:p>
        </p:txBody>
      </p:sp>
    </p:spTree>
    <p:extLst>
      <p:ext uri="{BB962C8B-B14F-4D97-AF65-F5344CB8AC3E}">
        <p14:creationId xmlns:p14="http://schemas.microsoft.com/office/powerpoint/2010/main" val="4122193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coronavirus/2019-ncov/prevent-getting-sick/how-to-wash-cloth-face-covering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handwashing/when-how-handwashing.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cdc.gov/coronavirus/2019-ncov/need-extra-precautions/people-with-medical-conditions.html?CDC_AA_refVal=https%3A%2F%2Fwww.cdc.gov%2Fcoronavirus%2F2019-ncov%2Fneed-extra-precautions%2Fgroups-at-higher-risk.html#immunocompromised-state" TargetMode="External"/><Relationship Id="rId13" Type="http://schemas.openxmlformats.org/officeDocument/2006/relationships/hyperlink" Target="https://www.cdc.gov/coronavirus/2019-ncov/need-extra-precautions/people-with-medical-conditions.html?CDC_AA_refVal=https%3A%2F%2Fwww.cdc.gov%2Fcoronavirus%2F2019-ncov%2Fneed-extra-precautions%2Fgroups-at-higher-risk.html#diabetes" TargetMode="External"/><Relationship Id="rId18" Type="http://schemas.openxmlformats.org/officeDocument/2006/relationships/hyperlink" Target="https://www.cdc.gov/coronavirus/2019-ncov/need-extra-precautions/people-with-medical-conditions.html?CDC_AA_refVal=https%3A%2F%2Fwww.cdc.gov%2Fcoronavirus%2F2019-ncov%2Fneed-extra-precautions%2Fgroups-at-higher-risk.html#liver-disease" TargetMode="External"/><Relationship Id="rId3" Type="http://schemas.openxmlformats.org/officeDocument/2006/relationships/hyperlink" Target="https://www.cdc.gov/coronavirus/2019-ncov/need-extra-precautions/people-with-medical-conditions.html?CDC_AA_refVal=https%3A%2F%2Fwww.cdc.gov%2Fcoronavirus%2F2019-ncov%2Fneed-extra-precautions%2Fgroups-at-higher-risk.html#cancer" TargetMode="External"/><Relationship Id="rId7" Type="http://schemas.openxmlformats.org/officeDocument/2006/relationships/hyperlink" Target="https://www.cdc.gov/coronavirus/2019-ncov/need-extra-precautions/people-with-medical-conditions.html?CDC_AA_refVal=https%3A%2F%2Fwww.cdc.gov%2Fcoronavirus%2F2019-ncov%2Fneed-extra-precautions%2Fgroups-at-higher-risk.html#heart-conditions" TargetMode="External"/><Relationship Id="rId12" Type="http://schemas.openxmlformats.org/officeDocument/2006/relationships/hyperlink" Target="https://www.cdc.gov/coronavirus/2019-ncov/need-extra-precautions/people-with-medical-conditions.html?CDC_AA_refVal=https%3A%2F%2Fwww.cdc.gov%2Fcoronavirus%2F2019-ncov%2Fneed-extra-precautions%2Fgroups-at-higher-risk.html#smoking" TargetMode="External"/><Relationship Id="rId17" Type="http://schemas.openxmlformats.org/officeDocument/2006/relationships/hyperlink" Target="https://www.cdc.gov/coronavirus/2019-ncov/need-extra-precautions/people-with-medical-conditions.html?CDC_AA_refVal=https%3A%2F%2Fwww.cdc.gov%2Fcoronavirus%2F2019-ncov%2Fneed-extra-precautions%2Fgroups-at-higher-risk.html#neurologic-conditions" TargetMode="External"/><Relationship Id="rId2" Type="http://schemas.openxmlformats.org/officeDocument/2006/relationships/slide" Target="../slides/slide19.xml"/><Relationship Id="rId16" Type="http://schemas.openxmlformats.org/officeDocument/2006/relationships/hyperlink" Target="https://www.cdc.gov/coronavirus/2019-ncov/need-extra-precautions/people-with-medical-conditions.html?CDC_AA_refVal=https%3A%2F%2Fwww.cdc.gov%2Fcoronavirus%2F2019-ncov%2Fneed-extra-precautions%2Fgroups-at-higher-risk.html#copd" TargetMode="External"/><Relationship Id="rId1" Type="http://schemas.openxmlformats.org/officeDocument/2006/relationships/notesMaster" Target="../notesMasters/notesMaster1.xml"/><Relationship Id="rId6" Type="http://schemas.openxmlformats.org/officeDocument/2006/relationships/hyperlink" Target="https://www.cdc.gov/coronavirus/2019-ncov/need-extra-precautions/people-with-medical-conditions.html#downsyndrome" TargetMode="External"/><Relationship Id="rId11" Type="http://schemas.openxmlformats.org/officeDocument/2006/relationships/hyperlink" Target="https://www.cdc.gov/coronavirus/2019-ncov/need-extra-precautions/people-with-medical-conditions.html?CDC_AA_refVal=https%3A%2F%2Fwww.cdc.gov%2Fcoronavirus%2F2019-ncov%2Fneed-extra-precautions%2Fgroups-at-higher-risk.html#hemoglobin-disorders" TargetMode="External"/><Relationship Id="rId5" Type="http://schemas.openxmlformats.org/officeDocument/2006/relationships/hyperlink" Target="https://www.cdc.gov/coronavirus/2019-ncov/need-extra-precautions/people-with-medical-conditions.html#copd" TargetMode="External"/><Relationship Id="rId15" Type="http://schemas.openxmlformats.org/officeDocument/2006/relationships/hyperlink" Target="https://www.cdc.gov/coronavirus/2019-ncov/need-extra-precautions/people-with-medical-conditions.html?CDC_AA_refVal=https%3A%2F%2Fwww.cdc.gov%2Fcoronavirus%2F2019-ncov%2Fneed-extra-precautions%2Fgroups-at-higher-risk.html#serious-heart-conditions" TargetMode="External"/><Relationship Id="rId10" Type="http://schemas.openxmlformats.org/officeDocument/2006/relationships/hyperlink" Target="https://www.cdc.gov/coronavirus/2019-ncov/need-extra-precautions/people-with-medical-conditions.html#pregnancy" TargetMode="External"/><Relationship Id="rId19" Type="http://schemas.openxmlformats.org/officeDocument/2006/relationships/hyperlink" Target="https://www.cdc.gov/coronavirus/2019-ncov/need-extra-precautions/people-with-medical-conditions.html#obesity" TargetMode="External"/><Relationship Id="rId4" Type="http://schemas.openxmlformats.org/officeDocument/2006/relationships/hyperlink" Target="https://www.cdc.gov/coronavirus/2019-ncov/need-extra-precautions/people-with-medical-conditions.html?CDC_AA_refVal=https%3A%2F%2Fwww.cdc.gov%2Fcoronavirus%2F2019-ncov%2Fneed-extra-precautions%2Fgroups-at-higher-risk.html#chronic-kidney-disease" TargetMode="External"/><Relationship Id="rId9" Type="http://schemas.openxmlformats.org/officeDocument/2006/relationships/hyperlink" Target="https://www.cdc.gov/coronavirus/2019-ncov/need-extra-precautions/people-with-medical-conditions.html?CDC_AA_refVal=https%3A%2F%2Fwww.cdc.gov%2Fcoronavirus%2F2019-ncov%2Fneed-extra-precautions%2Fgroups-at-higher-risk.html#obesity" TargetMode="External"/><Relationship Id="rId14" Type="http://schemas.openxmlformats.org/officeDocument/2006/relationships/hyperlink" Target="https://www.cdc.gov/coronavirus/2019-ncov/need-extra-precautions/people-with-medical-conditions.html?CDC_AA_refVal=https%3A%2F%2Fwww.cdc.gov%2Fcoronavirus%2F2019-ncov%2Fneed-extra-precautions%2Fgroups-at-higher-risk.html#asthm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heconversation.com/how-long-are-you-infectious-when-you-have-coronavirus-13529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cdc.gov/coronavirus/2019-ncov/symptoms-testing/symptoms.html" TargetMode="External"/><Relationship Id="rId3" Type="http://schemas.openxmlformats.org/officeDocument/2006/relationships/hyperlink" Target="https://www.cdc.gov/coronavirus/2019-ncov/vaccines/safety.html" TargetMode="External"/><Relationship Id="rId7" Type="http://schemas.openxmlformats.org/officeDocument/2006/relationships/hyperlink" Target="https://www.cdc.gov/coronavirus/2019-ncov/need-extra-precaution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cdc.gov/coronavirus/2019-ncov/vaccines/effectiveness.html" TargetMode="External"/><Relationship Id="rId5" Type="http://schemas.openxmlformats.org/officeDocument/2006/relationships/hyperlink" Target="https://www.cdc.gov/coronavirus/2019-ncov/vaccines/different-vaccines.html" TargetMode="External"/><Relationship Id="rId10" Type="http://schemas.openxmlformats.org/officeDocument/2006/relationships/hyperlink" Target="https://www.cdc.gov/coronavirus/2019-ncov/prevent-getting-sick/prevention.html" TargetMode="External"/><Relationship Id="rId4" Type="http://schemas.openxmlformats.org/officeDocument/2006/relationships/hyperlink" Target="https://www.cdc.gov/coronavirus/2019-ncov/vaccines/facts.html" TargetMode="External"/><Relationship Id="rId9" Type="http://schemas.openxmlformats.org/officeDocument/2006/relationships/hyperlink" Target="https://www.youtube.com/watch?v=iGkwaESsGBQ"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coronavirus/2019-ncov/hcp/disposition-in-home-patients.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cdc.gov/coronavirus/2019-ncov/prevent-getting-sick/cloth-face-cover-guidance.html" TargetMode="External"/><Relationship Id="rId5" Type="http://schemas.openxmlformats.org/officeDocument/2006/relationships/hyperlink" Target="https://www.cdc.gov/coronavirus/2019-ncov/prevent-getting-sick/about-face-coverings.html" TargetMode="External"/><Relationship Id="rId4" Type="http://schemas.openxmlformats.org/officeDocument/2006/relationships/hyperlink" Target="https://www.cdc.gov/coronavirus/2019-ncov/if-you-are-sick/isolation.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coronavirus/2019-ncov/your-health/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Welcome the participants. Then introduce the topic.</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Above all else, refer to the importance of taking care of yourself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Emphasize the message of caring for yourself and the community.</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2</a:t>
            </a:fld>
            <a:endParaRPr lang="en-US"/>
          </a:p>
        </p:txBody>
      </p:sp>
    </p:spTree>
    <p:extLst>
      <p:ext uri="{BB962C8B-B14F-4D97-AF65-F5344CB8AC3E}">
        <p14:creationId xmlns:p14="http://schemas.microsoft.com/office/powerpoint/2010/main" val="109655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solidFill>
                  <a:srgbClr val="FF0000"/>
                </a:solidFill>
                <a:latin typeface="+mn-lt"/>
              </a:rPr>
              <a:t>What other wrong ways have you seen for wearing a mask?</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12</a:t>
            </a:fld>
            <a:endParaRPr lang="en-US"/>
          </a:p>
        </p:txBody>
      </p:sp>
    </p:spTree>
    <p:extLst>
      <p:ext uri="{BB962C8B-B14F-4D97-AF65-F5344CB8AC3E}">
        <p14:creationId xmlns:p14="http://schemas.microsoft.com/office/powerpoint/2010/main" val="87415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Dos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Wear a mask over your nose and mouth to help prevent getting and spreading COVID-19.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Wear a mask in public settings when around people who don’t live in your household, especially when indoors and when it may be difficult for you to stay six feet apart from people who don’t live with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Wear a mask correctly for maximum protection.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Wear your mask under your scarf, ski mask, or balaclava</a:t>
            </a:r>
            <a:r>
              <a:rPr kumimoji="0" lang="en-US" sz="1200" b="1" i="0" u="none" strike="noStrike" kern="1200" cap="none" spc="0" normalizeH="0" baseline="0" noProof="0" dirty="0">
                <a:ln>
                  <a:noFill/>
                </a:ln>
                <a:solidFill>
                  <a:srgbClr val="000000"/>
                </a:solidFill>
                <a:effectLst/>
                <a:uLnTx/>
                <a:uFillTx/>
                <a:latin typeface="+mn-lt"/>
                <a:ea typeface="+mn-ea"/>
                <a:cs typeface="+mn-cs"/>
              </a:rPr>
              <a:t> i</a:t>
            </a:r>
            <a:r>
              <a:rPr kumimoji="0" lang="en-US" sz="1200" b="0" i="0" u="none" strike="noStrike" kern="1200" cap="none" spc="0" normalizeH="0" baseline="0" noProof="0" dirty="0">
                <a:ln>
                  <a:noFill/>
                </a:ln>
                <a:solidFill>
                  <a:srgbClr val="000000"/>
                </a:solidFill>
                <a:effectLst/>
                <a:uLnTx/>
                <a:uFillTx/>
                <a:latin typeface="+mn-lt"/>
                <a:ea typeface="+mn-ea"/>
                <a:cs typeface="+mn-cs"/>
              </a:rPr>
              <a:t>n cold weather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Keep a spare mask to replace one that becomes wet from moisture in your breath, snow, or rain.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Store wet reusable masks  in a plastic bag until they can be </a:t>
            </a:r>
            <a:r>
              <a:rPr kumimoji="0" lang="en-US" sz="1200" b="0" i="0" u="sng" strike="noStrike" kern="1200" cap="none" spc="0" normalizeH="0" baseline="0" noProof="0" dirty="0">
                <a:ln>
                  <a:noFill/>
                </a:ln>
                <a:solidFill>
                  <a:srgbClr val="075290"/>
                </a:solidFill>
                <a:effectLst/>
                <a:uLnTx/>
                <a:uFillTx/>
                <a:latin typeface="+mn-lt"/>
                <a:ea typeface="+mn-ea"/>
                <a:cs typeface="+mn-cs"/>
                <a:hlinkClick r:id="rId3">
                  <a:extLst>
                    <a:ext uri="{A12FA001-AC4F-418D-AE19-62706E023703}">
                      <ahyp:hlinkClr xmlns:ahyp="http://schemas.microsoft.com/office/drawing/2018/hyperlinkcolor" val="tx"/>
                    </a:ext>
                  </a:extLst>
                </a:hlinkClick>
              </a:rPr>
              <a:t>washed</a:t>
            </a:r>
            <a:r>
              <a:rPr kumimoji="0" lang="en-US" sz="1200" b="0" i="0" u="none" strike="noStrike" kern="1200" cap="none" spc="0" normalizeH="0" baseline="0" noProof="0" dirty="0">
                <a:ln>
                  <a:noFill/>
                </a:ln>
                <a:solidFill>
                  <a:srgbClr val="00000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Don’ts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Put the mask around your neck or up on your forehead.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Touch the mask, and, if you do, </a:t>
            </a:r>
            <a:r>
              <a:rPr kumimoji="0" lang="en-US" sz="1200" b="0" i="0" u="sng" strike="noStrike" kern="1200" cap="none" spc="0" normalizeH="0" baseline="0" noProof="0" dirty="0">
                <a:ln>
                  <a:noFill/>
                </a:ln>
                <a:solidFill>
                  <a:srgbClr val="075290"/>
                </a:solidFill>
                <a:effectLst/>
                <a:uLnTx/>
                <a:uFillTx/>
                <a:latin typeface="+mn-lt"/>
                <a:ea typeface="+mn-ea"/>
                <a:cs typeface="+mn-cs"/>
                <a:hlinkClick r:id="rId4">
                  <a:extLst>
                    <a:ext uri="{A12FA001-AC4F-418D-AE19-62706E023703}">
                      <ahyp:hlinkClr xmlns:ahyp="http://schemas.microsoft.com/office/drawing/2018/hyperlinkcolor" val="tx"/>
                    </a:ext>
                  </a:extLst>
                </a:hlinkClick>
              </a:rPr>
              <a:t>wash your hands</a:t>
            </a:r>
            <a:r>
              <a:rPr kumimoji="0" lang="en-US" sz="1200" b="0" i="0" u="none" strike="noStrike" kern="1200" cap="none" spc="0" normalizeH="0" baseline="0" noProof="0" dirty="0">
                <a:ln>
                  <a:noFill/>
                </a:ln>
                <a:solidFill>
                  <a:srgbClr val="000000"/>
                </a:solidFill>
                <a:effectLst/>
                <a:uLnTx/>
                <a:uFillTx/>
                <a:latin typeface="+mn-lt"/>
                <a:ea typeface="+mn-ea"/>
                <a:cs typeface="+mn-cs"/>
              </a:rPr>
              <a:t> or use hand sanitizer.</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13</a:t>
            </a:fld>
            <a:endParaRPr lang="en-US"/>
          </a:p>
        </p:txBody>
      </p:sp>
    </p:spTree>
    <p:extLst>
      <p:ext uri="{BB962C8B-B14F-4D97-AF65-F5344CB8AC3E}">
        <p14:creationId xmlns:p14="http://schemas.microsoft.com/office/powerpoint/2010/main" val="3502863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noProof="0" dirty="0">
                <a:latin typeface="+mn-lt"/>
              </a:rPr>
              <a:t>You should wash it daily or after each use. It is very important to remove the mask correctly and wash your hands after touching a used mask.</a:t>
            </a:r>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14</a:t>
            </a:fld>
            <a:endParaRPr lang="en-US"/>
          </a:p>
        </p:txBody>
      </p:sp>
    </p:spTree>
    <p:extLst>
      <p:ext uri="{BB962C8B-B14F-4D97-AF65-F5344CB8AC3E}">
        <p14:creationId xmlns:p14="http://schemas.microsoft.com/office/powerpoint/2010/main" val="252327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latin typeface="+mn-lt"/>
              </a:rPr>
              <a:t>People who are physically near (within 6 feet) of a person with </a:t>
            </a:r>
            <a:r>
              <a:rPr lang="ar-SA" b="0" i="0" dirty="0">
                <a:latin typeface="+mn-lt"/>
              </a:rPr>
              <a:t>كوفيد-١٩</a:t>
            </a:r>
            <a:r>
              <a:rPr lang="en-US" b="0" i="0" dirty="0">
                <a:latin typeface="+mn-lt"/>
              </a:rPr>
              <a:t> or have direct contact with that person are at greatest risk of infection.</a:t>
            </a:r>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15</a:t>
            </a:fld>
            <a:endParaRPr lang="en-US"/>
          </a:p>
        </p:txBody>
      </p:sp>
    </p:spTree>
    <p:extLst>
      <p:ext uri="{BB962C8B-B14F-4D97-AF65-F5344CB8AC3E}">
        <p14:creationId xmlns:p14="http://schemas.microsoft.com/office/powerpoint/2010/main" val="236111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If you are sick with </a:t>
            </a:r>
            <a:r>
              <a:rPr lang="ar-SA" sz="1200" b="0" i="0" noProof="0" dirty="0">
                <a:latin typeface="+mn-lt"/>
              </a:rPr>
              <a:t>كوفيد-١٩</a:t>
            </a:r>
            <a:r>
              <a:rPr lang="en-US" sz="1200" b="0" i="0" noProof="0" dirty="0">
                <a:latin typeface="+mn-lt"/>
              </a:rPr>
              <a:t> or think you might have </a:t>
            </a:r>
            <a:r>
              <a:rPr lang="ar-SA" sz="1200" b="0" i="0" noProof="0" dirty="0">
                <a:latin typeface="+mn-lt"/>
              </a:rPr>
              <a:t>كوفيد-١٩</a:t>
            </a:r>
            <a:r>
              <a:rPr lang="en-US" sz="1200" b="0" i="0" noProof="0" dirty="0">
                <a:latin typeface="+mn-lt"/>
              </a:rPr>
              <a:t>, follow these steps  to care for yourself and to help protect other people in your home and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noProof="0" dirty="0">
                <a:latin typeface="+mn-lt"/>
              </a:rPr>
              <a:t>Stay home except to get medical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Stay home. Most people with </a:t>
            </a:r>
            <a:r>
              <a:rPr lang="ar-SA" sz="1200" b="0" i="0" noProof="0" dirty="0">
                <a:latin typeface="+mn-lt"/>
              </a:rPr>
              <a:t>كوفيد-١٩</a:t>
            </a:r>
            <a:r>
              <a:rPr lang="en-US" sz="1200" b="0" i="0" noProof="0" dirty="0">
                <a:latin typeface="+mn-lt"/>
              </a:rPr>
              <a:t> have mild illness and can recover at home without medical care. Do not leave your home, except to get medical care. Do not visit public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Take care of yourself. Get rest and stay hydrated. Take over-the-counter medicines, such as acetaminophen, to help you feel better.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Stay in touch with your doctor. Call before you get medical care. Be sure to get care if you have trouble breathing, or have any other emergency warning signs, or if you think it is an emergency.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Avoid public transportation, ride-sharing, or taxis.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sng" noProof="0" dirty="0">
                <a:latin typeface="+mn-lt"/>
              </a:rPr>
              <a:t>Separate yourself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As much as possible, stay in a specific room and away from other people and pets in your home. If possible, you should use a separate bathroom. If you need to be around other people or animals in or outside of the home, wear a mask.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Tell your close contacts that they may have been exposed to </a:t>
            </a:r>
            <a:r>
              <a:rPr lang="ar-SA" sz="1200" b="0" i="0" noProof="0" dirty="0">
                <a:latin typeface="+mn-lt"/>
              </a:rPr>
              <a:t>كوفيد-١٩</a:t>
            </a:r>
            <a:r>
              <a:rPr lang="en-US" sz="1200" b="0" i="0" noProof="0" dirty="0">
                <a:latin typeface="+mn-lt"/>
              </a:rPr>
              <a:t>. An infected person can spread </a:t>
            </a:r>
            <a:r>
              <a:rPr lang="ar-SA" sz="1200" b="0" i="0" noProof="0" dirty="0">
                <a:latin typeface="+mn-lt"/>
              </a:rPr>
              <a:t>كوفيد-١٩</a:t>
            </a:r>
            <a:r>
              <a:rPr lang="en-US" sz="1200" b="0" i="0" noProof="0" dirty="0">
                <a:latin typeface="+mn-lt"/>
              </a:rPr>
              <a:t> starting 48 hours (or 2 days) before the person has any symptoms or tests positive. By letting your close contacts know they may have been exposed to </a:t>
            </a:r>
            <a:r>
              <a:rPr lang="ar-SA" sz="1200" b="0" i="0" noProof="0" dirty="0">
                <a:latin typeface="+mn-lt"/>
              </a:rPr>
              <a:t>كوفيد-١٩</a:t>
            </a:r>
            <a:r>
              <a:rPr lang="en-US" sz="1200" b="0" i="0" noProof="0" dirty="0">
                <a:latin typeface="+mn-lt"/>
              </a:rPr>
              <a:t>, you are helping to protect everyone.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noProof="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Additional guidance is available for those living in close quarters and shared housing - https://www.cdc.gov/coronavirus/2019-ncov/daily-life-coping/living-in-close-quarters.html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See </a:t>
            </a:r>
            <a:r>
              <a:rPr lang="ar-SA" sz="1200" b="0" i="0" noProof="0" dirty="0">
                <a:latin typeface="+mn-lt"/>
              </a:rPr>
              <a:t>كوفيد-١٩</a:t>
            </a:r>
            <a:r>
              <a:rPr lang="en-US" sz="1200" b="0" i="0" noProof="0" dirty="0">
                <a:latin typeface="+mn-lt"/>
              </a:rPr>
              <a:t> and Animals if you have questions about pets - https://www.cdc.gov/coronavirus/2019-ncov/faq.html#Pets-and-Animals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sng" noProof="0" dirty="0">
                <a:latin typeface="+mn-lt"/>
              </a:rPr>
              <a:t>If you are diagnosed with </a:t>
            </a:r>
            <a:r>
              <a:rPr lang="ar-SA" sz="1200" b="0" i="0" u="sng" noProof="0" dirty="0">
                <a:latin typeface="+mn-lt"/>
              </a:rPr>
              <a:t>كوفيد-١٩</a:t>
            </a:r>
            <a:r>
              <a:rPr lang="en-US" sz="1200" b="0" i="0" noProof="0" dirty="0">
                <a:latin typeface="+mn-lt"/>
              </a:rPr>
              <a:t>, someone from the health department may call you. Answer the call to slow the spread.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https://www.cdc.gov/coronavirus/2019-ncov/if-you-are-sick/steps-when-sick.html</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16</a:t>
            </a:fld>
            <a:endParaRPr lang="en-US"/>
          </a:p>
        </p:txBody>
      </p:sp>
    </p:spTree>
    <p:extLst>
      <p:ext uri="{BB962C8B-B14F-4D97-AF65-F5344CB8AC3E}">
        <p14:creationId xmlns:p14="http://schemas.microsoft.com/office/powerpoint/2010/main" val="3306296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When to seek emergency medical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Look for emergency warning signs* for COVID-19. If someone is showing any of these signs, seek emergency medical care immediately: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Trouble breathing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Persistent pain or pressure in the chest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New confusion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Inability to wake or stay awake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Bluish lips or face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list is not all possible symptoms. Please call your medical provider for any other symptoms that are severe or concerning to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Call 911 or call ahead to your local emergency facility: Notify the operator that you are seeking care for someone who has or may have COVID-19.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r>
              <a:rPr kumimoji="0" lang="en-US" sz="1400" b="0" i="0" u="none" strike="noStrike" kern="1200" cap="none" spc="0" normalizeH="0" baseline="0" noProof="0" dirty="0">
                <a:ln>
                  <a:noFill/>
                </a:ln>
                <a:solidFill>
                  <a:prstClr val="black"/>
                </a:solidFill>
                <a:effectLst/>
                <a:uLnTx/>
                <a:uFillTx/>
                <a:latin typeface="+mn-lt"/>
                <a:ea typeface="+mn-ea"/>
                <a:cs typeface="+mn-cs"/>
              </a:rPr>
              <a:t>https://www.cdc.gov/coronavirus/2019-ncov/if-you-are-sick/steps-when-sick.html</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17</a:t>
            </a:fld>
            <a:endParaRPr lang="en-US"/>
          </a:p>
        </p:txBody>
      </p:sp>
    </p:spTree>
    <p:extLst>
      <p:ext uri="{BB962C8B-B14F-4D97-AF65-F5344CB8AC3E}">
        <p14:creationId xmlns:p14="http://schemas.microsoft.com/office/powerpoint/2010/main" val="83024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noProof="0" dirty="0">
                <a:latin typeface="+mn-lt"/>
              </a:rPr>
              <a:t>Most estimates of the incubation period for </a:t>
            </a:r>
            <a:r>
              <a:rPr lang="ar-SA" b="0" i="0" noProof="0" dirty="0">
                <a:latin typeface="+mn-lt"/>
              </a:rPr>
              <a:t>كوفيد-١٩</a:t>
            </a:r>
            <a:r>
              <a:rPr lang="en-US" b="0" i="0" noProof="0" dirty="0">
                <a:latin typeface="+mn-lt"/>
              </a:rPr>
              <a:t> fluctuate from 1 to 14 days, usually around five days. The "incubation period" means the time between contracting the virus and starting to have symptoms of the disease. </a:t>
            </a:r>
            <a:r>
              <a:rPr lang="en-US" b="1" i="0" noProof="0" dirty="0">
                <a:latin typeface="Tw Cen MT" panose="020B0602020104020603" pitchFamily="34" charset="77"/>
              </a:rPr>
              <a:t>
</a:t>
            </a:r>
            <a:endParaRPr lang="es-ES" altLang="en-US" b="1" i="0" noProof="0" dirty="0">
              <a:latin typeface="Tw Cen MT" panose="020B0602020104020603" pitchFamily="34" charset="77"/>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18</a:t>
            </a:fld>
            <a:endParaRPr lang="en-US"/>
          </a:p>
        </p:txBody>
      </p:sp>
    </p:spTree>
    <p:extLst>
      <p:ext uri="{BB962C8B-B14F-4D97-AF65-F5344CB8AC3E}">
        <p14:creationId xmlns:p14="http://schemas.microsoft.com/office/powerpoint/2010/main" val="3936393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there is an outbreak of COVID-19 in your community, it could last quite a while. (An outbreak is when a large number of people suddenly get sick.) Depending on the severity of the outbreak, public health officials may recommend community actions to reduce people's risk of exposure to COVID-19. These actions can slow down the rate of spread and reduce the impact of the disease.
If you are at increased risk of acquiring COVID-19 at a severe level because of your age or because you have a serious health problem for a long time, it is extremely important that you take action to reduce your risk of getting sick. </a:t>
            </a:r>
            <a:r>
              <a:rPr kumimoji="0" lang="en-US" sz="1200" b="0" i="0" u="none" strike="noStrike" kern="1200" cap="none" spc="0" normalizeH="0" baseline="0" noProof="0" dirty="0">
                <a:ln>
                  <a:noFill/>
                </a:ln>
                <a:solidFill>
                  <a:srgbClr val="000000"/>
                </a:solidFill>
                <a:effectLst/>
                <a:uLnTx/>
                <a:uFillTx/>
                <a:latin typeface="Open Sans"/>
                <a:ea typeface="+mn-ea"/>
                <a:cs typeface="+mn-cs"/>
              </a:rPr>
              <a:t>Severe illness from COVID-19 is defined as hospitalization, admission to the ICU, intubation or mechanical ventilation, or death.</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Adults of any age with the following conditions </a:t>
            </a:r>
            <a:r>
              <a:rPr kumimoji="0" lang="en-US" sz="1200" b="1" i="0" u="none" strike="noStrike" kern="1200" cap="none" spc="0" normalizeH="0" baseline="0" noProof="0" dirty="0">
                <a:ln>
                  <a:noFill/>
                </a:ln>
                <a:solidFill>
                  <a:srgbClr val="000000"/>
                </a:solidFill>
                <a:effectLst/>
                <a:uLnTx/>
                <a:uFillTx/>
                <a:latin typeface="Open Sans"/>
                <a:ea typeface="+mn-ea"/>
                <a:cs typeface="+mn-cs"/>
              </a:rPr>
              <a:t>are at increased risk</a:t>
            </a:r>
            <a:r>
              <a:rPr kumimoji="0" lang="en-US" sz="1200" b="0" i="0" u="none" strike="noStrike" kern="1200" cap="none" spc="0" normalizeH="0" baseline="0" noProof="0" dirty="0">
                <a:ln>
                  <a:noFill/>
                </a:ln>
                <a:solidFill>
                  <a:srgbClr val="000000"/>
                </a:solidFill>
                <a:effectLst/>
                <a:uLnTx/>
                <a:uFillTx/>
                <a:latin typeface="Open Sans"/>
                <a:ea typeface="+mn-ea"/>
                <a:cs typeface="+mn-cs"/>
              </a:rPr>
              <a:t> of severe illness from the virus that causes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3">
                  <a:extLst>
                    <a:ext uri="{A12FA001-AC4F-418D-AE19-62706E023703}">
                      <ahyp:hlinkClr xmlns:ahyp="http://schemas.microsoft.com/office/drawing/2018/hyperlinkcolor" val="tx"/>
                    </a:ext>
                  </a:extLst>
                </a:hlinkClick>
              </a:rPr>
              <a:t>Cancer</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4">
                  <a:extLst>
                    <a:ext uri="{A12FA001-AC4F-418D-AE19-62706E023703}">
                      <ahyp:hlinkClr xmlns:ahyp="http://schemas.microsoft.com/office/drawing/2018/hyperlinkcolor" val="tx"/>
                    </a:ext>
                  </a:extLst>
                </a:hlinkClick>
              </a:rPr>
              <a:t>Chronic kidney disease</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5">
                  <a:extLst>
                    <a:ext uri="{A12FA001-AC4F-418D-AE19-62706E023703}">
                      <ahyp:hlinkClr xmlns:ahyp="http://schemas.microsoft.com/office/drawing/2018/hyperlinkcolor" val="tx"/>
                    </a:ext>
                  </a:extLst>
                </a:hlinkClick>
              </a:rPr>
              <a:t>COPD (chronic obstructive pulmonary disease)</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6">
                  <a:extLst>
                    <a:ext uri="{A12FA001-AC4F-418D-AE19-62706E023703}">
                      <ahyp:hlinkClr xmlns:ahyp="http://schemas.microsoft.com/office/drawing/2018/hyperlinkcolor" val="tx"/>
                    </a:ext>
                  </a:extLst>
                </a:hlinkClick>
              </a:rPr>
              <a:t>Down Syndrome</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7">
                  <a:extLst>
                    <a:ext uri="{A12FA001-AC4F-418D-AE19-62706E023703}">
                      <ahyp:hlinkClr xmlns:ahyp="http://schemas.microsoft.com/office/drawing/2018/hyperlinkcolor" val="tx"/>
                    </a:ext>
                  </a:extLst>
                </a:hlinkClick>
              </a:rPr>
              <a:t>Heart conditions, such as heart failure, coronary artery disease, or cardiomyopathies</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8">
                  <a:extLst>
                    <a:ext uri="{A12FA001-AC4F-418D-AE19-62706E023703}">
                      <ahyp:hlinkClr xmlns:ahyp="http://schemas.microsoft.com/office/drawing/2018/hyperlinkcolor" val="tx"/>
                    </a:ext>
                  </a:extLst>
                </a:hlinkClick>
              </a:rPr>
              <a:t>Immunocompromised state (weakened immune system) from solid organ transplant</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9">
                  <a:extLst>
                    <a:ext uri="{A12FA001-AC4F-418D-AE19-62706E023703}">
                      <ahyp:hlinkClr xmlns:ahyp="http://schemas.microsoft.com/office/drawing/2018/hyperlinkcolor" val="tx"/>
                    </a:ext>
                  </a:extLst>
                </a:hlinkClick>
              </a:rPr>
              <a:t>Obesity (body mass index [BMI] of 30 kg/m</a:t>
            </a:r>
            <a:r>
              <a:rPr kumimoji="0" lang="en-US" sz="1200" b="0" i="0" u="none" strike="noStrike" kern="1200" cap="none" spc="0" normalizeH="0" baseline="30000" noProof="0" dirty="0">
                <a:ln>
                  <a:noFill/>
                </a:ln>
                <a:solidFill>
                  <a:srgbClr val="075290"/>
                </a:solidFill>
                <a:effectLst/>
                <a:uLnTx/>
                <a:uFillTx/>
                <a:latin typeface="Open Sans"/>
                <a:ea typeface="+mn-ea"/>
                <a:cs typeface="+mn-cs"/>
                <a:hlinkClick r:id="rId9">
                  <a:extLst>
                    <a:ext uri="{A12FA001-AC4F-418D-AE19-62706E023703}">
                      <ahyp:hlinkClr xmlns:ahyp="http://schemas.microsoft.com/office/drawing/2018/hyperlinkcolor" val="tx"/>
                    </a:ext>
                  </a:extLst>
                </a:hlinkClick>
              </a:rPr>
              <a:t>2</a:t>
            </a: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9">
                  <a:extLst>
                    <a:ext uri="{A12FA001-AC4F-418D-AE19-62706E023703}">
                      <ahyp:hlinkClr xmlns:ahyp="http://schemas.microsoft.com/office/drawing/2018/hyperlinkcolor" val="tx"/>
                    </a:ext>
                  </a:extLst>
                </a:hlinkClick>
              </a:rPr>
              <a:t> or higher but &lt; 40 kg/m</a:t>
            </a:r>
            <a:r>
              <a:rPr kumimoji="0" lang="en-US" sz="1200" b="0" i="0" u="none" strike="noStrike" kern="1200" cap="none" spc="0" normalizeH="0" baseline="30000" noProof="0" dirty="0">
                <a:ln>
                  <a:noFill/>
                </a:ln>
                <a:solidFill>
                  <a:srgbClr val="075290"/>
                </a:solidFill>
                <a:effectLst/>
                <a:uLnTx/>
                <a:uFillTx/>
                <a:latin typeface="Open Sans"/>
                <a:ea typeface="+mn-ea"/>
                <a:cs typeface="+mn-cs"/>
                <a:hlinkClick r:id="rId9">
                  <a:extLst>
                    <a:ext uri="{A12FA001-AC4F-418D-AE19-62706E023703}">
                      <ahyp:hlinkClr xmlns:ahyp="http://schemas.microsoft.com/office/drawing/2018/hyperlinkcolor" val="tx"/>
                    </a:ext>
                  </a:extLst>
                </a:hlinkClick>
              </a:rPr>
              <a:t>2</a:t>
            </a: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9">
                  <a:extLst>
                    <a:ext uri="{A12FA001-AC4F-418D-AE19-62706E023703}">
                      <ahyp:hlinkClr xmlns:ahyp="http://schemas.microsoft.com/office/drawing/2018/hyperlinkcolor" val="tx"/>
                    </a:ext>
                  </a:extLst>
                </a:hlinkClick>
              </a:rPr>
              <a:t>)</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9">
                  <a:extLst>
                    <a:ext uri="{A12FA001-AC4F-418D-AE19-62706E023703}">
                      <ahyp:hlinkClr xmlns:ahyp="http://schemas.microsoft.com/office/drawing/2018/hyperlinkcolor" val="tx"/>
                    </a:ext>
                  </a:extLst>
                </a:hlinkClick>
              </a:rPr>
              <a:t>Severe Obesity (BMI ≥ 40 kg/m</a:t>
            </a:r>
            <a:r>
              <a:rPr kumimoji="0" lang="en-US" sz="1200" b="0" i="0" u="none" strike="noStrike" kern="1200" cap="none" spc="0" normalizeH="0" baseline="30000" noProof="0" dirty="0">
                <a:ln>
                  <a:noFill/>
                </a:ln>
                <a:solidFill>
                  <a:srgbClr val="075290"/>
                </a:solidFill>
                <a:effectLst/>
                <a:uLnTx/>
                <a:uFillTx/>
                <a:latin typeface="Open Sans"/>
                <a:ea typeface="+mn-ea"/>
                <a:cs typeface="+mn-cs"/>
                <a:hlinkClick r:id="rId9">
                  <a:extLst>
                    <a:ext uri="{A12FA001-AC4F-418D-AE19-62706E023703}">
                      <ahyp:hlinkClr xmlns:ahyp="http://schemas.microsoft.com/office/drawing/2018/hyperlinkcolor" val="tx"/>
                    </a:ext>
                  </a:extLst>
                </a:hlinkClick>
              </a:rPr>
              <a:t>2</a:t>
            </a: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9">
                  <a:extLst>
                    <a:ext uri="{A12FA001-AC4F-418D-AE19-62706E023703}">
                      <ahyp:hlinkClr xmlns:ahyp="http://schemas.microsoft.com/office/drawing/2018/hyperlinkcolor" val="tx"/>
                    </a:ext>
                  </a:extLst>
                </a:hlinkClick>
              </a:rPr>
              <a:t>)</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0">
                  <a:extLst>
                    <a:ext uri="{A12FA001-AC4F-418D-AE19-62706E023703}">
                      <ahyp:hlinkClr xmlns:ahyp="http://schemas.microsoft.com/office/drawing/2018/hyperlinkcolor" val="tx"/>
                    </a:ext>
                  </a:extLst>
                </a:hlinkClick>
              </a:rPr>
              <a:t>Pregnancy</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1">
                  <a:extLst>
                    <a:ext uri="{A12FA001-AC4F-418D-AE19-62706E023703}">
                      <ahyp:hlinkClr xmlns:ahyp="http://schemas.microsoft.com/office/drawing/2018/hyperlinkcolor" val="tx"/>
                    </a:ext>
                  </a:extLst>
                </a:hlinkClick>
              </a:rPr>
              <a:t>Sickle cell disease</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2">
                  <a:extLst>
                    <a:ext uri="{A12FA001-AC4F-418D-AE19-62706E023703}">
                      <ahyp:hlinkClr xmlns:ahyp="http://schemas.microsoft.com/office/drawing/2018/hyperlinkcolor" val="tx"/>
                    </a:ext>
                  </a:extLst>
                </a:hlinkClick>
              </a:rPr>
              <a:t>Smoking</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3">
                  <a:extLst>
                    <a:ext uri="{A12FA001-AC4F-418D-AE19-62706E023703}">
                      <ahyp:hlinkClr xmlns:ahyp="http://schemas.microsoft.com/office/drawing/2018/hyperlinkcolor" val="tx"/>
                    </a:ext>
                  </a:extLst>
                </a:hlinkClick>
              </a:rPr>
              <a:t>Type 2 diabetes mellitus</a:t>
            </a:r>
            <a:endParaRPr kumimoji="0" lang="en-US" sz="1200" b="0" i="0" u="sng" strike="noStrike" kern="1200" cap="none" spc="0" normalizeH="0" baseline="0" noProof="0" dirty="0">
              <a:ln>
                <a:noFill/>
              </a:ln>
              <a:solidFill>
                <a:srgbClr val="07529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sng" strike="noStrike" kern="1200" cap="none" spc="0" normalizeH="0" baseline="0" noProof="0" dirty="0">
              <a:ln>
                <a:noFill/>
              </a:ln>
              <a:solidFill>
                <a:srgbClr val="07529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COVID-19 is a new disease. Currently there are limited data and information about the impact of many underlying medical conditions on the risk for severe illness from COVID-19. Based on what we know at this time, adults of any age with the following conditions </a:t>
            </a:r>
            <a:r>
              <a:rPr kumimoji="0" lang="en-US" sz="1200" b="1" i="0" u="none" strike="noStrike" kern="1200" cap="none" spc="0" normalizeH="0" baseline="0" noProof="0" dirty="0">
                <a:ln>
                  <a:noFill/>
                </a:ln>
                <a:solidFill>
                  <a:srgbClr val="000000"/>
                </a:solidFill>
                <a:effectLst/>
                <a:uLnTx/>
                <a:uFillTx/>
                <a:latin typeface="Open Sans"/>
                <a:ea typeface="+mn-ea"/>
                <a:cs typeface="+mn-cs"/>
              </a:rPr>
              <a:t>might be at an increased risk</a:t>
            </a:r>
            <a:r>
              <a:rPr kumimoji="0" lang="en-US" sz="1200" b="0" i="0" u="none" strike="noStrike" kern="1200" cap="none" spc="0" normalizeH="0" baseline="0" noProof="0" dirty="0">
                <a:ln>
                  <a:noFill/>
                </a:ln>
                <a:solidFill>
                  <a:srgbClr val="000000"/>
                </a:solidFill>
                <a:effectLst/>
                <a:uLnTx/>
                <a:uFillTx/>
                <a:latin typeface="Open Sans"/>
                <a:ea typeface="+mn-ea"/>
                <a:cs typeface="+mn-cs"/>
              </a:rPr>
              <a:t> for severe illness from the virus that causes COVID-19: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4">
                  <a:extLst>
                    <a:ext uri="{A12FA001-AC4F-418D-AE19-62706E023703}">
                      <ahyp:hlinkClr xmlns:ahyp="http://schemas.microsoft.com/office/drawing/2018/hyperlinkcolor" val="tx"/>
                    </a:ext>
                  </a:extLst>
                </a:hlinkClick>
              </a:rPr>
              <a:t>Asthma (moderate-to-severe)</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5">
                  <a:extLst>
                    <a:ext uri="{A12FA001-AC4F-418D-AE19-62706E023703}">
                      <ahyp:hlinkClr xmlns:ahyp="http://schemas.microsoft.com/office/drawing/2018/hyperlinkcolor" val="tx"/>
                    </a:ext>
                  </a:extLst>
                </a:hlinkClick>
              </a:rPr>
              <a:t>Cerebrovascular disease (affects blood vessels and blood supply to the brain)</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6">
                  <a:extLst>
                    <a:ext uri="{A12FA001-AC4F-418D-AE19-62706E023703}">
                      <ahyp:hlinkClr xmlns:ahyp="http://schemas.microsoft.com/office/drawing/2018/hyperlinkcolor" val="tx"/>
                    </a:ext>
                  </a:extLst>
                </a:hlinkClick>
              </a:rPr>
              <a:t>Cystic fibrosis</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5">
                  <a:extLst>
                    <a:ext uri="{A12FA001-AC4F-418D-AE19-62706E023703}">
                      <ahyp:hlinkClr xmlns:ahyp="http://schemas.microsoft.com/office/drawing/2018/hyperlinkcolor" val="tx"/>
                    </a:ext>
                  </a:extLst>
                </a:hlinkClick>
              </a:rPr>
              <a:t>Hypertension or high blood pressure</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8">
                  <a:extLst>
                    <a:ext uri="{A12FA001-AC4F-418D-AE19-62706E023703}">
                      <ahyp:hlinkClr xmlns:ahyp="http://schemas.microsoft.com/office/drawing/2018/hyperlinkcolor" val="tx"/>
                    </a:ext>
                  </a:extLst>
                </a:hlinkClick>
              </a:rPr>
              <a:t>Immunocompromised state (weakened immune system) from blood or bone marrow transplant, immune deficiencies, HIV, use of corticosteroids, or use of other immune weakening medicines</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7">
                  <a:extLst>
                    <a:ext uri="{A12FA001-AC4F-418D-AE19-62706E023703}">
                      <ahyp:hlinkClr xmlns:ahyp="http://schemas.microsoft.com/office/drawing/2018/hyperlinkcolor" val="tx"/>
                    </a:ext>
                  </a:extLst>
                </a:hlinkClick>
              </a:rPr>
              <a:t>Neurologic conditions, such as dementia</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8">
                  <a:extLst>
                    <a:ext uri="{A12FA001-AC4F-418D-AE19-62706E023703}">
                      <ahyp:hlinkClr xmlns:ahyp="http://schemas.microsoft.com/office/drawing/2018/hyperlinkcolor" val="tx"/>
                    </a:ext>
                  </a:extLst>
                </a:hlinkClick>
              </a:rPr>
              <a:t>Liver disease</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9">
                  <a:extLst>
                    <a:ext uri="{A12FA001-AC4F-418D-AE19-62706E023703}">
                      <ahyp:hlinkClr xmlns:ahyp="http://schemas.microsoft.com/office/drawing/2018/hyperlinkcolor" val="tx"/>
                    </a:ext>
                  </a:extLst>
                </a:hlinkClick>
              </a:rPr>
              <a:t>Overweight (BMI &gt; 25 kg/m</a:t>
            </a:r>
            <a:r>
              <a:rPr kumimoji="0" lang="en-US" sz="1200" b="0" i="0" u="none" strike="noStrike" kern="1200" cap="none" spc="0" normalizeH="0" baseline="30000" noProof="0" dirty="0">
                <a:ln>
                  <a:noFill/>
                </a:ln>
                <a:solidFill>
                  <a:srgbClr val="075290"/>
                </a:solidFill>
                <a:effectLst/>
                <a:uLnTx/>
                <a:uFillTx/>
                <a:latin typeface="Open Sans"/>
                <a:ea typeface="+mn-ea"/>
                <a:cs typeface="+mn-cs"/>
                <a:hlinkClick r:id="rId19">
                  <a:extLst>
                    <a:ext uri="{A12FA001-AC4F-418D-AE19-62706E023703}">
                      <ahyp:hlinkClr xmlns:ahyp="http://schemas.microsoft.com/office/drawing/2018/hyperlinkcolor" val="tx"/>
                    </a:ext>
                  </a:extLst>
                </a:hlinkClick>
              </a:rPr>
              <a:t>2</a:t>
            </a: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9">
                  <a:extLst>
                    <a:ext uri="{A12FA001-AC4F-418D-AE19-62706E023703}">
                      <ahyp:hlinkClr xmlns:ahyp="http://schemas.microsoft.com/office/drawing/2018/hyperlinkcolor" val="tx"/>
                    </a:ext>
                  </a:extLst>
                </a:hlinkClick>
              </a:rPr>
              <a:t>, but &lt; 30 kg/m</a:t>
            </a:r>
            <a:r>
              <a:rPr kumimoji="0" lang="en-US" sz="1200" b="0" i="0" u="none" strike="noStrike" kern="1200" cap="none" spc="0" normalizeH="0" baseline="30000" noProof="0" dirty="0">
                <a:ln>
                  <a:noFill/>
                </a:ln>
                <a:solidFill>
                  <a:srgbClr val="075290"/>
                </a:solidFill>
                <a:effectLst/>
                <a:uLnTx/>
                <a:uFillTx/>
                <a:latin typeface="Open Sans"/>
                <a:ea typeface="+mn-ea"/>
                <a:cs typeface="+mn-cs"/>
                <a:hlinkClick r:id="rId19">
                  <a:extLst>
                    <a:ext uri="{A12FA001-AC4F-418D-AE19-62706E023703}">
                      <ahyp:hlinkClr xmlns:ahyp="http://schemas.microsoft.com/office/drawing/2018/hyperlinkcolor" val="tx"/>
                    </a:ext>
                  </a:extLst>
                </a:hlinkClick>
              </a:rPr>
              <a:t>2</a:t>
            </a: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9">
                  <a:extLst>
                    <a:ext uri="{A12FA001-AC4F-418D-AE19-62706E023703}">
                      <ahyp:hlinkClr xmlns:ahyp="http://schemas.microsoft.com/office/drawing/2018/hyperlinkcolor" val="tx"/>
                    </a:ext>
                  </a:extLst>
                </a:hlinkClick>
              </a:rPr>
              <a:t>)</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6">
                  <a:extLst>
                    <a:ext uri="{A12FA001-AC4F-418D-AE19-62706E023703}">
                      <ahyp:hlinkClr xmlns:ahyp="http://schemas.microsoft.com/office/drawing/2018/hyperlinkcolor" val="tx"/>
                    </a:ext>
                  </a:extLst>
                </a:hlinkClick>
              </a:rPr>
              <a:t>Pulmonary fibrosis (having damaged or scarred lung tissues)</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1">
                  <a:extLst>
                    <a:ext uri="{A12FA001-AC4F-418D-AE19-62706E023703}">
                      <ahyp:hlinkClr xmlns:ahyp="http://schemas.microsoft.com/office/drawing/2018/hyperlinkcolor" val="tx"/>
                    </a:ext>
                  </a:extLst>
                </a:hlinkClick>
              </a:rPr>
              <a:t>Thalassemia (a type of blood disorder)</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sng" strike="noStrike" kern="1200" cap="none" spc="0" normalizeH="0" baseline="0" noProof="0" dirty="0">
                <a:ln>
                  <a:noFill/>
                </a:ln>
                <a:solidFill>
                  <a:srgbClr val="075290"/>
                </a:solidFill>
                <a:effectLst/>
                <a:uLnTx/>
                <a:uFillTx/>
                <a:latin typeface="Open Sans"/>
                <a:ea typeface="+mn-ea"/>
                <a:cs typeface="+mn-cs"/>
                <a:hlinkClick r:id="rId13">
                  <a:extLst>
                    <a:ext uri="{A12FA001-AC4F-418D-AE19-62706E023703}">
                      <ahyp:hlinkClr xmlns:ahyp="http://schemas.microsoft.com/office/drawing/2018/hyperlinkcolor" val="tx"/>
                    </a:ext>
                  </a:extLst>
                </a:hlinkClick>
              </a:rPr>
              <a:t>Type 1 diabetes mellitus</a:t>
            </a: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We are learning more about COVID-19 every day. </a:t>
            </a:r>
            <a:r>
              <a:rPr kumimoji="0" lang="en-US" sz="1200" b="1" i="0" u="none" strike="noStrike" kern="1200" cap="none" spc="0" normalizeH="0" baseline="0" noProof="0" dirty="0">
                <a:ln>
                  <a:noFill/>
                </a:ln>
                <a:solidFill>
                  <a:srgbClr val="000000"/>
                </a:solidFill>
                <a:effectLst/>
                <a:uLnTx/>
                <a:uFillTx/>
                <a:latin typeface="Open Sans"/>
                <a:ea typeface="+mn-ea"/>
                <a:cs typeface="+mn-cs"/>
              </a:rPr>
              <a:t>The list here of underlying medical conditions that increases risk of severe COVID-19 illness is not exhaustive and only includes conditions with sufficient evidence to draw conclusions</a:t>
            </a:r>
            <a:r>
              <a:rPr kumimoji="0" lang="en-US" sz="1200" b="0" i="0" u="none" strike="noStrike" kern="1200" cap="none" spc="0" normalizeH="0" baseline="0" noProof="0" dirty="0">
                <a:ln>
                  <a:noFill/>
                </a:ln>
                <a:solidFill>
                  <a:srgbClr val="000000"/>
                </a:solidFill>
                <a:effectLst/>
                <a:uLnTx/>
                <a:uFillTx/>
                <a:latin typeface="Open Sans"/>
                <a:ea typeface="+mn-ea"/>
                <a:cs typeface="+mn-cs"/>
              </a:rPr>
              <a:t>; it is a living document that may be updated at any time, subject to potentially rapid change as the science evolves.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the most recent updated list of “medical conditions” that put people at increased risk of severe illness: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https://www.cdc.gov/coronavirus/2019-ncov/need-extra-precautions/people-with-medical-conditions.html?CDC_AA_refVal=https%3A%2F%2Fwww.cdc.gov%2Fcoronavirus%2F2019-ncov%2Fneed-extra-precautions%2Fgroups-at-higher-risk.html</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19</a:t>
            </a:fld>
            <a:endParaRPr lang="en-US"/>
          </a:p>
        </p:txBody>
      </p:sp>
    </p:spTree>
    <p:extLst>
      <p:ext uri="{BB962C8B-B14F-4D97-AF65-F5344CB8AC3E}">
        <p14:creationId xmlns:p14="http://schemas.microsoft.com/office/powerpoint/2010/main" val="2317284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noProof="0" dirty="0">
                <a:latin typeface="+mn-lt"/>
              </a:rPr>
              <a:t>Explain that the body defends itself but must be helped. </a:t>
            </a:r>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20</a:t>
            </a:fld>
            <a:endParaRPr lang="en-US"/>
          </a:p>
        </p:txBody>
      </p:sp>
    </p:spTree>
    <p:extLst>
      <p:ext uri="{BB962C8B-B14F-4D97-AF65-F5344CB8AC3E}">
        <p14:creationId xmlns:p14="http://schemas.microsoft.com/office/powerpoint/2010/main" val="295334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noProof="0" dirty="0">
                <a:latin typeface="+mn-lt"/>
              </a:rPr>
              <a:t>There's a lot you don't know about </a:t>
            </a:r>
            <a:r>
              <a:rPr lang="ar-SA" sz="1200" b="0" i="0" noProof="0" dirty="0">
                <a:latin typeface="+mn-lt"/>
              </a:rPr>
              <a:t>كوفيد-١٩</a:t>
            </a:r>
            <a:r>
              <a:rPr lang="en-US" sz="1200" b="0" i="0" noProof="0" dirty="0">
                <a:latin typeface="+mn-lt"/>
              </a:rPr>
              <a:t>. What's true today could change in the coming months. However, that does not mean that reasonable and effective steps cannot or should not be taken now to prepare and protect workers. It is preferable to use excessive caution to avoid disease and death. </a:t>
            </a:r>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21</a:t>
            </a:fld>
            <a:endParaRPr lang="en-US"/>
          </a:p>
        </p:txBody>
      </p:sp>
    </p:spTree>
    <p:extLst>
      <p:ext uri="{BB962C8B-B14F-4D97-AF65-F5344CB8AC3E}">
        <p14:creationId xmlns:p14="http://schemas.microsoft.com/office/powerpoint/2010/main" val="154841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noProof="0" dirty="0">
                <a:latin typeface="+mn-lt"/>
                <a:sym typeface="Calibri"/>
              </a:rPr>
              <a:t>Why are you interested in learning about </a:t>
            </a:r>
            <a:r>
              <a:rPr lang="ar-SA" sz="1200" b="0" i="0" noProof="0" dirty="0">
                <a:latin typeface="+mn-lt"/>
                <a:sym typeface="Calibri"/>
              </a:rPr>
              <a:t>كوفيد-١٩</a:t>
            </a:r>
            <a:r>
              <a:rPr lang="en-US" sz="1200" b="0" i="0" noProof="0" dirty="0">
                <a:latin typeface="+mn-lt"/>
                <a:sym typeface="Calibri"/>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noProof="0" dirty="0">
                <a:latin typeface="+mn-lt"/>
                <a:sym typeface="Calibri"/>
              </a:rPr>
              <a:t>How has </a:t>
            </a:r>
            <a:r>
              <a:rPr lang="ar-SA" sz="1200" b="0" i="0" noProof="0" dirty="0">
                <a:latin typeface="+mn-lt"/>
                <a:sym typeface="Calibri"/>
              </a:rPr>
              <a:t>كوفيد-١٩</a:t>
            </a:r>
            <a:r>
              <a:rPr lang="en-US" sz="1200" b="0" i="0" noProof="0" dirty="0">
                <a:latin typeface="+mn-lt"/>
                <a:sym typeface="Calibri"/>
              </a:rPr>
              <a:t> impacted you?</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noProof="0" dirty="0">
                <a:latin typeface="+mn-lt"/>
                <a:sym typeface="Calibri"/>
              </a:rPr>
              <a:t>Do you consider yourself an essential worker?</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noProof="0" dirty="0">
                <a:latin typeface="+mn-lt"/>
                <a:sym typeface="Calibri"/>
              </a:rPr>
              <a:t>If you return to work, when did you do it?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noProof="0" dirty="0">
                <a:latin typeface="+mn-lt"/>
                <a:sym typeface="Calibri"/>
              </a:rPr>
              <a:t>What do you think of the moment you returned to work?</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noProof="0" dirty="0">
                <a:latin typeface="+mn-lt"/>
                <a:sym typeface="Calibri"/>
              </a:rPr>
              <a:t>Did your employer provide you with any necessary training to protect yourself when you returned to work?</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noProof="0" dirty="0">
                <a:latin typeface="+mn-lt"/>
                <a:sym typeface="Calibri"/>
              </a:rPr>
              <a:t>Do you know what Personal Protective Equipment is?</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3</a:t>
            </a:fld>
            <a:endParaRPr lang="en-US"/>
          </a:p>
        </p:txBody>
      </p:sp>
    </p:spTree>
    <p:extLst>
      <p:ext uri="{BB962C8B-B14F-4D97-AF65-F5344CB8AC3E}">
        <p14:creationId xmlns:p14="http://schemas.microsoft.com/office/powerpoint/2010/main" val="730608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noProof="0" dirty="0">
                <a:latin typeface="+mn-lt"/>
                <a:cs typeface="Aharoni" panose="02010803020104030203" pitchFamily="2" charset="-79"/>
              </a:rPr>
              <a:t>How do we feel about safety precautions?</a:t>
            </a:r>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22</a:t>
            </a:fld>
            <a:endParaRPr lang="en-US"/>
          </a:p>
        </p:txBody>
      </p:sp>
    </p:spTree>
    <p:extLst>
      <p:ext uri="{BB962C8B-B14F-4D97-AF65-F5344CB8AC3E}">
        <p14:creationId xmlns:p14="http://schemas.microsoft.com/office/powerpoint/2010/main" val="3511955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A confirmed case is an individual who had a confirmatory viral test performed by way of a throat swab, nose swab or saliva test and that specimen tested positive for SARS-CoV-2, which is the virus that causes COVID-19.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After confirmation, contacts are traced to inform people that they may have been exposed to coronavirus by an infected person.</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CDC and Illinois consider both a confirmed case and a probable case in making decisions about isolation, quarantine and contact tracing.</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mentioned above, a confirmed case is laboratory confirmed via molecular test while a probable case meets clinical criteria AND is epidemiologically linked, or has a positive antigen test.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For Illinois guidance see: https://www.dph.illinois.gov/covid19/community-guidance/isolation-quarantine</a:t>
            </a:r>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23</a:t>
            </a:fld>
            <a:endParaRPr lang="en-US"/>
          </a:p>
        </p:txBody>
      </p:sp>
    </p:spTree>
    <p:extLst>
      <p:ext uri="{BB962C8B-B14F-4D97-AF65-F5344CB8AC3E}">
        <p14:creationId xmlns:p14="http://schemas.microsoft.com/office/powerpoint/2010/main" val="2941004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noProof="0" dirty="0">
                <a:latin typeface="+mn-lt"/>
              </a:rPr>
              <a:t>This is a good visual graph of a </a:t>
            </a:r>
            <a:r>
              <a:rPr lang="ar-SA" b="0" i="0" noProof="0" dirty="0">
                <a:latin typeface="+mn-lt"/>
              </a:rPr>
              <a:t>كوفيد-١٩</a:t>
            </a:r>
            <a:r>
              <a:rPr lang="en-US" b="0" i="0" noProof="0" dirty="0">
                <a:latin typeface="+mn-lt"/>
              </a:rPr>
              <a:t> case scenario and what to do if a person gets infected with </a:t>
            </a:r>
            <a:r>
              <a:rPr lang="ar-SA" b="0" i="0" noProof="0" dirty="0">
                <a:latin typeface="+mn-lt"/>
              </a:rPr>
              <a:t>كوفيد-١٩</a:t>
            </a:r>
            <a:r>
              <a:rPr lang="en-US" b="0" i="0" noProof="0" dirty="0">
                <a:latin typeface="+mn-lt"/>
              </a:rPr>
              <a:t>.
</a:t>
            </a:r>
          </a:p>
          <a:p>
            <a:r>
              <a:rPr lang="en-US" b="0" i="0" noProof="0" dirty="0">
                <a:latin typeface="+mn-lt"/>
              </a:rPr>
              <a:t>Question?  - If your employee began showing symptoms for </a:t>
            </a:r>
            <a:r>
              <a:rPr lang="ar-SA" b="0" i="0" noProof="0" dirty="0">
                <a:latin typeface="+mn-lt"/>
              </a:rPr>
              <a:t>كوفيد-١٩</a:t>
            </a:r>
            <a:r>
              <a:rPr lang="en-US" b="0" i="0" noProof="0" dirty="0">
                <a:latin typeface="+mn-lt"/>
              </a:rPr>
              <a:t> on May 10, and then tested positive for </a:t>
            </a:r>
            <a:r>
              <a:rPr lang="ar-SA" b="0" i="0" noProof="0" dirty="0">
                <a:latin typeface="+mn-lt"/>
              </a:rPr>
              <a:t>كوفيد-١٩</a:t>
            </a:r>
            <a:r>
              <a:rPr lang="en-US" b="0" i="0" noProof="0" dirty="0">
                <a:latin typeface="+mn-lt"/>
              </a:rPr>
              <a:t> on May 12, when can you assume that your infectious period began?  (ANSWER: Around May 7 or May 8)
</a:t>
            </a:r>
          </a:p>
          <a:p>
            <a:r>
              <a:rPr lang="en-US" b="0" i="0" noProof="0" dirty="0">
                <a:latin typeface="+mn-lt"/>
              </a:rPr>
              <a:t>Image Source:</a:t>
            </a:r>
          </a:p>
          <a:p>
            <a:r>
              <a:rPr lang="en-US" b="0" i="0" noProof="0" dirty="0">
                <a:latin typeface="+mn-lt"/>
                <a:hlinkClick r:id="rId3"/>
              </a:rPr>
              <a:t>https://theconversation.com/how-long-are-you-infectious-when-you-have-coronavirus-135295</a:t>
            </a:r>
            <a:endParaRPr lang="en-US" b="0" i="0" noProof="0" dirty="0">
              <a:latin typeface="+mn-lt"/>
            </a:endParaRP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24</a:t>
            </a:fld>
            <a:endParaRPr lang="en-US"/>
          </a:p>
        </p:txBody>
      </p:sp>
    </p:spTree>
    <p:extLst>
      <p:ext uri="{BB962C8B-B14F-4D97-AF65-F5344CB8AC3E}">
        <p14:creationId xmlns:p14="http://schemas.microsoft.com/office/powerpoint/2010/main" val="2269123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Similarities: COVID-19 and influenza viruses have a similar disease presentation. Both viruses are transmitted by contact, droplets, and fomites.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https://www.cdc.gov/flu/symptoms/flu-vs-covid19.htm</a:t>
            </a:r>
            <a:r>
              <a:rPr kumimoji="0" lang="en-US" sz="1200" b="1" i="0" u="none" strike="noStrike" kern="1200" cap="none" spc="0" normalizeH="0" baseline="0" noProof="0" dirty="0">
                <a:ln>
                  <a:noFill/>
                </a:ln>
                <a:solidFill>
                  <a:prstClr val="black"/>
                </a:solidFill>
                <a:effectLst/>
                <a:uLnTx/>
                <a:uFillTx/>
                <a:latin typeface="Tw Cen MT" panose="020B0602020104020603" pitchFamily="34" charset="77"/>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100" b="1" i="0" u="none" strike="noStrike" kern="1200" cap="none" spc="0" normalizeH="0" baseline="0" noProof="0" dirty="0">
              <a:ln>
                <a:noFill/>
              </a:ln>
              <a:solidFill>
                <a:prstClr val="black"/>
              </a:solidFill>
              <a:effectLst/>
              <a:uLnTx/>
              <a:uFillTx/>
              <a:latin typeface="Tw Cen MT" panose="020B0602020104020603" pitchFamily="34" charset="77"/>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Tw Cen MT" panose="020B0602020104020603" pitchFamily="34" charset="77"/>
                <a:ea typeface="ＭＳ Ｐゴシック" panose="020B0600070205080204" pitchFamily="34" charset="-128"/>
                <a:cs typeface="+mn-cs"/>
              </a:rPr>
              <a:t>Don’t forget to get your flu vaccine during flu season.</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25</a:t>
            </a:fld>
            <a:endParaRPr lang="en-US"/>
          </a:p>
        </p:txBody>
      </p:sp>
    </p:spTree>
    <p:extLst>
      <p:ext uri="{BB962C8B-B14F-4D97-AF65-F5344CB8AC3E}">
        <p14:creationId xmlns:p14="http://schemas.microsoft.com/office/powerpoint/2010/main" val="4116493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noProof="0" dirty="0">
                <a:latin typeface="+mn-lt"/>
              </a:rPr>
              <a:t>Regardless of the potential for exposure, there are several steps we can all take to decrease the chances of getting sick or spreading </a:t>
            </a:r>
            <a:r>
              <a:rPr lang="ar-SA" altLang="en-US" sz="1200" b="0" i="0" noProof="0" dirty="0">
                <a:latin typeface="+mn-lt"/>
              </a:rPr>
              <a:t>كوفيد-١٩</a:t>
            </a:r>
            <a:r>
              <a:rPr lang="en-US" altLang="en-US" sz="1200" b="0" i="0" noProof="0" dirty="0">
                <a:latin typeface="+mn-lt"/>
              </a:rPr>
              <a:t> at work.
</a:t>
            </a:r>
            <a:endParaRPr lang="en-US" altLang="en-US" sz="1200" b="0" noProof="0" dirty="0">
              <a:solidFill>
                <a:schemeClr val="tx1"/>
              </a:solidFill>
              <a:latin typeface="+mn-lt"/>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26</a:t>
            </a:fld>
            <a:endParaRPr lang="en-US"/>
          </a:p>
        </p:txBody>
      </p:sp>
    </p:spTree>
    <p:extLst>
      <p:ext uri="{BB962C8B-B14F-4D97-AF65-F5344CB8AC3E}">
        <p14:creationId xmlns:p14="http://schemas.microsoft.com/office/powerpoint/2010/main" val="1762199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noProof="0" dirty="0">
                <a:latin typeface="+mn-lt"/>
              </a:rPr>
              <a:t>Any area of work can be a focus of risk and contagion if you do not have hierarchy of control protocols and a program of good sanitization practices as well as a process at the change of each shift or whenever necessary.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b="0" i="0" noProof="0" dirty="0">
              <a:latin typeface="+mn-lt"/>
              <a:ea typeface="ＭＳ Ｐゴシック" panose="020B0600070205080204" pitchFamily="34" charset="-128"/>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i="0" noProof="0" dirty="0">
                <a:latin typeface="+mn-lt"/>
                <a:ea typeface="ＭＳ Ｐゴシック" panose="020B0600070205080204" pitchFamily="34" charset="-128"/>
              </a:rPr>
              <a:t> How can you determine if your risk of acquiring </a:t>
            </a:r>
            <a:r>
              <a:rPr lang="ar-SA" altLang="en-US" b="0" i="0" noProof="0" dirty="0">
                <a:latin typeface="+mn-lt"/>
                <a:ea typeface="ＭＳ Ｐゴシック" panose="020B0600070205080204" pitchFamily="34" charset="-128"/>
              </a:rPr>
              <a:t>كوفيد-١٩</a:t>
            </a:r>
            <a:r>
              <a:rPr lang="en-US" altLang="en-US" b="0" i="0" noProof="0" dirty="0">
                <a:latin typeface="+mn-lt"/>
                <a:ea typeface="ＭＳ Ｐゴシック" panose="020B0600070205080204" pitchFamily="34" charset="-128"/>
              </a:rPr>
              <a:t> is higher where you work than in the general population?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i="0" noProof="0" dirty="0">
                <a:latin typeface="+mn-lt"/>
                <a:ea typeface="ＭＳ Ｐゴシック" panose="020B0600070205080204" pitchFamily="34" charset="-128"/>
              </a:rPr>
              <a:t> Does the work environment require close contact with people potentially infected with the </a:t>
            </a:r>
            <a:r>
              <a:rPr lang="ar-SA" altLang="en-US" b="0" i="0" noProof="0" dirty="0">
                <a:latin typeface="+mn-lt"/>
                <a:ea typeface="ＭＳ Ｐゴシック" panose="020B0600070205080204" pitchFamily="34" charset="-128"/>
              </a:rPr>
              <a:t>كوفيد-١٩</a:t>
            </a:r>
            <a:r>
              <a:rPr lang="en-US" altLang="en-US" b="0" i="0" noProof="0" dirty="0">
                <a:latin typeface="+mn-lt"/>
                <a:ea typeface="ＭＳ Ｐゴシック" panose="020B0600070205080204" pitchFamily="34" charset="-128"/>
              </a:rPr>
              <a:t> virus?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i="0" noProof="0" dirty="0">
                <a:latin typeface="+mn-lt"/>
                <a:ea typeface="ＭＳ Ｐゴシック" panose="020B0600070205080204" pitchFamily="34" charset="-128"/>
              </a:rPr>
              <a:t> Do job-specific obligations require close, repeated or prolonged contact with people known or suspected to have the </a:t>
            </a:r>
            <a:r>
              <a:rPr lang="ar-SA" altLang="en-US" b="0" i="0" noProof="0" dirty="0">
                <a:latin typeface="+mn-lt"/>
                <a:ea typeface="ＭＳ Ｐゴシック" panose="020B0600070205080204" pitchFamily="34" charset="-128"/>
              </a:rPr>
              <a:t>كوفيد-١٩</a:t>
            </a:r>
            <a:r>
              <a:rPr lang="en-US" altLang="en-US" b="0" i="0" noProof="0" dirty="0">
                <a:latin typeface="+mn-lt"/>
                <a:ea typeface="ＭＳ Ｐゴシック" panose="020B0600070205080204" pitchFamily="34" charset="-128"/>
              </a:rPr>
              <a:t> virus?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i="0" noProof="0" dirty="0">
                <a:latin typeface="+mn-lt"/>
                <a:ea typeface="ＭＳ Ｐゴシック" panose="020B0600070205080204" pitchFamily="34" charset="-128"/>
              </a:rPr>
              <a:t> Has the spread of the virus in your community included workplace cases?</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27</a:t>
            </a:fld>
            <a:endParaRPr lang="en-US"/>
          </a:p>
        </p:txBody>
      </p:sp>
    </p:spTree>
    <p:extLst>
      <p:ext uri="{BB962C8B-B14F-4D97-AF65-F5344CB8AC3E}">
        <p14:creationId xmlns:p14="http://schemas.microsoft.com/office/powerpoint/2010/main" val="2582600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i="0" noProof="0" dirty="0">
                <a:latin typeface="+mn-lt"/>
              </a:rPr>
              <a:t>Explain the hierarchy of controls</a:t>
            </a:r>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28</a:t>
            </a:fld>
            <a:endParaRPr lang="en-US"/>
          </a:p>
        </p:txBody>
      </p:sp>
    </p:spTree>
    <p:extLst>
      <p:ext uri="{BB962C8B-B14F-4D97-AF65-F5344CB8AC3E}">
        <p14:creationId xmlns:p14="http://schemas.microsoft.com/office/powerpoint/2010/main" val="1245753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noProof="0" dirty="0">
                <a:latin typeface="+mn-lt"/>
                <a:cs typeface="Aharoni" panose="02010803020104030203" pitchFamily="2" charset="-79"/>
              </a:rPr>
              <a:t>Planning and preparation for </a:t>
            </a:r>
            <a:r>
              <a:rPr lang="ar-SA" sz="1200" b="0" i="0" noProof="0" dirty="0">
                <a:latin typeface="+mn-lt"/>
                <a:cs typeface="Aharoni" panose="02010803020104030203" pitchFamily="2" charset="-79"/>
              </a:rPr>
              <a:t>كوفيد-١٩</a:t>
            </a:r>
            <a:r>
              <a:rPr lang="en-US" sz="1200" b="0" i="0" noProof="0" dirty="0">
                <a:latin typeface="+mn-lt"/>
                <a:cs typeface="Aharoni" panose="02010803020104030203" pitchFamily="2" charset="-79"/>
              </a:rPr>
              <a:t> should be integrated into existing health and safety systems and emergency plans. Elements of an effective program include those mentioned above (among many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cs typeface="Aharoni" panose="02010803020104030203" pitchFamily="2" charset="-79"/>
              </a:rPr>
              <a:t>Maintain flexibility so that the plan for </a:t>
            </a:r>
            <a:r>
              <a:rPr lang="ar-SA" sz="1200" b="0" i="0" noProof="0" dirty="0">
                <a:latin typeface="+mn-lt"/>
                <a:cs typeface="Aharoni" panose="02010803020104030203" pitchFamily="2" charset="-79"/>
              </a:rPr>
              <a:t>كوفيد-١٩</a:t>
            </a:r>
            <a:r>
              <a:rPr lang="en-US" sz="1200" b="0" i="0" noProof="0" dirty="0">
                <a:latin typeface="+mn-lt"/>
                <a:cs typeface="Aharoni" panose="02010803020104030203" pitchFamily="2" charset="-79"/>
              </a:rPr>
              <a:t> can be modified.  
Evaluation and improvement of the system refers to the organization's policies and procedures relevant to the plan for </a:t>
            </a:r>
            <a:r>
              <a:rPr lang="ar-SA" sz="1200" b="0" i="0" noProof="0" dirty="0">
                <a:latin typeface="+mn-lt"/>
                <a:cs typeface="Aharoni" panose="02010803020104030203" pitchFamily="2" charset="-79"/>
              </a:rPr>
              <a:t>كوفيد-١٩</a:t>
            </a:r>
            <a:r>
              <a:rPr lang="en-US" sz="1200" b="0" i="0" noProof="0" dirty="0">
                <a:latin typeface="+mn-lt"/>
                <a:cs typeface="Aharoni" panose="02010803020104030203" pitchFamily="2" charset="-79"/>
              </a:rPr>
              <a:t> in the workplace. 
Family preparation is vital to ensure healthy staff are available and prepared to work during a pandemic. 
Organizations should seek to identify and evaluate how the closure of schools/day care centers/older adult care centers and other employee needs could have an impact on employee availability during a pandemic. </a:t>
            </a:r>
            <a:endParaRPr lang="en-US" altLang="en-US" b="0" i="0" noProof="0" dirty="0">
              <a:latin typeface="+mn-lt"/>
              <a:ea typeface="ＭＳ Ｐゴシック" panose="020B0600070205080204" pitchFamily="34" charset="-128"/>
            </a:endParaRPr>
          </a:p>
          <a:p>
            <a:pPr eaLnBrk="1" hangingPunct="1"/>
            <a:endParaRPr lang="en-US" altLang="en-US" b="0" i="0" noProof="0" dirty="0">
              <a:latin typeface="+mn-lt"/>
              <a:ea typeface="ＭＳ Ｐゴシック" panose="020B0600070205080204" pitchFamily="34" charset="-128"/>
            </a:endParaRPr>
          </a:p>
          <a:p>
            <a:pPr eaLnBrk="1" hangingPunct="1"/>
            <a:r>
              <a:rPr lang="en-US" altLang="en-US" b="0" i="0" noProof="0" dirty="0">
                <a:latin typeface="+mn-lt"/>
                <a:ea typeface="ＭＳ Ｐゴシック" panose="020B0600070205080204" pitchFamily="34" charset="-128"/>
              </a:rPr>
              <a:t>http://nap.edu/22414</a:t>
            </a:r>
          </a:p>
          <a:p>
            <a:pPr eaLnBrk="1" hangingPunct="1"/>
            <a:r>
              <a:rPr lang="en-US" altLang="en-US" b="0" i="0" noProof="0" dirty="0">
                <a:latin typeface="+mn-lt"/>
                <a:ea typeface="ＭＳ Ｐゴシック" panose="020B0600070205080204" pitchFamily="34" charset="-128"/>
              </a:rPr>
              <a:t>https://www.cdc.gov/coronavirus/2019-ncov/community/guidance-business-response.html?CDC_AA_refVal=https%3A%2F%2Fwww.cdc.gov%2Fcoronavirus%2F2019-ncov%2Fspecific-groups%2Fguidance-business-response.html</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29</a:t>
            </a:fld>
            <a:endParaRPr lang="en-US"/>
          </a:p>
        </p:txBody>
      </p:sp>
    </p:spTree>
    <p:extLst>
      <p:ext uri="{BB962C8B-B14F-4D97-AF65-F5344CB8AC3E}">
        <p14:creationId xmlns:p14="http://schemas.microsoft.com/office/powerpoint/2010/main" val="559868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30</a:t>
            </a:fld>
            <a:endParaRPr lang="en-US"/>
          </a:p>
        </p:txBody>
      </p:sp>
    </p:spTree>
    <p:extLst>
      <p:ext uri="{BB962C8B-B14F-4D97-AF65-F5344CB8AC3E}">
        <p14:creationId xmlns:p14="http://schemas.microsoft.com/office/powerpoint/2010/main" val="817926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NI" b="0" noProof="0" dirty="0"/>
              <a:t>Each </a:t>
            </a:r>
            <a:r>
              <a:rPr lang="es-NI" b="0" noProof="0" dirty="0" err="1"/>
              <a:t>state</a:t>
            </a:r>
            <a:r>
              <a:rPr lang="es-NI" b="0" noProof="0" dirty="0"/>
              <a:t> has </a:t>
            </a:r>
            <a:r>
              <a:rPr lang="es-NI" b="0" noProof="0" dirty="0" err="1"/>
              <a:t>its</a:t>
            </a:r>
            <a:r>
              <a:rPr lang="es-NI" b="0" noProof="0" dirty="0"/>
              <a:t> </a:t>
            </a:r>
            <a:r>
              <a:rPr lang="es-NI" b="0" noProof="0" dirty="0" err="1"/>
              <a:t>own</a:t>
            </a:r>
            <a:r>
              <a:rPr lang="es-NI" b="0" noProof="0" dirty="0"/>
              <a:t> </a:t>
            </a:r>
            <a:r>
              <a:rPr lang="es-NI" b="0" noProof="0" dirty="0" err="1"/>
              <a:t>workers</a:t>
            </a:r>
            <a:r>
              <a:rPr lang="es-NI" b="0" noProof="0" dirty="0"/>
              <a:t>' </a:t>
            </a:r>
            <a:r>
              <a:rPr lang="es-NI" b="0" noProof="0" dirty="0" err="1"/>
              <a:t>compensation</a:t>
            </a:r>
            <a:r>
              <a:rPr lang="es-NI" b="0" noProof="0" dirty="0"/>
              <a:t> </a:t>
            </a:r>
            <a:r>
              <a:rPr lang="es-NI" b="0" noProof="0" dirty="0" err="1"/>
              <a:t>law</a:t>
            </a:r>
            <a:r>
              <a:rPr lang="es-NI" b="0" noProof="0" dirty="0"/>
              <a:t>. </a:t>
            </a:r>
            <a:r>
              <a:rPr lang="es-NI" b="0" noProof="0" dirty="0" err="1"/>
              <a:t>This</a:t>
            </a:r>
            <a:r>
              <a:rPr lang="es-NI" b="0" noProof="0" dirty="0"/>
              <a:t> </a:t>
            </a:r>
            <a:r>
              <a:rPr lang="es-NI" b="0" noProof="0" dirty="0" err="1"/>
              <a:t>could</a:t>
            </a:r>
            <a:r>
              <a:rPr lang="es-NI" b="0" noProof="0" dirty="0"/>
              <a:t> be </a:t>
            </a:r>
            <a:r>
              <a:rPr lang="es-NI" b="0" noProof="0" dirty="0" err="1"/>
              <a:t>relevant</a:t>
            </a:r>
            <a:r>
              <a:rPr lang="es-NI" b="0" noProof="0" dirty="0"/>
              <a:t> </a:t>
            </a:r>
            <a:r>
              <a:rPr lang="es-NI" b="0" noProof="0" dirty="0" err="1"/>
              <a:t>if</a:t>
            </a:r>
            <a:r>
              <a:rPr lang="es-NI" b="0" noProof="0" dirty="0"/>
              <a:t> a </a:t>
            </a:r>
            <a:r>
              <a:rPr lang="es-NI" b="0" noProof="0" dirty="0" err="1"/>
              <a:t>worker</a:t>
            </a:r>
            <a:r>
              <a:rPr lang="es-NI" b="0" noProof="0" dirty="0"/>
              <a:t> </a:t>
            </a:r>
            <a:r>
              <a:rPr lang="es-NI" b="0" noProof="0" dirty="0" err="1"/>
              <a:t>is</a:t>
            </a:r>
            <a:r>
              <a:rPr lang="es-NI" b="0" noProof="0" dirty="0"/>
              <a:t> </a:t>
            </a:r>
            <a:r>
              <a:rPr lang="es-NI" b="0" noProof="0" dirty="0" err="1"/>
              <a:t>exposed</a:t>
            </a:r>
            <a:r>
              <a:rPr lang="es-NI" b="0" noProof="0" dirty="0"/>
              <a:t> </a:t>
            </a:r>
            <a:r>
              <a:rPr lang="es-NI" b="0" noProof="0" dirty="0" err="1"/>
              <a:t>to</a:t>
            </a:r>
            <a:r>
              <a:rPr lang="es-NI" b="0" noProof="0" dirty="0"/>
              <a:t> SARS CoV-2 and </a:t>
            </a:r>
            <a:r>
              <a:rPr lang="es-NI" b="0" noProof="0" dirty="0" err="1"/>
              <a:t>becomes</a:t>
            </a:r>
            <a:r>
              <a:rPr lang="es-NI" b="0" noProof="0" dirty="0"/>
              <a:t> </a:t>
            </a:r>
            <a:r>
              <a:rPr lang="es-NI" b="0" noProof="0" dirty="0" err="1"/>
              <a:t>ill</a:t>
            </a:r>
            <a:r>
              <a:rPr lang="es-NI" b="0" noProof="0" dirty="0"/>
              <a:t> at </a:t>
            </a:r>
            <a:r>
              <a:rPr lang="es-NI" b="0" noProof="0" dirty="0" err="1"/>
              <a:t>work</a:t>
            </a:r>
            <a:r>
              <a:rPr lang="es-NI" b="0" noProof="0" dirty="0"/>
              <a:t>.</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31</a:t>
            </a:fld>
            <a:endParaRPr lang="en-US"/>
          </a:p>
        </p:txBody>
      </p:sp>
    </p:spTree>
    <p:extLst>
      <p:ext uri="{BB962C8B-B14F-4D97-AF65-F5344CB8AC3E}">
        <p14:creationId xmlns:p14="http://schemas.microsoft.com/office/powerpoint/2010/main" val="289318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 do you feel about what you see in the pictures?</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4</a:t>
            </a:fld>
            <a:endParaRPr lang="en-US"/>
          </a:p>
        </p:txBody>
      </p:sp>
    </p:spTree>
    <p:extLst>
      <p:ext uri="{BB962C8B-B14F-4D97-AF65-F5344CB8AC3E}">
        <p14:creationId xmlns:p14="http://schemas.microsoft.com/office/powerpoint/2010/main" val="440574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1" i="0" noProof="0" dirty="0">
                <a:latin typeface="Tw Cen MT" panose="020B0602020104020603" pitchFamily="34" charset="77"/>
                <a:cs typeface="Aharoni" panose="02010803020104030203" pitchFamily="2" charset="-79"/>
              </a:rPr>
              <a:t>
</a:t>
            </a:r>
            <a:r>
              <a:rPr lang="en-US" sz="1200" b="0" i="0" noProof="0" dirty="0">
                <a:latin typeface="+mn-lt"/>
                <a:cs typeface="Aharoni" panose="02010803020104030203" pitchFamily="2" charset="-79"/>
              </a:rPr>
              <a:t>In Illinois, Workers' Compensation rights apply when you get </a:t>
            </a:r>
            <a:r>
              <a:rPr lang="ar-SA" sz="1200" b="0" i="0" noProof="0" dirty="0">
                <a:latin typeface="+mn-lt"/>
                <a:cs typeface="Aharoni" panose="02010803020104030203" pitchFamily="2" charset="-79"/>
              </a:rPr>
              <a:t>كوفيد-١٩</a:t>
            </a:r>
            <a:r>
              <a:rPr lang="en-US" sz="1200" b="0" i="0" noProof="0" dirty="0">
                <a:latin typeface="+mn-lt"/>
                <a:cs typeface="Aharoni" panose="02010803020104030203" pitchFamily="2" charset="-79"/>
              </a:rPr>
              <a:t> and are working.</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noProof="0" dirty="0">
                <a:latin typeface="+mn-lt"/>
                <a:cs typeface="Aharoni" panose="02010803020104030203" pitchFamily="2" charset="-79"/>
              </a:rPr>
              <a:t>If there is evidence that Covid 19 hit you in your workplace, contact the Collaborative and we can recommend a lawyer who works these cases.</a:t>
            </a:r>
            <a:endParaRPr lang="en-US" b="0" noProof="0" dirty="0">
              <a:latin typeface="+mn-lt"/>
            </a:endParaRP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33</a:t>
            </a:fld>
            <a:endParaRPr lang="en-US"/>
          </a:p>
        </p:txBody>
      </p:sp>
    </p:spTree>
    <p:extLst>
      <p:ext uri="{BB962C8B-B14F-4D97-AF65-F5344CB8AC3E}">
        <p14:creationId xmlns:p14="http://schemas.microsoft.com/office/powerpoint/2010/main" val="2452319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Benefits of getting vaccinated against COVID-19.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We understand that some people may be concerned about getting vaccinated now that COVID-19 vaccines are available in the United States. While more COVID-19 vaccines are being developed as quickly as possible, routine processes and procedures remain in place to </a:t>
            </a:r>
            <a:r>
              <a:rPr kumimoji="0" lang="en-US" sz="1200" b="0" i="0" u="sng" strike="noStrike" kern="1200" cap="none" spc="0" normalizeH="0" baseline="0" noProof="0" dirty="0">
                <a:ln>
                  <a:noFill/>
                </a:ln>
                <a:solidFill>
                  <a:srgbClr val="075290"/>
                </a:solidFill>
                <a:effectLst/>
                <a:uLnTx/>
                <a:uFillTx/>
                <a:latin typeface="+mn-lt"/>
                <a:ea typeface="+mn-ea"/>
                <a:cs typeface="+mn-cs"/>
                <a:hlinkClick r:id="rId3">
                  <a:extLst>
                    <a:ext uri="{A12FA001-AC4F-418D-AE19-62706E023703}">
                      <ahyp:hlinkClr xmlns:ahyp="http://schemas.microsoft.com/office/drawing/2018/hyperlinkcolor" val="tx"/>
                    </a:ext>
                  </a:extLst>
                </a:hlinkClick>
              </a:rPr>
              <a:t>ensure the safety</a:t>
            </a:r>
            <a:r>
              <a:rPr kumimoji="0" lang="en-US" sz="1200" b="0" i="0" u="none" strike="noStrike" kern="1200" cap="none" spc="0" normalizeH="0" baseline="0" noProof="0" dirty="0">
                <a:ln>
                  <a:noFill/>
                </a:ln>
                <a:solidFill>
                  <a:srgbClr val="000000"/>
                </a:solidFill>
                <a:effectLst/>
                <a:uLnTx/>
                <a:uFillTx/>
                <a:latin typeface="+mn-lt"/>
                <a:ea typeface="+mn-ea"/>
                <a:cs typeface="+mn-cs"/>
              </a:rPr>
              <a:t> of any vaccine that is authorized or approved for use. Safety is a top priority, and there are many reasons to get vaccinated.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Can a COVID-19 vaccine make me sick with COVID-19?</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No. None of the COVID-19 vaccines contain the live virus that causes COVID-19 so a COVID-19 vaccine cannot make you sick with COVID-19. </a:t>
            </a:r>
            <a:r>
              <a:rPr kumimoji="0" lang="en-US" sz="1200" b="0" i="0" u="none" strike="noStrike" kern="1200" cap="none" spc="0" normalizeH="0" baseline="0" noProof="0" dirty="0">
                <a:ln>
                  <a:noFill/>
                </a:ln>
                <a:solidFill>
                  <a:srgbClr val="075290"/>
                </a:solidFill>
                <a:effectLst/>
                <a:uLnTx/>
                <a:uFillTx/>
                <a:latin typeface="+mn-lt"/>
                <a:ea typeface="+mn-ea"/>
                <a:cs typeface="+mn-cs"/>
                <a:hlinkClick r:id="rId4">
                  <a:extLst>
                    <a:ext uri="{A12FA001-AC4F-418D-AE19-62706E023703}">
                      <ahyp:hlinkClr xmlns:ahyp="http://schemas.microsoft.com/office/drawing/2018/hyperlinkcolor" val="tx"/>
                    </a:ext>
                  </a:extLst>
                </a:hlinkClick>
              </a:rPr>
              <a:t>Facts about COVID-19 Vaccines</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mn-lt"/>
                <a:ea typeface="+mn-ea"/>
                <a:cs typeface="+mn-cs"/>
              </a:rPr>
              <a:t>COVID-19 vaccination will help keep you from getting COVID-19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All COVID-19 vaccines currently available in the United States have been shown to be highly effective at preventing COVID-19. </a:t>
            </a:r>
            <a:r>
              <a:rPr kumimoji="0" lang="en-US" sz="1200" b="0" i="0" u="sng" strike="noStrike" kern="1200" cap="none" spc="0" normalizeH="0" baseline="0" noProof="0" dirty="0">
                <a:ln>
                  <a:noFill/>
                </a:ln>
                <a:solidFill>
                  <a:srgbClr val="075290"/>
                </a:solidFill>
                <a:effectLst/>
                <a:uLnTx/>
                <a:uFillTx/>
                <a:latin typeface="+mn-lt"/>
                <a:ea typeface="+mn-ea"/>
                <a:cs typeface="+mn-cs"/>
                <a:hlinkClick r:id="rId5">
                  <a:extLst>
                    <a:ext uri="{A12FA001-AC4F-418D-AE19-62706E023703}">
                      <ahyp:hlinkClr xmlns:ahyp="http://schemas.microsoft.com/office/drawing/2018/hyperlinkcolor" val="tx"/>
                    </a:ext>
                  </a:extLst>
                </a:hlinkClick>
              </a:rPr>
              <a:t>Learn more about the different COVID-19 vaccines</a:t>
            </a:r>
            <a:r>
              <a:rPr kumimoji="0" lang="en-US" sz="1200" b="0" i="0" u="none" strike="noStrike" kern="1200" cap="none" spc="0" normalizeH="0" baseline="0" noProof="0" dirty="0">
                <a:ln>
                  <a:noFill/>
                </a:ln>
                <a:solidFill>
                  <a:srgbClr val="00000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All COVID-19 vaccines that are in development are being carefully evaluated in clinical trials and will be authorized or approved only if they make it substantially less likely you’ll get COVID-19. </a:t>
            </a:r>
            <a:r>
              <a:rPr kumimoji="0" lang="en-US" sz="1200" b="0" i="0" u="sng" strike="noStrike" kern="1200" cap="none" spc="0" normalizeH="0" baseline="0" noProof="0" dirty="0">
                <a:ln>
                  <a:noFill/>
                </a:ln>
                <a:solidFill>
                  <a:srgbClr val="075290"/>
                </a:solidFill>
                <a:effectLst/>
                <a:uLnTx/>
                <a:uFillTx/>
                <a:latin typeface="+mn-lt"/>
                <a:ea typeface="+mn-ea"/>
                <a:cs typeface="+mn-cs"/>
                <a:hlinkClick r:id="rId6">
                  <a:extLst>
                    <a:ext uri="{A12FA001-AC4F-418D-AE19-62706E023703}">
                      <ahyp:hlinkClr xmlns:ahyp="http://schemas.microsoft.com/office/drawing/2018/hyperlinkcolor" val="tx"/>
                    </a:ext>
                  </a:extLst>
                </a:hlinkClick>
              </a:rPr>
              <a:t>Learn more about how federal partners are ensuring COVID-19 vaccines work</a:t>
            </a:r>
            <a:r>
              <a:rPr kumimoji="0" lang="en-US" sz="1200" b="0" i="0" u="none" strike="noStrike" kern="1200" cap="none" spc="0" normalizeH="0" baseline="0" noProof="0" dirty="0">
                <a:ln>
                  <a:noFill/>
                </a:ln>
                <a:solidFill>
                  <a:srgbClr val="00000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Based on what we know about vaccines for other diseases and early data from clinical trials, experts believe that getting a COVID-19 vaccine may also help keep you from getting seriously ill even if you do get COVID-19.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Getting vaccinated yourself may also protect people around you, </a:t>
            </a:r>
            <a:r>
              <a:rPr kumimoji="0" lang="en-US" sz="1200" b="0" i="0" u="sng" strike="noStrike" kern="1200" cap="none" spc="0" normalizeH="0" baseline="0" noProof="0" dirty="0">
                <a:ln>
                  <a:noFill/>
                </a:ln>
                <a:solidFill>
                  <a:srgbClr val="075290"/>
                </a:solidFill>
                <a:effectLst/>
                <a:uLnTx/>
                <a:uFillTx/>
                <a:latin typeface="+mn-lt"/>
                <a:ea typeface="+mn-ea"/>
                <a:cs typeface="+mn-cs"/>
                <a:hlinkClick r:id="rId7">
                  <a:extLst>
                    <a:ext uri="{A12FA001-AC4F-418D-AE19-62706E023703}">
                      <ahyp:hlinkClr xmlns:ahyp="http://schemas.microsoft.com/office/drawing/2018/hyperlinkcolor" val="tx"/>
                    </a:ext>
                  </a:extLst>
                </a:hlinkClick>
              </a:rPr>
              <a:t>particularly people at increased risk for severe illness from COVID-19</a:t>
            </a:r>
            <a:r>
              <a:rPr kumimoji="0" lang="en-US" sz="1200" b="0" i="0" u="none" strike="noStrike" kern="1200" cap="none" spc="0" normalizeH="0" baseline="0" noProof="0" dirty="0">
                <a:ln>
                  <a:noFill/>
                </a:ln>
                <a:solidFill>
                  <a:srgbClr val="00000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Experts continue to conduct more studies about the effect of COVID-19 vaccination on severity of illness from COVID-19, as well as its ability to keep people from spreading the virus that causes COVID-19.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COVID-19 vaccination is a safer way to help build protection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COVID-19 can have </a:t>
            </a:r>
            <a:r>
              <a:rPr kumimoji="0" lang="en-US" sz="1200" b="0" i="0" u="sng" strike="noStrike" kern="1200" cap="none" spc="0" normalizeH="0" baseline="0" noProof="0" dirty="0">
                <a:ln>
                  <a:noFill/>
                </a:ln>
                <a:solidFill>
                  <a:srgbClr val="075290"/>
                </a:solidFill>
                <a:effectLst/>
                <a:uLnTx/>
                <a:uFillTx/>
                <a:latin typeface="+mn-lt"/>
                <a:ea typeface="+mn-ea"/>
                <a:cs typeface="+mn-cs"/>
                <a:hlinkClick r:id="rId8">
                  <a:extLst>
                    <a:ext uri="{A12FA001-AC4F-418D-AE19-62706E023703}">
                      <ahyp:hlinkClr xmlns:ahyp="http://schemas.microsoft.com/office/drawing/2018/hyperlinkcolor" val="tx"/>
                    </a:ext>
                  </a:extLst>
                </a:hlinkClick>
              </a:rPr>
              <a:t>serious, life-threatening complications,</a:t>
            </a:r>
            <a:r>
              <a:rPr kumimoji="0" lang="en-US" sz="1200" b="0" i="0" u="none" strike="noStrike" kern="1200" cap="none" spc="0" normalizeH="0" baseline="0" noProof="0" dirty="0">
                <a:ln>
                  <a:noFill/>
                </a:ln>
                <a:solidFill>
                  <a:srgbClr val="000000"/>
                </a:solidFill>
                <a:effectLst/>
                <a:uLnTx/>
                <a:uFillTx/>
                <a:latin typeface="+mn-lt"/>
                <a:ea typeface="+mn-ea"/>
                <a:cs typeface="+mn-cs"/>
              </a:rPr>
              <a:t> and there is no way to know how COVID-19 will affect you. And if you get sick, you could spread the disease to friends, family, and others around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Clinical trials of all vaccines must first show they are safe and effective before any vaccine can be authorized or approved for use, including COVID-19 vaccines. The known and potential benefits of a COVID-19 vaccine must outweigh the known and potential risks of the vaccine for use under what is known as an Emergency Use Authorization (EUA). </a:t>
            </a:r>
            <a:r>
              <a:rPr kumimoji="0" lang="en-US" sz="1200" b="0" i="0" u="sng" strike="noStrike" kern="1200" cap="none" spc="0" normalizeH="0" baseline="0" noProof="0" dirty="0">
                <a:ln>
                  <a:noFill/>
                </a:ln>
                <a:solidFill>
                  <a:srgbClr val="075290"/>
                </a:solidFill>
                <a:effectLst/>
                <a:uLnTx/>
                <a:uFillTx/>
                <a:latin typeface="+mn-lt"/>
                <a:ea typeface="+mn-ea"/>
                <a:cs typeface="+mn-cs"/>
                <a:hlinkClick r:id="rId9">
                  <a:extLst>
                    <a:ext uri="{A12FA001-AC4F-418D-AE19-62706E023703}">
                      <ahyp:hlinkClr xmlns:ahyp="http://schemas.microsoft.com/office/drawing/2018/hyperlinkcolor" val="tx"/>
                    </a:ext>
                  </a:extLst>
                </a:hlinkClick>
              </a:rPr>
              <a:t>Watch a video on what an EUA is</a:t>
            </a:r>
            <a:r>
              <a:rPr kumimoji="0" lang="en-US" sz="1200" b="0" i="0" u="none" strike="noStrike" kern="1200" cap="none" spc="0" normalizeH="0" baseline="0" noProof="0" dirty="0">
                <a:ln>
                  <a:noFill/>
                </a:ln>
                <a:solidFill>
                  <a:srgbClr val="000000"/>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Getting COVID-19 may offer some natural protection, known as immunity. Current evidence suggests that reinfection with the virus that causes COVID-19 is uncommon in the 90 days after initial infection. However, experts don’t know for sure how long this protection lasts, and the risk of severe illness and death from COVID-19 far outweighs any benefits of natural immunity. COVID-19 vaccination will help protect you by creating an antibody (immune system) response without having to experience sickness.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Both natural immunity and immunity produced by a vaccine are important parts of COVID-19 disease that experts are trying to learn more about, and CDC will keep the public informed as new evidence becomes available.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0000"/>
                </a:solidFill>
                <a:effectLst/>
                <a:uLnTx/>
                <a:uFillTx/>
                <a:latin typeface="+mn-lt"/>
                <a:ea typeface="+mn-ea"/>
                <a:cs typeface="+mn-cs"/>
              </a:rPr>
              <a:t>COVID-19 vaccination will be an important tool to help stop the pandemic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Wearing masks and social distancing help reduce your chance of being exposed to the virus or spreading it to others, but these measures are not enough. Vaccines will work with your immune system so it will be ready to fight the virus if you are exposed.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The combination of getting vaccinated and following CDC’s recommendations </a:t>
            </a:r>
            <a:r>
              <a:rPr kumimoji="0" lang="en-US" sz="1200" b="0" i="0" u="sng" strike="noStrike" kern="1200" cap="none" spc="0" normalizeH="0" baseline="0" noProof="0" dirty="0">
                <a:ln>
                  <a:noFill/>
                </a:ln>
                <a:solidFill>
                  <a:srgbClr val="075290"/>
                </a:solidFill>
                <a:effectLst/>
                <a:uLnTx/>
                <a:uFillTx/>
                <a:latin typeface="+mn-lt"/>
                <a:ea typeface="+mn-ea"/>
                <a:cs typeface="+mn-cs"/>
                <a:hlinkClick r:id="rId10">
                  <a:extLst>
                    <a:ext uri="{A12FA001-AC4F-418D-AE19-62706E023703}">
                      <ahyp:hlinkClr xmlns:ahyp="http://schemas.microsoft.com/office/drawing/2018/hyperlinkcolor" val="tx"/>
                    </a:ext>
                  </a:extLst>
                </a:hlinkClick>
              </a:rPr>
              <a:t>to protect yourself and others</a:t>
            </a:r>
            <a:r>
              <a:rPr kumimoji="0" lang="en-US" sz="1200" b="0" i="0" u="none" strike="noStrike" kern="1200" cap="none" spc="0" normalizeH="0" baseline="0" noProof="0" dirty="0">
                <a:ln>
                  <a:noFill/>
                </a:ln>
                <a:solidFill>
                  <a:srgbClr val="000000"/>
                </a:solidFill>
                <a:effectLst/>
                <a:uLnTx/>
                <a:uFillTx/>
                <a:latin typeface="+mn-lt"/>
                <a:ea typeface="+mn-ea"/>
                <a:cs typeface="+mn-cs"/>
              </a:rPr>
              <a:t> will offer the best protection from COVID-19.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Stopping a pandemic requires using all the tools we have available. As experts learn more about how COVID-19 vaccination may help reduce spread of the disease in communities, CDC will continue to update the recommendations to protect communities using the latest 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THE LATEST UPDATES SEE: https://www.cdc.gov/coronavirus/2019-ncov/vaccines/vaccine-benefits.html?CDC_AA_refVal=https%3A%2F%2Fwww.cdc.gov%2Fcoronavirus%2F2019-ncov%2Fvaccines%2Fabout-vaccines%2Fvaccine-benefits.html</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34</a:t>
            </a:fld>
            <a:endParaRPr lang="en-US"/>
          </a:p>
        </p:txBody>
      </p:sp>
    </p:spTree>
    <p:extLst>
      <p:ext uri="{BB962C8B-B14F-4D97-AF65-F5344CB8AC3E}">
        <p14:creationId xmlns:p14="http://schemas.microsoft.com/office/powerpoint/2010/main" val="4180410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u="sng"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to expect after receiving the </a:t>
            </a:r>
            <a:r>
              <a:rPr lang="ar-SA" sz="1200" u="sng"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كوفيد-١٩</a:t>
            </a:r>
            <a:r>
              <a:rPr lang="en-US" sz="1200" u="sng"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vaccine?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ar-S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كوفيد-١٩</a:t>
            </a: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vaccination will help protect you from getting </a:t>
            </a:r>
            <a:r>
              <a:rPr lang="ar-SA"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كوفيد-١٩</a:t>
            </a: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You may experience side effects, which are normal signs that your body is generating protection. These side effects can affect your ability to do your daily activities, but they should go away within a few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Most common side effects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the arm where you received the injectable vaccine: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Pain</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Swelling</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On the rest of the body:</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Fever</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Chills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Tiredness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Headache</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Useful tips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feel pain or have any discomfort, talk to your doctor about taking over-the-counter medications, such as ibuprofen or acetaminophen.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reduce the pain and discomfort where you received the injectable vaccine: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Apply a clean, cold, damp cloth over the area.</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Use or exercise your arm.</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reduce fever discomfort: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Drink plenty of fluids.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Wear light clothing.</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to call your doctor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most cases, it's normal to feel pain or discomfort from fever. Contact your doctor or health care provider: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If the redness or sensitivity where you received the injectable vaccine increases after 24 hours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If your side effects worry you or don't seem to be disappearing after a few days</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Remember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Side effects may be similar to flu symptoms and even affect your ability to do your daily activities, but they should go away within a few days.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With most </a:t>
            </a:r>
            <a:r>
              <a:rPr lang="ar-SA" sz="1200" kern="1200" dirty="0">
                <a:solidFill>
                  <a:srgbClr val="000000"/>
                </a:solidFill>
                <a:effectLst/>
                <a:latin typeface="Calibri" panose="020F0502020204030204" pitchFamily="34" charset="0"/>
                <a:ea typeface="Times New Roman" panose="02020603050405020304" pitchFamily="18" charset="0"/>
              </a:rPr>
              <a:t>كوفيد-١٩</a:t>
            </a:r>
            <a:r>
              <a:rPr lang="en-US" sz="1200" kern="1200" dirty="0">
                <a:solidFill>
                  <a:srgbClr val="000000"/>
                </a:solidFill>
                <a:effectLst/>
                <a:latin typeface="Calibri" panose="020F0502020204030204" pitchFamily="34" charset="0"/>
                <a:ea typeface="Times New Roman" panose="02020603050405020304" pitchFamily="18" charset="0"/>
              </a:rPr>
              <a:t> vaccines, you'll need 2 injections to make them work. Apply the second injection even if you experience side effects after the first application, unless your vaccination provider or doctor tells you not to take the second injection.</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Calibri" panose="020F0502020204030204" pitchFamily="34" charset="0"/>
                <a:ea typeface="Times New Roman" panose="02020603050405020304" pitchFamily="18" charset="0"/>
              </a:rPr>
              <a:t>Your body needs time to generate protection after any vaccine is given. </a:t>
            </a:r>
            <a:r>
              <a:rPr lang="ar-SA" sz="1200" kern="1200" dirty="0">
                <a:solidFill>
                  <a:srgbClr val="000000"/>
                </a:solidFill>
                <a:effectLst/>
                <a:latin typeface="Calibri" panose="020F0502020204030204" pitchFamily="34" charset="0"/>
                <a:ea typeface="Times New Roman" panose="02020603050405020304" pitchFamily="18" charset="0"/>
              </a:rPr>
              <a:t>كوفيد-١٩</a:t>
            </a:r>
            <a:r>
              <a:rPr lang="en-US" sz="1200" kern="1200" dirty="0">
                <a:solidFill>
                  <a:srgbClr val="000000"/>
                </a:solidFill>
                <a:effectLst/>
                <a:latin typeface="Calibri" panose="020F0502020204030204" pitchFamily="34" charset="0"/>
                <a:ea typeface="Times New Roman" panose="02020603050405020304" pitchFamily="18" charset="0"/>
              </a:rPr>
              <a:t> vaccines that require 2 injections may not protect you until a week or two after the second injection is given.</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XXXXXXXXXXXXX UPDATED NOTES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ALL Instructors should go through the following sources prior to talking about vaccines: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1) https://www.chop.edu/centers-programs/vaccine-education-center/making-vaccines/prevent-covid</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2) </a:t>
            </a:r>
            <a:r>
              <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https://www.cdc.gov/coronavirus/2019-ncov/vaccines/faq.html</a:t>
            </a:r>
            <a:endPar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How many shots of COVID-19 will be needed?</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The current available vaccines to prevent COVID-19 in the United States will require two shots to be effective. After you receive the first shot, you will need to come back during a specific date or range of dates to get the second shot.  Shots should be of the same vaccine.  So if you received the Pfizer vaccine the first time, you should receive the Pfizer vaccine the second time.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There is one COVID-19 vaccine in the pipeline in Phase 3 clinical trials in the United States that uses one shot, but all currently available and most vaccines in clinical trials require two shots.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Will the shots be free?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Yes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If I already had COVID-19 and recovered, do I still need to get vaccinated with COVID-19 when it is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COVID-19 vaccination should be offered to you regardless of whether you already had COVID-19 infection. You should not be required to have an antibody test before you are vaccinated.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However, anyone currently infected with COVID-19 should wait to get vaccinated until after their illness has resolved and after they have met the </a:t>
            </a:r>
            <a:r>
              <a:rPr kumimoji="0" lang="en-US" sz="1100" b="0" i="0" u="sng" strike="noStrike" kern="1200" cap="none" spc="0" normalizeH="0" baseline="0" noProof="0" dirty="0">
                <a:ln>
                  <a:noFill/>
                </a:ln>
                <a:solidFill>
                  <a:srgbClr val="075290"/>
                </a:solidFill>
                <a:effectLst/>
                <a:uLnTx/>
                <a:uFillTx/>
                <a:latin typeface="+mn-lt"/>
                <a:ea typeface="+mn-ea"/>
                <a:cs typeface="+mn-cs"/>
                <a:hlinkClick r:id="rId3">
                  <a:extLst>
                    <a:ext uri="{A12FA001-AC4F-418D-AE19-62706E023703}">
                      <ahyp:hlinkClr xmlns:ahyp="http://schemas.microsoft.com/office/drawing/2018/hyperlinkcolor" val="tx"/>
                    </a:ext>
                  </a:extLst>
                </a:hlinkClick>
              </a:rPr>
              <a:t>criteria</a:t>
            </a:r>
            <a:r>
              <a:rPr kumimoji="0" lang="en-US" sz="1100" b="0" i="0" u="none" strike="noStrike" kern="1200" cap="none" spc="0" normalizeH="0" baseline="0" noProof="0" dirty="0">
                <a:ln>
                  <a:noFill/>
                </a:ln>
                <a:solidFill>
                  <a:srgbClr val="000000"/>
                </a:solidFill>
                <a:effectLst/>
                <a:uLnTx/>
                <a:uFillTx/>
                <a:latin typeface="+mn-lt"/>
                <a:ea typeface="+mn-ea"/>
                <a:cs typeface="+mn-cs"/>
              </a:rPr>
              <a:t> to discontinue isolation.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Additionally, current evidence suggests that reinfection with the virus that causes COVID-19 is uncommon in the 90 days after initial infection. Therefore, people with a recent infection may delay vaccination until the end of that 90-day period if desired.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000000"/>
                </a:solidFill>
                <a:effectLst/>
                <a:uLnTx/>
                <a:uFillTx/>
                <a:latin typeface="+mn-lt"/>
                <a:ea typeface="+mn-ea"/>
                <a:cs typeface="+mn-cs"/>
              </a:rPr>
              <a:t>Who can get the COVID-19 vaccine?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Most people are able to get the COVID-19 vaccine, once supplies allow for their priority group to be vaccinated. But, a few groups of people should not get the vaccine, and some others should consult with their doctor or follow special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66554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665546"/>
                </a:solidFill>
                <a:effectLst/>
                <a:uLnTx/>
                <a:uFillTx/>
                <a:latin typeface="+mn-lt"/>
                <a:ea typeface="+mn-ea"/>
                <a:cs typeface="+mn-cs"/>
              </a:rPr>
              <a:t>People who should NOT get the COVID-19 vaccine</a:t>
            </a:r>
            <a:endParaRPr kumimoji="0" lang="en-US" sz="1100" b="0" i="0" u="sng" strike="noStrike" kern="1200" cap="none" spc="0" normalizeH="0" baseline="0" noProof="0" dirty="0">
              <a:ln>
                <a:noFill/>
              </a:ln>
              <a:solidFill>
                <a:srgbClr val="66554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Anyone with a previous severe or immediate allergic reaction (i.e., one that causes anaphylaxis or requires medical intervention) to a COVID-19 mRNA vaccine dose, a vaccine component, or polysorbate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Those younger than 16 years of 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People currently isolating or experiencing symptoms of COVID-19; these people can get vaccinated once they are </a:t>
            </a:r>
            <a:r>
              <a:rPr kumimoji="0" lang="en-US" sz="1100" b="0" i="0" u="none" strike="noStrike" kern="1200" cap="none" spc="0" normalizeH="0" baseline="0" noProof="0" dirty="0">
                <a:ln>
                  <a:noFill/>
                </a:ln>
                <a:solidFill>
                  <a:srgbClr val="33A0BB"/>
                </a:solidFill>
                <a:effectLst/>
                <a:uLnTx/>
                <a:uFillTx/>
                <a:latin typeface="+mn-lt"/>
                <a:ea typeface="+mn-ea"/>
                <a:cs typeface="+mn-cs"/>
                <a:hlinkClick r:id="rId4">
                  <a:extLst>
                    <a:ext uri="{A12FA001-AC4F-418D-AE19-62706E023703}">
                      <ahyp:hlinkClr xmlns:ahyp="http://schemas.microsoft.com/office/drawing/2018/hyperlinkcolor" val="tx"/>
                    </a:ext>
                  </a:extLst>
                </a:hlinkClick>
              </a:rPr>
              <a:t>finished isolation</a:t>
            </a:r>
            <a:r>
              <a:rPr kumimoji="0" lang="en-US" sz="1100" b="0" i="0" u="none" strike="noStrike" kern="1200" cap="none" spc="0" normalizeH="0" baseline="0" noProof="0" dirty="0">
                <a:ln>
                  <a:noFill/>
                </a:ln>
                <a:solidFill>
                  <a:srgbClr val="665546"/>
                </a:solidFill>
                <a:effectLst/>
                <a:uLnTx/>
                <a:uFillTx/>
                <a:latin typeface="+mn-lt"/>
                <a:ea typeface="+mn-ea"/>
                <a:cs typeface="+mn-cs"/>
              </a:rPr>
              <a:t> and their primary symptoms have resolved.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66554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665546"/>
                </a:solidFill>
                <a:effectLst/>
                <a:uLnTx/>
                <a:uFillTx/>
                <a:latin typeface="+mn-lt"/>
                <a:ea typeface="+mn-ea"/>
                <a:cs typeface="+mn-cs"/>
              </a:rPr>
              <a:t>People who may get the vaccine after considering risks and benefits and/or consulting with their healthcare provider</a:t>
            </a:r>
            <a:endParaRPr kumimoji="0" lang="en-US" sz="1100" b="0" i="0" u="sng" strike="noStrike" kern="1200" cap="none" spc="0" normalizeH="0" baseline="0" noProof="0" dirty="0">
              <a:ln>
                <a:noFill/>
              </a:ln>
              <a:solidFill>
                <a:srgbClr val="66554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Individuals with a history of severe or immediate allergic reaction to any vaccine or injectable medication (These individuals should be observed for 30 minutes after receipt of the vaccine.)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Pregnant women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People with certain immune-compromising conditions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Breastfeeding women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People on anticoagulants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66554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665546"/>
                </a:solidFill>
                <a:effectLst/>
                <a:uLnTx/>
                <a:uFillTx/>
                <a:latin typeface="+mn-lt"/>
                <a:ea typeface="+mn-ea"/>
                <a:cs typeface="+mn-cs"/>
              </a:rPr>
              <a:t>People who should follow special procedures</a:t>
            </a:r>
            <a:endParaRPr kumimoji="0" lang="en-US" sz="1100" b="0" i="0" u="sng" strike="noStrike" kern="1200" cap="none" spc="0" normalizeH="0" baseline="0" noProof="0" dirty="0">
              <a:ln>
                <a:noFill/>
              </a:ln>
              <a:solidFill>
                <a:srgbClr val="66554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Someone with a history of severe or immediate allergic reaction (requiring medical intervention) to anything other than a vaccine or injectable medication can get the vaccine, but they should remain at the vaccination location for medical observation for 30 minutes after receipt of the vaccine.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Pregnant women who develop a fever after vaccination should take acetaminophen. (See more in the pregnancy-related questions lower on this page.)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People who recently had COVID-19 and were treated with antibody-based therapies (e.g., monoclonal antibodies or convalescent plasma) should wait until 90 days after treatment to be vaccinated.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People with a known COVID-19 exposure should wait until their quarantine is over before getting vaccinated (unless they live in a group setting, such as a nursing home, correctional facility, or homeless shelter, in which case they can be vaccinated during the quarantine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665546"/>
                </a:solidFill>
                <a:effectLst/>
                <a:uLnTx/>
                <a:uFillTx/>
                <a:latin typeface="+mn-lt"/>
                <a:ea typeface="+mn-ea"/>
                <a:cs typeface="+mn-cs"/>
              </a:rPr>
              <a:t>People who got another vaccine (non-COVID-19 vaccine) should wait at least 14 days before getting COVID-19 vaccine. Likewise, if a person got the COVID-19 vaccine, they should wait at least 14 days before getting any other vaccines (non-COVID-19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mn-lt"/>
                <a:ea typeface="+mn-ea"/>
                <a:cs typeface="+mn-cs"/>
              </a:rPr>
              <a:t>Should I wear a mask when I go to get vaccinated?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Yes, be sure to wear a mask. CDC recommends that during the pandemic people </a:t>
            </a:r>
            <a:r>
              <a:rPr kumimoji="0" lang="en-US" sz="1100" b="0" i="0" u="sng" strike="noStrike" kern="1200" cap="none" spc="0" normalizeH="0" baseline="0" noProof="0" dirty="0">
                <a:ln>
                  <a:noFill/>
                </a:ln>
                <a:solidFill>
                  <a:srgbClr val="075290"/>
                </a:solidFill>
                <a:effectLst/>
                <a:uLnTx/>
                <a:uFillTx/>
                <a:latin typeface="+mn-lt"/>
                <a:ea typeface="+mn-ea"/>
                <a:cs typeface="+mn-cs"/>
                <a:hlinkClick r:id="rId5">
                  <a:extLst>
                    <a:ext uri="{A12FA001-AC4F-418D-AE19-62706E023703}">
                      <ahyp:hlinkClr xmlns:ahyp="http://schemas.microsoft.com/office/drawing/2018/hyperlinkcolor" val="tx"/>
                    </a:ext>
                  </a:extLst>
                </a:hlinkClick>
              </a:rPr>
              <a:t>wear a mask</a:t>
            </a:r>
            <a:r>
              <a:rPr kumimoji="0" lang="en-US" sz="1100" b="0" i="0" u="none" strike="noStrike" kern="1200" cap="none" spc="0" normalizeH="0" baseline="0" noProof="0" dirty="0">
                <a:ln>
                  <a:noFill/>
                </a:ln>
                <a:solidFill>
                  <a:srgbClr val="000000"/>
                </a:solidFill>
                <a:effectLst/>
                <a:uLnTx/>
                <a:uFillTx/>
                <a:latin typeface="+mn-lt"/>
                <a:ea typeface="+mn-ea"/>
                <a:cs typeface="+mn-cs"/>
              </a:rPr>
              <a:t> that covers their nose and mouth when in contact with others outside your household, when in healthcare facilities, and when receiving any vaccine, including a COVID-19 vaccine. Anyone who has trouble breathing or is unable to remove a mask without assistance should not wear a mask. For more information, visit </a:t>
            </a:r>
            <a:r>
              <a:rPr kumimoji="0" lang="en-US" sz="1100" b="0" i="0" u="sng" strike="noStrike" kern="1200" cap="none" spc="0" normalizeH="0" baseline="0" noProof="0" dirty="0">
                <a:ln>
                  <a:noFill/>
                </a:ln>
                <a:solidFill>
                  <a:srgbClr val="075290"/>
                </a:solidFill>
                <a:effectLst/>
                <a:uLnTx/>
                <a:uFillTx/>
                <a:latin typeface="+mn-lt"/>
                <a:ea typeface="+mn-ea"/>
                <a:cs typeface="+mn-cs"/>
                <a:hlinkClick r:id="rId6">
                  <a:extLst>
                    <a:ext uri="{A12FA001-AC4F-418D-AE19-62706E023703}">
                      <ahyp:hlinkClr xmlns:ahyp="http://schemas.microsoft.com/office/drawing/2018/hyperlinkcolor" val="tx"/>
                    </a:ext>
                  </a:extLst>
                </a:hlinkClick>
              </a:rPr>
              <a:t>considerations for wearing masks</a:t>
            </a:r>
            <a:r>
              <a:rPr kumimoji="0" lang="en-US" sz="1100" b="0" i="0" u="none" strike="noStrike" kern="1200" cap="none" spc="0" normalizeH="0" baseline="0" noProof="0" dirty="0">
                <a:ln>
                  <a:noFill/>
                </a:ln>
                <a:solidFill>
                  <a:srgbClr val="000000"/>
                </a:solidFill>
                <a:effectLst/>
                <a:uLnTx/>
                <a:uFillTx/>
                <a:latin typeface="+mn-lt"/>
                <a:ea typeface="+mn-ea"/>
                <a:cs typeface="+mn-cs"/>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What to expect after receiving the COVID-19 vaccine? </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COVID-19 vaccination will help protect you from getting sick from COVID-19. You may experience side effects, which are normal signs that your body is generating protection. These side effects can affect your ability to do your daily activities, but they should go away within a few days.</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 </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Most common side effects</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In the arm where you received the injectable vaccine:</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Pain</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Swelling</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On the rest of the body:</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Fever</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Chills</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Tiredness</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Headache</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 </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Useful tips</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If you feel pain or have any discomfort, talk to your doctor about taking over-the-counter medications, such as ibuprofen or acetaminophen.</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To reduce the pain and discomfort where you received the injectable vaccine:</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Apply a clean, cold, damp cloth over the area.</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Use or exercise your arm.</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To reduce fever discomfort:</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Drink plenty of fluids.</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Wear light clothing.</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 </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When to call your doctor</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In most cases, it's normal to feel pain or discomfort from fever. Contact your doctor or health care provider:</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If the redness or sensitivity where you received the injectable vaccine increases after 24 hours</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If your side effects worry you or don't seem to be disappearing after a few days</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 </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Remember</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Side effects may be similar to flu symptoms and even affect your ability to do your daily activities, but they should go away within a few days.</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With most COVID-19 vaccines, you'll need 2 injections to make them work. Apply the second injection even if you experience side effects after the first application, unless your vaccination provider or doctor tells you not to take the second injection.</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mn-cs"/>
              </a:rPr>
              <a:t>Your body needs time to generate protection after any vaccine is given. COVID-19 vaccines that require 2 injections may not protect you until a week or two after the second injection is given.</a:t>
            </a:r>
            <a:endParaRPr kumimoji="0" lang="en-US"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 </a:t>
            </a: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Times New Roman" panose="02020603050405020304" pitchFamily="18" charset="0"/>
                <a:cs typeface="Calibri" panose="020F0502020204030204" pitchFamily="34" charset="0"/>
              </a:rPr>
              <a:t>It is important that we all continue to use all available tools to help stop this pandemic as we learn more about how COVID-19 vaccines work in real-world conditions. Cover your mouth and nose with a mask while you're with others, stay at least 6 feet away from others, avoid crowds, and wash your hands often.</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https://www.cdc.gov/coronavirus/2019-ncov/vaccines/faq.html</a:t>
            </a:r>
          </a:p>
          <a:p>
            <a:endParaRPr lang="en-US" sz="1200"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35</a:t>
            </a:fld>
            <a:endParaRPr lang="en-US"/>
          </a:p>
        </p:txBody>
      </p:sp>
    </p:spTree>
    <p:extLst>
      <p:ext uri="{BB962C8B-B14F-4D97-AF65-F5344CB8AC3E}">
        <p14:creationId xmlns:p14="http://schemas.microsoft.com/office/powerpoint/2010/main" val="280597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i="0" noProof="0" dirty="0">
              <a:latin typeface="+mn-lt"/>
            </a:endParaRPr>
          </a:p>
          <a:p>
            <a:r>
              <a:rPr lang="en-US" sz="1200" b="0" i="0" noProof="0" dirty="0">
                <a:latin typeface="+mn-lt"/>
              </a:rPr>
              <a:t>In this training, we refer to the virus as SARS CoV-2 and the disease as </a:t>
            </a:r>
            <a:r>
              <a:rPr lang="ar-SA" sz="1200" b="0" i="0" noProof="0" dirty="0">
                <a:latin typeface="+mn-lt"/>
              </a:rPr>
              <a:t>كوفيد-١٩</a:t>
            </a:r>
            <a:r>
              <a:rPr lang="en-US" sz="1200" b="0" i="0" noProof="0" dirty="0">
                <a:latin typeface="+mn-lt"/>
              </a:rPr>
              <a:t>.</a:t>
            </a:r>
          </a:p>
          <a:p>
            <a:endParaRPr lang="en-US" sz="1200" b="0" i="0" noProof="0" dirty="0">
              <a:latin typeface="+mn-lt"/>
            </a:endParaRPr>
          </a:p>
          <a:p>
            <a:r>
              <a:rPr lang="en-US" sz="1200" b="0" i="0" noProof="0" dirty="0">
                <a:latin typeface="+mn-lt"/>
              </a:rPr>
              <a:t>Coronaviruses are a large family of viruses that can cause illness in humans and animal species, including camels, cattle, cats, and bats.  Unusually, the coronavirus from animals can pass on to people, and from there spread in between humans as has happened. The SARS-CoV-2 virus is a </a:t>
            </a:r>
            <a:r>
              <a:rPr lang="en-US" sz="1200" b="0" i="0" noProof="0" dirty="0" err="1">
                <a:latin typeface="+mn-lt"/>
              </a:rPr>
              <a:t>betacoronavirus</a:t>
            </a:r>
            <a:r>
              <a:rPr lang="en-US" sz="1200" b="0" i="0" noProof="0" dirty="0">
                <a:latin typeface="+mn-lt"/>
              </a:rPr>
              <a:t>, like MERS-</a:t>
            </a:r>
            <a:r>
              <a:rPr lang="en-US" sz="1200" b="0" i="0" noProof="0" dirty="0" err="1">
                <a:latin typeface="+mn-lt"/>
              </a:rPr>
              <a:t>CoV</a:t>
            </a:r>
            <a:r>
              <a:rPr lang="en-US" sz="1200" b="0" i="0" noProof="0" dirty="0">
                <a:latin typeface="+mn-lt"/>
              </a:rPr>
              <a:t> and SARS-</a:t>
            </a:r>
            <a:r>
              <a:rPr lang="en-US" sz="1200" b="0" i="0" noProof="0" dirty="0" err="1">
                <a:latin typeface="+mn-lt"/>
              </a:rPr>
              <a:t>CoV</a:t>
            </a:r>
            <a:r>
              <a:rPr lang="en-US" sz="1200" b="0" i="0" noProof="0" dirty="0">
                <a:latin typeface="+mn-lt"/>
              </a:rPr>
              <a:t>. These three viruses have their origin in bats.</a:t>
            </a:r>
          </a:p>
          <a:p>
            <a:endParaRPr lang="en-US" sz="1200" b="0" i="0" kern="1200" baseline="0" noProof="0" dirty="0">
              <a:solidFill>
                <a:schemeClr val="tx1"/>
              </a:solidFill>
              <a:latin typeface="+mn-lt"/>
              <a:ea typeface="ＭＳ Ｐゴシック" pitchFamily="48" charset="-128"/>
              <a:cs typeface="+mn-cs"/>
            </a:endParaRPr>
          </a:p>
          <a:p>
            <a:r>
              <a:rPr lang="en-US" sz="1200" b="0" i="0" kern="1200" baseline="0" noProof="0" dirty="0">
                <a:solidFill>
                  <a:schemeClr val="tx1"/>
                </a:solidFill>
                <a:latin typeface="+mn-lt"/>
                <a:ea typeface="ＭＳ Ｐゴシック" pitchFamily="48" charset="-128"/>
                <a:cs typeface="+mn-cs"/>
              </a:rPr>
              <a:t>The SARS CoV-2 virus is a new strain – a novel virus. Consequently, humans can become infected because they have not developed immunity against </a:t>
            </a:r>
            <a:r>
              <a:rPr lang="ar-SA" sz="1200" b="0" i="0" kern="1200" baseline="0" noProof="0" dirty="0">
                <a:solidFill>
                  <a:schemeClr val="tx1"/>
                </a:solidFill>
                <a:latin typeface="+mn-lt"/>
                <a:ea typeface="ＭＳ Ｐゴシック" pitchFamily="48" charset="-128"/>
                <a:cs typeface="+mn-cs"/>
              </a:rPr>
              <a:t>كوفيد-١٩</a:t>
            </a:r>
            <a:r>
              <a:rPr lang="en-US" sz="1200" b="0" i="0" kern="1200" baseline="0" noProof="0" dirty="0">
                <a:solidFill>
                  <a:schemeClr val="tx1"/>
                </a:solidFill>
                <a:latin typeface="+mn-lt"/>
                <a:ea typeface="ＭＳ Ｐゴシック" pitchFamily="48" charset="-128"/>
                <a:cs typeface="+mn-cs"/>
              </a:rPr>
              <a:t>. Immunity is acquired when humans have been previously exposed to or vaccinated against an infectious agent. An example is when people have measles in childhood or have been vaccinated, then they develop antibodies, a certain level of protection, immunity.</a:t>
            </a:r>
          </a:p>
          <a:p>
            <a:endParaRPr lang="en-US" sz="1200" b="1" i="0" kern="1200" baseline="0" noProof="0" dirty="0">
              <a:solidFill>
                <a:schemeClr val="tx1"/>
              </a:solidFill>
              <a:latin typeface="+mn-lt"/>
              <a:ea typeface="ＭＳ Ｐゴシック" pitchFamily="4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https://www.cdc.gov/coronavirus/2019-ncov/your-health/index.html</a:t>
            </a: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5</a:t>
            </a:fld>
            <a:endParaRPr lang="en-US"/>
          </a:p>
        </p:txBody>
      </p:sp>
    </p:spTree>
    <p:extLst>
      <p:ext uri="{BB962C8B-B14F-4D97-AF65-F5344CB8AC3E}">
        <p14:creationId xmlns:p14="http://schemas.microsoft.com/office/powerpoint/2010/main" val="15542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noProof="0" dirty="0">
                <a:latin typeface="+mn-lt"/>
                <a:ea typeface="ＭＳ Ｐゴシック" panose="020B0600070205080204" pitchFamily="34" charset="-128"/>
              </a:rPr>
              <a:t> </a:t>
            </a:r>
            <a:r>
              <a:rPr lang="ar-SA" altLang="en-US" sz="1200" b="0" i="0" noProof="0" dirty="0">
                <a:latin typeface="+mn-lt"/>
                <a:ea typeface="ＭＳ Ｐゴシック" panose="020B0600070205080204" pitchFamily="34" charset="-128"/>
              </a:rPr>
              <a:t>كوفيد-١٩</a:t>
            </a:r>
            <a:r>
              <a:rPr lang="en-US" altLang="en-US" sz="1200" b="0" i="0" noProof="0" dirty="0">
                <a:latin typeface="+mn-lt"/>
                <a:ea typeface="ＭＳ Ｐゴシック" panose="020B0600070205080204" pitchFamily="34" charset="-128"/>
              </a:rPr>
              <a:t>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COVID-19 is transmitted from person to person through close contact, especially by coughing or sneezing. It is also possible to become infected by speaking and breathing. Please note that virus particles are not visible to the naked eye. Most particles are submicron, less than a millionth of a meter.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noProof="0" dirty="0">
              <a:latin typeface="+mn-lt"/>
              <a:ea typeface="ＭＳ Ｐゴシック" panose="020B0600070205080204" pitchFamily="34" charset="-128"/>
            </a:endParaRPr>
          </a:p>
          <a:p>
            <a:r>
              <a:rPr lang="en-US" altLang="en-US" sz="1200" b="0" i="0" noProof="0" dirty="0">
                <a:latin typeface="+mn-lt"/>
                <a:ea typeface="ＭＳ Ｐゴシック" panose="020B0600070205080204" pitchFamily="34" charset="-128"/>
              </a:rPr>
              <a:t>The spread of SARS-CoV-2 or </a:t>
            </a:r>
            <a:r>
              <a:rPr lang="ar-SA" altLang="en-US" sz="1200" b="0" i="0" noProof="0" dirty="0">
                <a:latin typeface="+mn-lt"/>
                <a:ea typeface="ＭＳ Ｐゴシック" panose="020B0600070205080204" pitchFamily="34" charset="-128"/>
              </a:rPr>
              <a:t>كوفيد-١٩</a:t>
            </a:r>
            <a:r>
              <a:rPr lang="en-US" altLang="en-US" sz="1200" b="0" i="0" noProof="0" dirty="0">
                <a:latin typeface="+mn-lt"/>
                <a:ea typeface="ＭＳ Ｐゴシック" panose="020B0600070205080204" pitchFamily="34" charset="-128"/>
              </a:rPr>
              <a:t> occurs in the same way that seasonal flu spreads. Influenza viruses are spread primarily from person to person by coughing or sneezing when they have the flu. We won't fully know how it's transmitted until scientists have had time to assess it.</a:t>
            </a:r>
          </a:p>
          <a:p>
            <a:endParaRPr lang="en-US" altLang="en-US" sz="1200" b="0" i="0" noProof="0" dirty="0">
              <a:latin typeface="+mn-lt"/>
              <a:ea typeface="ＭＳ Ｐゴシック" panose="020B0600070205080204" pitchFamily="34" charset="-128"/>
            </a:endParaRPr>
          </a:p>
          <a:p>
            <a:r>
              <a:rPr lang="en-US" altLang="en-US" sz="1200" b="0" i="0" u="sng" dirty="0">
                <a:latin typeface="+mn-lt"/>
                <a:ea typeface="ＭＳ Ｐゴシック" panose="020B0600070205080204" pitchFamily="34" charset="-128"/>
              </a:rPr>
              <a:t>Droplet</a:t>
            </a:r>
            <a:r>
              <a:rPr lang="en-US" altLang="en-US" sz="1200" b="0" i="0" dirty="0">
                <a:latin typeface="+mn-lt"/>
                <a:ea typeface="ＭＳ Ｐゴシック" panose="020B0600070205080204" pitchFamily="34" charset="-128"/>
              </a:rPr>
              <a:t> transmission occurs when respiratory secretions from coughing, sneezing, or talking land on mucosal surfaces (nose, mouth, and eyes).</a:t>
            </a:r>
          </a:p>
          <a:p>
            <a:r>
              <a:rPr lang="en-US" altLang="en-US" sz="1200" b="0" i="0" u="sng" dirty="0">
                <a:latin typeface="+mn-lt"/>
                <a:ea typeface="ＭＳ Ｐゴシック" panose="020B0600070205080204" pitchFamily="34" charset="-128"/>
              </a:rPr>
              <a:t>Contact</a:t>
            </a:r>
            <a:r>
              <a:rPr lang="en-US" altLang="en-US" sz="1200" b="0" i="0" dirty="0">
                <a:latin typeface="+mn-lt"/>
                <a:ea typeface="ＭＳ Ｐゴシック" panose="020B0600070205080204" pitchFamily="34" charset="-128"/>
              </a:rPr>
              <a:t> transmission is touching something with </a:t>
            </a:r>
            <a:r>
              <a:rPr lang="ar-SA" altLang="en-US" sz="1200" b="0" i="0" dirty="0">
                <a:latin typeface="+mn-lt"/>
                <a:ea typeface="ＭＳ Ｐゴシック" panose="020B0600070205080204" pitchFamily="34" charset="-128"/>
              </a:rPr>
              <a:t>كوفيد-١٩</a:t>
            </a:r>
            <a:r>
              <a:rPr lang="en-US" altLang="en-US" sz="1200" b="0" i="0" dirty="0">
                <a:latin typeface="+mn-lt"/>
                <a:ea typeface="ＭＳ Ｐゴシック" panose="020B0600070205080204" pitchFamily="34" charset="-128"/>
              </a:rPr>
              <a:t> virus on it and then touching your mouth, nose or eyes.</a:t>
            </a:r>
          </a:p>
          <a:p>
            <a:r>
              <a:rPr lang="en-US" altLang="en-US" sz="1200" b="0" i="0" u="sng" dirty="0">
                <a:latin typeface="+mn-lt"/>
                <a:ea typeface="ＭＳ Ｐゴシック" panose="020B0600070205080204" pitchFamily="34" charset="-128"/>
              </a:rPr>
              <a:t>Aerosol</a:t>
            </a:r>
            <a:r>
              <a:rPr lang="en-US" altLang="en-US" sz="1200" b="0" i="0" dirty="0">
                <a:latin typeface="+mn-lt"/>
                <a:ea typeface="ＭＳ Ｐゴシック" panose="020B0600070205080204" pitchFamily="34" charset="-128"/>
              </a:rPr>
              <a:t> transmission means breathing in infectious </a:t>
            </a:r>
            <a:r>
              <a:rPr lang="ar-SA" altLang="en-US" sz="1200" b="0" i="0" dirty="0">
                <a:latin typeface="+mn-lt"/>
                <a:ea typeface="ＭＳ Ｐゴシック" panose="020B0600070205080204" pitchFamily="34" charset="-128"/>
              </a:rPr>
              <a:t>كوفيد-١٩</a:t>
            </a:r>
            <a:r>
              <a:rPr lang="en-US" altLang="en-US" sz="1200" b="0" i="0" dirty="0">
                <a:latin typeface="+mn-lt"/>
                <a:ea typeface="ＭＳ Ｐゴシック" panose="020B0600070205080204" pitchFamily="34" charset="-128"/>
              </a:rPr>
              <a:t> particles.</a:t>
            </a:r>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6</a:t>
            </a:fld>
            <a:endParaRPr lang="en-US"/>
          </a:p>
        </p:txBody>
      </p:sp>
    </p:spTree>
    <p:extLst>
      <p:ext uri="{BB962C8B-B14F-4D97-AF65-F5344CB8AC3E}">
        <p14:creationId xmlns:p14="http://schemas.microsoft.com/office/powerpoint/2010/main" val="90730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i="0" noProof="0" dirty="0">
                <a:latin typeface="+mn-lt"/>
              </a:rPr>
              <a:t>How does the virus get on these surfaces?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i="0" noProof="0" dirty="0">
                <a:latin typeface="+mn-lt"/>
              </a:rPr>
              <a:t>How can we protect ourselves?  </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7</a:t>
            </a:fld>
            <a:endParaRPr lang="en-US"/>
          </a:p>
        </p:txBody>
      </p:sp>
    </p:spTree>
    <p:extLst>
      <p:ext uri="{BB962C8B-B14F-4D97-AF65-F5344CB8AC3E}">
        <p14:creationId xmlns:p14="http://schemas.microsoft.com/office/powerpoint/2010/main" val="3232537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MX" sz="1200" b="0" i="0" dirty="0" err="1">
                <a:latin typeface="+mn-lt"/>
              </a:rPr>
              <a:t>Workers</a:t>
            </a:r>
            <a:r>
              <a:rPr lang="es-MX" sz="1200" b="0" i="0" dirty="0">
                <a:latin typeface="+mn-lt"/>
              </a:rPr>
              <a:t> </a:t>
            </a:r>
            <a:r>
              <a:rPr lang="es-MX" sz="1200" b="0" i="0" dirty="0" err="1">
                <a:latin typeface="+mn-lt"/>
              </a:rPr>
              <a:t>must</a:t>
            </a:r>
            <a:r>
              <a:rPr lang="es-MX" sz="1200" b="0" i="0" dirty="0">
                <a:latin typeface="+mn-lt"/>
              </a:rPr>
              <a:t> be </a:t>
            </a:r>
            <a:r>
              <a:rPr lang="es-MX" sz="1200" b="0" i="0" dirty="0" err="1">
                <a:latin typeface="+mn-lt"/>
              </a:rPr>
              <a:t>trained</a:t>
            </a:r>
            <a:r>
              <a:rPr lang="es-MX" sz="1200" b="0" i="0" dirty="0">
                <a:latin typeface="+mn-lt"/>
              </a:rPr>
              <a:t> </a:t>
            </a:r>
            <a:r>
              <a:rPr lang="es-MX" sz="1200" b="0" i="0" dirty="0" err="1">
                <a:latin typeface="+mn-lt"/>
              </a:rPr>
              <a:t>on</a:t>
            </a:r>
            <a:r>
              <a:rPr lang="es-MX" sz="1200" b="0" i="0" dirty="0">
                <a:latin typeface="+mn-lt"/>
              </a:rPr>
              <a:t> </a:t>
            </a:r>
            <a:r>
              <a:rPr lang="es-MX" sz="1200" b="0" i="0" dirty="0" err="1">
                <a:latin typeface="+mn-lt"/>
              </a:rPr>
              <a:t>the</a:t>
            </a:r>
            <a:r>
              <a:rPr lang="es-MX" sz="1200" b="0" i="0" dirty="0">
                <a:latin typeface="+mn-lt"/>
              </a:rPr>
              <a:t> Chemical Safety Hazard </a:t>
            </a:r>
            <a:r>
              <a:rPr lang="es-MX" sz="1200" b="0" i="0" dirty="0" err="1">
                <a:latin typeface="+mn-lt"/>
              </a:rPr>
              <a:t>Communication</a:t>
            </a:r>
            <a:r>
              <a:rPr lang="es-MX" sz="1200" b="0" i="0" dirty="0">
                <a:latin typeface="+mn-lt"/>
              </a:rPr>
              <a:t> Standard. </a:t>
            </a:r>
          </a:p>
          <a:p>
            <a:pPr marL="0" lvl="0" indent="0" algn="l" rtl="0">
              <a:spcBef>
                <a:spcPts val="0"/>
              </a:spcBef>
              <a:spcAft>
                <a:spcPts val="0"/>
              </a:spcAft>
              <a:buNone/>
            </a:pPr>
            <a:endParaRPr lang="es-MX" sz="12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err="1">
                <a:ln>
                  <a:noFill/>
                </a:ln>
                <a:solidFill>
                  <a:prstClr val="black"/>
                </a:solidFill>
                <a:effectLst/>
                <a:uLnTx/>
                <a:uFillTx/>
                <a:latin typeface="+mn-lt"/>
                <a:ea typeface="+mn-ea"/>
                <a:cs typeface="+mn-cs"/>
              </a:rPr>
              <a:t>Chlorine</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Bleach</a:t>
            </a:r>
            <a:r>
              <a:rPr kumimoji="0" lang="es-MX" sz="1200" b="0" i="0" u="none" strike="noStrike" kern="1200" cap="none" spc="0" normalizeH="0" baseline="0" noProof="0" dirty="0">
                <a:ln>
                  <a:noFill/>
                </a:ln>
                <a:solidFill>
                  <a:prstClr val="black"/>
                </a:solidFill>
                <a:effectLst/>
                <a:uLnTx/>
                <a:uFillTx/>
                <a:latin typeface="+mn-lt"/>
                <a:ea typeface="+mn-ea"/>
                <a:cs typeface="+mn-cs"/>
              </a:rPr>
              <a:t> &amp; </a:t>
            </a:r>
            <a:r>
              <a:rPr kumimoji="0" lang="es-MX" sz="1200" b="0" i="0" u="none" strike="noStrike" kern="1200" cap="none" spc="0" normalizeH="0" baseline="0" noProof="0" dirty="0" err="1">
                <a:ln>
                  <a:noFill/>
                </a:ln>
                <a:solidFill>
                  <a:prstClr val="black"/>
                </a:solidFill>
                <a:effectLst/>
                <a:uLnTx/>
                <a:uFillTx/>
                <a:latin typeface="+mn-lt"/>
                <a:ea typeface="+mn-ea"/>
                <a:cs typeface="+mn-cs"/>
              </a:rPr>
              <a:t>Ammonia</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dish</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liquids</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window</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cleaners</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many</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disinfectants</a:t>
            </a:r>
            <a:r>
              <a:rPr kumimoji="0" lang="es-MX" sz="1200" b="0" i="0" u="none" strike="noStrike" kern="1200" cap="none" spc="0" normalizeH="0" baseline="0" noProof="0" dirty="0">
                <a:ln>
                  <a:noFill/>
                </a:ln>
                <a:solidFill>
                  <a:prstClr val="black"/>
                </a:solidFill>
                <a:effectLst/>
                <a:uLnTx/>
                <a:uFillTx/>
                <a:latin typeface="+mn-lt"/>
                <a:ea typeface="+mn-ea"/>
                <a:cs typeface="+mn-cs"/>
              </a:rPr>
              <a:t>) = </a:t>
            </a:r>
            <a:r>
              <a:rPr kumimoji="0" lang="es-MX" sz="1200" b="0" i="0" u="none" strike="noStrike" kern="1200" cap="none" spc="0" normalizeH="0" baseline="0" noProof="0" dirty="0" err="1">
                <a:ln>
                  <a:noFill/>
                </a:ln>
                <a:solidFill>
                  <a:prstClr val="black"/>
                </a:solidFill>
                <a:effectLst/>
                <a:uLnTx/>
                <a:uFillTx/>
                <a:latin typeface="+mn-lt"/>
                <a:ea typeface="+mn-ea"/>
                <a:cs typeface="+mn-cs"/>
              </a:rPr>
              <a:t>Chlorine</a:t>
            </a:r>
            <a:r>
              <a:rPr kumimoji="0" lang="es-MX" sz="1200" b="0" i="0" u="none" strike="noStrike" kern="1200" cap="none" spc="0" normalizeH="0" baseline="0" noProof="0" dirty="0">
                <a:ln>
                  <a:noFill/>
                </a:ln>
                <a:solidFill>
                  <a:prstClr val="black"/>
                </a:solidFill>
                <a:effectLst/>
                <a:uLnTx/>
                <a:uFillTx/>
                <a:latin typeface="+mn-lt"/>
                <a:ea typeface="+mn-ea"/>
                <a:cs typeface="+mn-cs"/>
              </a:rPr>
              <a:t> Gas (</a:t>
            </a:r>
            <a:r>
              <a:rPr kumimoji="0" lang="es-MX" sz="1200" b="0" i="0" u="none" strike="noStrike" kern="1200" cap="none" spc="0" normalizeH="0" baseline="0" noProof="0" dirty="0" err="1">
                <a:ln>
                  <a:noFill/>
                </a:ln>
                <a:solidFill>
                  <a:prstClr val="black"/>
                </a:solidFill>
                <a:effectLst/>
                <a:uLnTx/>
                <a:uFillTx/>
                <a:latin typeface="+mn-lt"/>
                <a:ea typeface="+mn-ea"/>
                <a:cs typeface="+mn-cs"/>
              </a:rPr>
              <a:t>deadly</a:t>
            </a:r>
            <a:r>
              <a:rPr kumimoji="0" lang="es-MX"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err="1">
                <a:ln>
                  <a:noFill/>
                </a:ln>
                <a:solidFill>
                  <a:prstClr val="black"/>
                </a:solidFill>
                <a:effectLst/>
                <a:uLnTx/>
                <a:uFillTx/>
                <a:latin typeface="+mn-lt"/>
                <a:ea typeface="+mn-ea"/>
                <a:cs typeface="+mn-cs"/>
              </a:rPr>
              <a:t>Chlorine</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Bleach</a:t>
            </a:r>
            <a:r>
              <a:rPr kumimoji="0" lang="es-MX" sz="1200" b="0" i="0" u="none" strike="noStrike" kern="1200" cap="none" spc="0" normalizeH="0" baseline="0" noProof="0" dirty="0">
                <a:ln>
                  <a:noFill/>
                </a:ln>
                <a:solidFill>
                  <a:prstClr val="black"/>
                </a:solidFill>
                <a:effectLst/>
                <a:uLnTx/>
                <a:uFillTx/>
                <a:latin typeface="+mn-lt"/>
                <a:ea typeface="+mn-ea"/>
                <a:cs typeface="+mn-cs"/>
              </a:rPr>
              <a:t>  &amp; </a:t>
            </a:r>
            <a:r>
              <a:rPr kumimoji="0" lang="es-MX" sz="1200" b="0" i="0" u="none" strike="noStrike" kern="1200" cap="none" spc="0" normalizeH="0" baseline="0" noProof="0" dirty="0" err="1">
                <a:ln>
                  <a:noFill/>
                </a:ln>
                <a:solidFill>
                  <a:prstClr val="black"/>
                </a:solidFill>
                <a:effectLst/>
                <a:uLnTx/>
                <a:uFillTx/>
                <a:latin typeface="+mn-lt"/>
                <a:ea typeface="+mn-ea"/>
                <a:cs typeface="+mn-cs"/>
              </a:rPr>
              <a:t>Acids</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toilet</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bowl</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cleaners</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vinegar</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many</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all-purpose</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cleaners</a:t>
            </a:r>
            <a:r>
              <a:rPr kumimoji="0" lang="es-MX" sz="1200" b="0" i="0" u="none" strike="noStrike" kern="1200" cap="none" spc="0" normalizeH="0" baseline="0" noProof="0" dirty="0">
                <a:ln>
                  <a:noFill/>
                </a:ln>
                <a:solidFill>
                  <a:prstClr val="black"/>
                </a:solidFill>
                <a:effectLst/>
                <a:uLnTx/>
                <a:uFillTx/>
                <a:latin typeface="+mn-lt"/>
                <a:ea typeface="+mn-ea"/>
                <a:cs typeface="+mn-cs"/>
              </a:rPr>
              <a:t>) = </a:t>
            </a:r>
            <a:r>
              <a:rPr kumimoji="0" lang="es-MX" sz="1200" b="0" i="0" u="none" strike="noStrike" kern="1200" cap="none" spc="0" normalizeH="0" baseline="0" noProof="0" dirty="0" err="1">
                <a:ln>
                  <a:noFill/>
                </a:ln>
                <a:solidFill>
                  <a:prstClr val="black"/>
                </a:solidFill>
                <a:effectLst/>
                <a:uLnTx/>
                <a:uFillTx/>
                <a:latin typeface="+mn-lt"/>
                <a:ea typeface="+mn-ea"/>
                <a:cs typeface="+mn-cs"/>
              </a:rPr>
              <a:t>Chlorine</a:t>
            </a:r>
            <a:r>
              <a:rPr kumimoji="0" lang="es-MX" sz="1200" b="0" i="0" u="none" strike="noStrike" kern="1200" cap="none" spc="0" normalizeH="0" baseline="0" noProof="0" dirty="0">
                <a:ln>
                  <a:noFill/>
                </a:ln>
                <a:solidFill>
                  <a:prstClr val="black"/>
                </a:solidFill>
                <a:effectLst/>
                <a:uLnTx/>
                <a:uFillTx/>
                <a:latin typeface="+mn-lt"/>
                <a:ea typeface="+mn-ea"/>
                <a:cs typeface="+mn-cs"/>
              </a:rPr>
              <a:t> Gas (</a:t>
            </a:r>
            <a:r>
              <a:rPr kumimoji="0" lang="es-MX" sz="1200" b="0" i="0" u="none" strike="noStrike" kern="1200" cap="none" spc="0" normalizeH="0" baseline="0" noProof="0" dirty="0" err="1">
                <a:ln>
                  <a:noFill/>
                </a:ln>
                <a:solidFill>
                  <a:prstClr val="black"/>
                </a:solidFill>
                <a:effectLst/>
                <a:uLnTx/>
                <a:uFillTx/>
                <a:latin typeface="+mn-lt"/>
                <a:ea typeface="+mn-ea"/>
                <a:cs typeface="+mn-cs"/>
              </a:rPr>
              <a:t>deadly</a:t>
            </a:r>
            <a:r>
              <a:rPr kumimoji="0" lang="es-MX"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err="1">
                <a:ln>
                  <a:noFill/>
                </a:ln>
                <a:solidFill>
                  <a:prstClr val="black"/>
                </a:solidFill>
                <a:effectLst/>
                <a:uLnTx/>
                <a:uFillTx/>
                <a:latin typeface="+mn-lt"/>
                <a:ea typeface="+mn-ea"/>
                <a:cs typeface="+mn-cs"/>
              </a:rPr>
              <a:t>Chlorine</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Bleach</a:t>
            </a:r>
            <a:r>
              <a:rPr kumimoji="0" lang="es-MX" sz="1200" b="0" i="0" u="none" strike="noStrike" kern="1200" cap="none" spc="0" normalizeH="0" baseline="0" noProof="0" dirty="0">
                <a:ln>
                  <a:noFill/>
                </a:ln>
                <a:solidFill>
                  <a:prstClr val="black"/>
                </a:solidFill>
                <a:effectLst/>
                <a:uLnTx/>
                <a:uFillTx/>
                <a:latin typeface="+mn-lt"/>
                <a:ea typeface="+mn-ea"/>
                <a:cs typeface="+mn-cs"/>
              </a:rPr>
              <a:t> &amp;  Alcohol (</a:t>
            </a:r>
            <a:r>
              <a:rPr kumimoji="0" lang="es-MX" sz="1200" b="0" i="0" u="none" strike="noStrike" kern="1200" cap="none" spc="0" normalizeH="0" baseline="0" noProof="0" dirty="0" err="1">
                <a:ln>
                  <a:noFill/>
                </a:ln>
                <a:solidFill>
                  <a:prstClr val="black"/>
                </a:solidFill>
                <a:effectLst/>
                <a:uLnTx/>
                <a:uFillTx/>
                <a:latin typeface="+mn-lt"/>
                <a:ea typeface="+mn-ea"/>
                <a:cs typeface="+mn-cs"/>
              </a:rPr>
              <a:t>enzyme</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cleaners</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sanitizers</a:t>
            </a:r>
            <a:r>
              <a:rPr kumimoji="0" lang="es-MX" sz="1200" b="0" i="0" u="none" strike="noStrike" kern="1200" cap="none" spc="0" normalizeH="0" baseline="0" noProof="0" dirty="0">
                <a:ln>
                  <a:noFill/>
                </a:ln>
                <a:solidFill>
                  <a:prstClr val="black"/>
                </a:solidFill>
                <a:effectLst/>
                <a:uLnTx/>
                <a:uFillTx/>
                <a:latin typeface="+mn-lt"/>
                <a:ea typeface="+mn-ea"/>
                <a:cs typeface="+mn-cs"/>
              </a:rPr>
              <a:t>) = </a:t>
            </a:r>
            <a:r>
              <a:rPr kumimoji="0" lang="es-MX" sz="1200" b="0" i="0" u="none" strike="noStrike" kern="1200" cap="none" spc="0" normalizeH="0" baseline="0" noProof="0" dirty="0" err="1">
                <a:ln>
                  <a:noFill/>
                </a:ln>
                <a:solidFill>
                  <a:prstClr val="black"/>
                </a:solidFill>
                <a:effectLst/>
                <a:uLnTx/>
                <a:uFillTx/>
                <a:latin typeface="+mn-lt"/>
                <a:ea typeface="+mn-ea"/>
                <a:cs typeface="+mn-cs"/>
              </a:rPr>
              <a:t>Chloroform</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toxic</a:t>
            </a:r>
            <a:r>
              <a:rPr kumimoji="0" lang="es-MX" sz="1200" b="0" i="0" u="none" strike="noStrike" kern="1200" cap="none" spc="0" normalizeH="0" baseline="0" noProof="0" dirty="0">
                <a:ln>
                  <a:noFill/>
                </a:ln>
                <a:solidFill>
                  <a:prstClr val="black"/>
                </a:solidFill>
                <a:effectLst/>
                <a:uLnTx/>
                <a:uFillTx/>
                <a:latin typeface="+mn-lt"/>
                <a:ea typeface="+mn-ea"/>
                <a:cs typeface="+mn-cs"/>
              </a:rPr>
              <a:t>/</a:t>
            </a:r>
            <a:r>
              <a:rPr kumimoji="0" lang="es-MX" sz="1200" b="0" i="0" u="none" strike="noStrike" kern="1200" cap="none" spc="0" normalizeH="0" baseline="0" noProof="0" dirty="0" err="1">
                <a:ln>
                  <a:noFill/>
                </a:ln>
                <a:solidFill>
                  <a:prstClr val="black"/>
                </a:solidFill>
                <a:effectLst/>
                <a:uLnTx/>
                <a:uFillTx/>
                <a:latin typeface="+mn-lt"/>
                <a:ea typeface="+mn-ea"/>
                <a:cs typeface="+mn-cs"/>
              </a:rPr>
              <a:t>pass</a:t>
            </a:r>
            <a:r>
              <a:rPr kumimoji="0" lang="es-MX" sz="1200" b="0" i="0" u="none" strike="noStrike" kern="1200" cap="none" spc="0" normalizeH="0" baseline="0" noProof="0" dirty="0">
                <a:ln>
                  <a:noFill/>
                </a:ln>
                <a:solidFill>
                  <a:prstClr val="black"/>
                </a:solidFill>
                <a:effectLst/>
                <a:uLnTx/>
                <a:uFillTx/>
                <a:latin typeface="+mn-lt"/>
                <a:ea typeface="+mn-ea"/>
                <a:cs typeface="+mn-cs"/>
              </a:rPr>
              <a:t> </a:t>
            </a:r>
            <a:r>
              <a:rPr kumimoji="0" lang="es-MX" sz="1200" b="0" i="0" u="none" strike="noStrike" kern="1200" cap="none" spc="0" normalizeH="0" baseline="0" noProof="0" dirty="0" err="1">
                <a:ln>
                  <a:noFill/>
                </a:ln>
                <a:solidFill>
                  <a:prstClr val="black"/>
                </a:solidFill>
                <a:effectLst/>
                <a:uLnTx/>
                <a:uFillTx/>
                <a:latin typeface="+mn-lt"/>
                <a:ea typeface="+mn-ea"/>
                <a:cs typeface="+mn-cs"/>
              </a:rPr>
              <a:t>out</a:t>
            </a:r>
            <a:r>
              <a:rPr kumimoji="0" lang="es-MX"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err="1">
                <a:ln>
                  <a:noFill/>
                </a:ln>
                <a:solidFill>
                  <a:prstClr val="black"/>
                </a:solidFill>
                <a:effectLst/>
                <a:uLnTx/>
                <a:uFillTx/>
                <a:latin typeface="+mn-lt"/>
                <a:ea typeface="+mn-ea"/>
                <a:cs typeface="+mn-cs"/>
              </a:rPr>
              <a:t>Source</a:t>
            </a:r>
            <a:r>
              <a:rPr kumimoji="0" lang="es-MX" sz="1200" b="0" i="0" u="none" strike="noStrike" kern="1200" cap="none" spc="0" normalizeH="0" baseline="0" noProof="0" dirty="0">
                <a:ln>
                  <a:noFill/>
                </a:ln>
                <a:solidFill>
                  <a:prstClr val="black"/>
                </a:solidFill>
                <a:effectLst/>
                <a:uLnTx/>
                <a:uFillTx/>
                <a:latin typeface="+mn-lt"/>
                <a:ea typeface="+mn-ea"/>
                <a:cs typeface="+mn-cs"/>
              </a:rPr>
              <a:t>: http://www.howtocleanstuff.net/is-it-safe-to-mix-cleaning-products-with-bleach/</a:t>
            </a:r>
            <a:endParaRPr lang="es-MX" sz="1200" b="0" i="0" dirty="0">
              <a:latin typeface="+mn-lt"/>
            </a:endParaRP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8</a:t>
            </a:fld>
            <a:endParaRPr lang="en-US"/>
          </a:p>
        </p:txBody>
      </p:sp>
    </p:spTree>
    <p:extLst>
      <p:ext uri="{BB962C8B-B14F-4D97-AF65-F5344CB8AC3E}">
        <p14:creationId xmlns:p14="http://schemas.microsoft.com/office/powerpoint/2010/main" val="297032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The LWSC provides training in the language workers can understand.</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9</a:t>
            </a:fld>
            <a:endParaRPr lang="en-US"/>
          </a:p>
        </p:txBody>
      </p:sp>
    </p:spTree>
    <p:extLst>
      <p:ext uri="{BB962C8B-B14F-4D97-AF65-F5344CB8AC3E}">
        <p14:creationId xmlns:p14="http://schemas.microsoft.com/office/powerpoint/2010/main" val="281310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cs typeface="Aharoni" panose="02010803020104030203" pitchFamily="2" charset="-79"/>
              </a:rPr>
              <a:t> How do we feel about wearing masks?</a:t>
            </a:r>
          </a:p>
          <a:p>
            <a:endParaRPr lang="en-US" dirty="0"/>
          </a:p>
        </p:txBody>
      </p:sp>
      <p:sp>
        <p:nvSpPr>
          <p:cNvPr id="4" name="Slide Number Placeholder 3"/>
          <p:cNvSpPr>
            <a:spLocks noGrp="1"/>
          </p:cNvSpPr>
          <p:nvPr>
            <p:ph type="sldNum" sz="quarter" idx="5"/>
          </p:nvPr>
        </p:nvSpPr>
        <p:spPr/>
        <p:txBody>
          <a:bodyPr/>
          <a:lstStyle/>
          <a:p>
            <a:fld id="{6031738A-7EAD-46D2-8EE6-9E2EBF4FEB27}" type="slidenum">
              <a:rPr lang="en-US" smtClean="0"/>
              <a:t>11</a:t>
            </a:fld>
            <a:endParaRPr lang="en-US"/>
          </a:p>
        </p:txBody>
      </p:sp>
    </p:spTree>
    <p:extLst>
      <p:ext uri="{BB962C8B-B14F-4D97-AF65-F5344CB8AC3E}">
        <p14:creationId xmlns:p14="http://schemas.microsoft.com/office/powerpoint/2010/main" val="229989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D880-6586-4636-B891-EA7D393A8C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9BEE26-E6DB-4494-A349-74EDD80D0E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C3EA6-E868-400D-B5B4-F4B5E2D3717D}"/>
              </a:ext>
            </a:extLst>
          </p:cNvPr>
          <p:cNvSpPr>
            <a:spLocks noGrp="1"/>
          </p:cNvSpPr>
          <p:nvPr>
            <p:ph type="dt" sz="half" idx="10"/>
          </p:nvPr>
        </p:nvSpPr>
        <p:spPr/>
        <p:txBody>
          <a:bodyPr/>
          <a:lstStyle/>
          <a:p>
            <a:fld id="{DFD54445-653C-4A7B-9B52-AF0B48655250}" type="datetimeFigureOut">
              <a:rPr lang="en-US" smtClean="0"/>
              <a:t>2/8/2021</a:t>
            </a:fld>
            <a:endParaRPr lang="en-US"/>
          </a:p>
        </p:txBody>
      </p:sp>
      <p:sp>
        <p:nvSpPr>
          <p:cNvPr id="5" name="Footer Placeholder 4">
            <a:extLst>
              <a:ext uri="{FF2B5EF4-FFF2-40B4-BE49-F238E27FC236}">
                <a16:creationId xmlns:a16="http://schemas.microsoft.com/office/drawing/2014/main" id="{4F54C8A5-DA39-46AC-9B2E-D5B95F719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66759-FBD0-4477-AF98-A10839AB06A2}"/>
              </a:ext>
            </a:extLst>
          </p:cNvPr>
          <p:cNvSpPr>
            <a:spLocks noGrp="1"/>
          </p:cNvSpPr>
          <p:nvPr>
            <p:ph type="sldNum" sz="quarter" idx="12"/>
          </p:nvPr>
        </p:nvSpPr>
        <p:spPr/>
        <p:txBody>
          <a:bodyPr/>
          <a:lstStyle/>
          <a:p>
            <a:fld id="{6F703CDE-B109-4F36-A5B9-1FF80D35AFDE}" type="slidenum">
              <a:rPr lang="en-US" smtClean="0"/>
              <a:t>‹#›</a:t>
            </a:fld>
            <a:endParaRPr lang="en-US"/>
          </a:p>
        </p:txBody>
      </p:sp>
    </p:spTree>
    <p:extLst>
      <p:ext uri="{BB962C8B-B14F-4D97-AF65-F5344CB8AC3E}">
        <p14:creationId xmlns:p14="http://schemas.microsoft.com/office/powerpoint/2010/main" val="4375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774E-8D6B-459C-9B57-8E6A710B58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6EC2F6-F561-43C7-96CA-DDA08734FC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EA6FD-2D06-4824-B209-37AF33AEC394}"/>
              </a:ext>
            </a:extLst>
          </p:cNvPr>
          <p:cNvSpPr>
            <a:spLocks noGrp="1"/>
          </p:cNvSpPr>
          <p:nvPr>
            <p:ph type="dt" sz="half" idx="10"/>
          </p:nvPr>
        </p:nvSpPr>
        <p:spPr/>
        <p:txBody>
          <a:bodyPr/>
          <a:lstStyle/>
          <a:p>
            <a:fld id="{DFD54445-653C-4A7B-9B52-AF0B48655250}" type="datetimeFigureOut">
              <a:rPr lang="en-US" smtClean="0"/>
              <a:t>2/8/2021</a:t>
            </a:fld>
            <a:endParaRPr lang="en-US"/>
          </a:p>
        </p:txBody>
      </p:sp>
      <p:sp>
        <p:nvSpPr>
          <p:cNvPr id="5" name="Footer Placeholder 4">
            <a:extLst>
              <a:ext uri="{FF2B5EF4-FFF2-40B4-BE49-F238E27FC236}">
                <a16:creationId xmlns:a16="http://schemas.microsoft.com/office/drawing/2014/main" id="{E38005A6-21BA-48DC-9233-38065A3F05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6648B-35CD-49AD-BD63-4900065D5E96}"/>
              </a:ext>
            </a:extLst>
          </p:cNvPr>
          <p:cNvSpPr>
            <a:spLocks noGrp="1"/>
          </p:cNvSpPr>
          <p:nvPr>
            <p:ph type="sldNum" sz="quarter" idx="12"/>
          </p:nvPr>
        </p:nvSpPr>
        <p:spPr/>
        <p:txBody>
          <a:bodyPr/>
          <a:lstStyle/>
          <a:p>
            <a:fld id="{6F703CDE-B109-4F36-A5B9-1FF80D35AFDE}" type="slidenum">
              <a:rPr lang="en-US" smtClean="0"/>
              <a:t>‹#›</a:t>
            </a:fld>
            <a:endParaRPr lang="en-US"/>
          </a:p>
        </p:txBody>
      </p:sp>
    </p:spTree>
    <p:extLst>
      <p:ext uri="{BB962C8B-B14F-4D97-AF65-F5344CB8AC3E}">
        <p14:creationId xmlns:p14="http://schemas.microsoft.com/office/powerpoint/2010/main" val="320041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99412-FBBA-4991-B83D-65A3382C5D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721D63-4D6C-4EB4-9780-3CE8D8140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19971-B3E5-4BF0-B70A-4EB339483042}"/>
              </a:ext>
            </a:extLst>
          </p:cNvPr>
          <p:cNvSpPr>
            <a:spLocks noGrp="1"/>
          </p:cNvSpPr>
          <p:nvPr>
            <p:ph type="dt" sz="half" idx="10"/>
          </p:nvPr>
        </p:nvSpPr>
        <p:spPr/>
        <p:txBody>
          <a:bodyPr/>
          <a:lstStyle/>
          <a:p>
            <a:fld id="{DFD54445-653C-4A7B-9B52-AF0B48655250}" type="datetimeFigureOut">
              <a:rPr lang="en-US" smtClean="0"/>
              <a:t>2/8/2021</a:t>
            </a:fld>
            <a:endParaRPr lang="en-US"/>
          </a:p>
        </p:txBody>
      </p:sp>
      <p:sp>
        <p:nvSpPr>
          <p:cNvPr id="5" name="Footer Placeholder 4">
            <a:extLst>
              <a:ext uri="{FF2B5EF4-FFF2-40B4-BE49-F238E27FC236}">
                <a16:creationId xmlns:a16="http://schemas.microsoft.com/office/drawing/2014/main" id="{4F7FEDA0-2F48-49AB-A2BA-825D014C0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B9B71-CC66-4150-9E53-EBCECEBBA0E3}"/>
              </a:ext>
            </a:extLst>
          </p:cNvPr>
          <p:cNvSpPr>
            <a:spLocks noGrp="1"/>
          </p:cNvSpPr>
          <p:nvPr>
            <p:ph type="sldNum" sz="quarter" idx="12"/>
          </p:nvPr>
        </p:nvSpPr>
        <p:spPr/>
        <p:txBody>
          <a:bodyPr/>
          <a:lstStyle/>
          <a:p>
            <a:fld id="{6F703CDE-B109-4F36-A5B9-1FF80D35AFDE}" type="slidenum">
              <a:rPr lang="en-US" smtClean="0"/>
              <a:t>‹#›</a:t>
            </a:fld>
            <a:endParaRPr lang="en-US"/>
          </a:p>
        </p:txBody>
      </p:sp>
    </p:spTree>
    <p:extLst>
      <p:ext uri="{BB962C8B-B14F-4D97-AF65-F5344CB8AC3E}">
        <p14:creationId xmlns:p14="http://schemas.microsoft.com/office/powerpoint/2010/main" val="256098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D2C5-1C18-4493-83E6-B31D1A2E90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752E92-C8C1-43A1-A7C6-3528C5E833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54415-66AB-465E-B3F3-ACABA209EA9C}"/>
              </a:ext>
            </a:extLst>
          </p:cNvPr>
          <p:cNvSpPr>
            <a:spLocks noGrp="1"/>
          </p:cNvSpPr>
          <p:nvPr>
            <p:ph type="dt" sz="half" idx="10"/>
          </p:nvPr>
        </p:nvSpPr>
        <p:spPr/>
        <p:txBody>
          <a:bodyPr/>
          <a:lstStyle/>
          <a:p>
            <a:fld id="{DFD54445-653C-4A7B-9B52-AF0B48655250}" type="datetimeFigureOut">
              <a:rPr lang="en-US" smtClean="0"/>
              <a:t>2/8/2021</a:t>
            </a:fld>
            <a:endParaRPr lang="en-US"/>
          </a:p>
        </p:txBody>
      </p:sp>
      <p:sp>
        <p:nvSpPr>
          <p:cNvPr id="5" name="Footer Placeholder 4">
            <a:extLst>
              <a:ext uri="{FF2B5EF4-FFF2-40B4-BE49-F238E27FC236}">
                <a16:creationId xmlns:a16="http://schemas.microsoft.com/office/drawing/2014/main" id="{C9CD2A4A-DB73-4CE2-B399-17BCB2E8C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EED7-80E5-4E82-8D3A-3F594B6130A6}"/>
              </a:ext>
            </a:extLst>
          </p:cNvPr>
          <p:cNvSpPr>
            <a:spLocks noGrp="1"/>
          </p:cNvSpPr>
          <p:nvPr>
            <p:ph type="sldNum" sz="quarter" idx="12"/>
          </p:nvPr>
        </p:nvSpPr>
        <p:spPr/>
        <p:txBody>
          <a:bodyPr/>
          <a:lstStyle/>
          <a:p>
            <a:fld id="{6F703CDE-B109-4F36-A5B9-1FF80D35AFDE}" type="slidenum">
              <a:rPr lang="en-US" smtClean="0"/>
              <a:t>‹#›</a:t>
            </a:fld>
            <a:endParaRPr lang="en-US"/>
          </a:p>
        </p:txBody>
      </p:sp>
    </p:spTree>
    <p:extLst>
      <p:ext uri="{BB962C8B-B14F-4D97-AF65-F5344CB8AC3E}">
        <p14:creationId xmlns:p14="http://schemas.microsoft.com/office/powerpoint/2010/main" val="254552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FCF3-31DE-413E-AEF6-0CA72E7D4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85CCE5-DB52-4BD1-B195-48E2AB79B7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00AE35-5E72-493C-90D7-059F3336EA65}"/>
              </a:ext>
            </a:extLst>
          </p:cNvPr>
          <p:cNvSpPr>
            <a:spLocks noGrp="1"/>
          </p:cNvSpPr>
          <p:nvPr>
            <p:ph type="dt" sz="half" idx="10"/>
          </p:nvPr>
        </p:nvSpPr>
        <p:spPr/>
        <p:txBody>
          <a:bodyPr/>
          <a:lstStyle/>
          <a:p>
            <a:fld id="{DFD54445-653C-4A7B-9B52-AF0B48655250}" type="datetimeFigureOut">
              <a:rPr lang="en-US" smtClean="0"/>
              <a:t>2/8/2021</a:t>
            </a:fld>
            <a:endParaRPr lang="en-US"/>
          </a:p>
        </p:txBody>
      </p:sp>
      <p:sp>
        <p:nvSpPr>
          <p:cNvPr id="5" name="Footer Placeholder 4">
            <a:extLst>
              <a:ext uri="{FF2B5EF4-FFF2-40B4-BE49-F238E27FC236}">
                <a16:creationId xmlns:a16="http://schemas.microsoft.com/office/drawing/2014/main" id="{CD21CB14-3835-448F-9E8B-88EC4077E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AA8D5-E131-4796-B8A5-BD1C16BB6F6A}"/>
              </a:ext>
            </a:extLst>
          </p:cNvPr>
          <p:cNvSpPr>
            <a:spLocks noGrp="1"/>
          </p:cNvSpPr>
          <p:nvPr>
            <p:ph type="sldNum" sz="quarter" idx="12"/>
          </p:nvPr>
        </p:nvSpPr>
        <p:spPr/>
        <p:txBody>
          <a:bodyPr/>
          <a:lstStyle/>
          <a:p>
            <a:fld id="{6F703CDE-B109-4F36-A5B9-1FF80D35AFDE}" type="slidenum">
              <a:rPr lang="en-US" smtClean="0"/>
              <a:t>‹#›</a:t>
            </a:fld>
            <a:endParaRPr lang="en-US"/>
          </a:p>
        </p:txBody>
      </p:sp>
    </p:spTree>
    <p:extLst>
      <p:ext uri="{BB962C8B-B14F-4D97-AF65-F5344CB8AC3E}">
        <p14:creationId xmlns:p14="http://schemas.microsoft.com/office/powerpoint/2010/main" val="104123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23EC-709D-46C1-A583-55417835D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BEA0E6-2A75-4302-B4CA-577B97772B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3EE4A0-85F3-49B8-ADCB-C3B1BD7FF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700B53-17D6-4067-BF06-2DBD30FD47FE}"/>
              </a:ext>
            </a:extLst>
          </p:cNvPr>
          <p:cNvSpPr>
            <a:spLocks noGrp="1"/>
          </p:cNvSpPr>
          <p:nvPr>
            <p:ph type="dt" sz="half" idx="10"/>
          </p:nvPr>
        </p:nvSpPr>
        <p:spPr/>
        <p:txBody>
          <a:bodyPr/>
          <a:lstStyle/>
          <a:p>
            <a:fld id="{DFD54445-653C-4A7B-9B52-AF0B48655250}" type="datetimeFigureOut">
              <a:rPr lang="en-US" smtClean="0"/>
              <a:t>2/8/2021</a:t>
            </a:fld>
            <a:endParaRPr lang="en-US"/>
          </a:p>
        </p:txBody>
      </p:sp>
      <p:sp>
        <p:nvSpPr>
          <p:cNvPr id="6" name="Footer Placeholder 5">
            <a:extLst>
              <a:ext uri="{FF2B5EF4-FFF2-40B4-BE49-F238E27FC236}">
                <a16:creationId xmlns:a16="http://schemas.microsoft.com/office/drawing/2014/main" id="{A16641B6-53F7-42AA-B2BB-DE5D03AA6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29A65-0A52-49ED-BE2F-E1C00E7A532B}"/>
              </a:ext>
            </a:extLst>
          </p:cNvPr>
          <p:cNvSpPr>
            <a:spLocks noGrp="1"/>
          </p:cNvSpPr>
          <p:nvPr>
            <p:ph type="sldNum" sz="quarter" idx="12"/>
          </p:nvPr>
        </p:nvSpPr>
        <p:spPr/>
        <p:txBody>
          <a:bodyPr/>
          <a:lstStyle/>
          <a:p>
            <a:fld id="{6F703CDE-B109-4F36-A5B9-1FF80D35AFDE}" type="slidenum">
              <a:rPr lang="en-US" smtClean="0"/>
              <a:t>‹#›</a:t>
            </a:fld>
            <a:endParaRPr lang="en-US"/>
          </a:p>
        </p:txBody>
      </p:sp>
    </p:spTree>
    <p:extLst>
      <p:ext uri="{BB962C8B-B14F-4D97-AF65-F5344CB8AC3E}">
        <p14:creationId xmlns:p14="http://schemas.microsoft.com/office/powerpoint/2010/main" val="188073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64BF-581A-44A4-9652-8BC0E3F4A2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90B7F6-8DB0-4505-B9F9-0E21FA2077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23E3E0-F17A-41D0-9875-2A46F1013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113F56-2065-48DB-AF7E-6B3C919B8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798E6E-A9A7-40B0-BC9D-F05758949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31FAC-E219-4C11-8F1B-28D017BB2900}"/>
              </a:ext>
            </a:extLst>
          </p:cNvPr>
          <p:cNvSpPr>
            <a:spLocks noGrp="1"/>
          </p:cNvSpPr>
          <p:nvPr>
            <p:ph type="dt" sz="half" idx="10"/>
          </p:nvPr>
        </p:nvSpPr>
        <p:spPr/>
        <p:txBody>
          <a:bodyPr/>
          <a:lstStyle/>
          <a:p>
            <a:fld id="{DFD54445-653C-4A7B-9B52-AF0B48655250}" type="datetimeFigureOut">
              <a:rPr lang="en-US" smtClean="0"/>
              <a:t>2/8/2021</a:t>
            </a:fld>
            <a:endParaRPr lang="en-US"/>
          </a:p>
        </p:txBody>
      </p:sp>
      <p:sp>
        <p:nvSpPr>
          <p:cNvPr id="8" name="Footer Placeholder 7">
            <a:extLst>
              <a:ext uri="{FF2B5EF4-FFF2-40B4-BE49-F238E27FC236}">
                <a16:creationId xmlns:a16="http://schemas.microsoft.com/office/drawing/2014/main" id="{17480C33-5B9C-4DD2-943A-0FC1DB8FF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16C54A-BE00-4DCC-B9EE-F89CC38FEB22}"/>
              </a:ext>
            </a:extLst>
          </p:cNvPr>
          <p:cNvSpPr>
            <a:spLocks noGrp="1"/>
          </p:cNvSpPr>
          <p:nvPr>
            <p:ph type="sldNum" sz="quarter" idx="12"/>
          </p:nvPr>
        </p:nvSpPr>
        <p:spPr/>
        <p:txBody>
          <a:bodyPr/>
          <a:lstStyle/>
          <a:p>
            <a:fld id="{6F703CDE-B109-4F36-A5B9-1FF80D35AFDE}" type="slidenum">
              <a:rPr lang="en-US" smtClean="0"/>
              <a:t>‹#›</a:t>
            </a:fld>
            <a:endParaRPr lang="en-US"/>
          </a:p>
        </p:txBody>
      </p:sp>
    </p:spTree>
    <p:extLst>
      <p:ext uri="{BB962C8B-B14F-4D97-AF65-F5344CB8AC3E}">
        <p14:creationId xmlns:p14="http://schemas.microsoft.com/office/powerpoint/2010/main" val="12756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BA78-FA48-494C-B3DA-A9751E8A15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0149AB-5941-403F-9735-918C7F03E1A8}"/>
              </a:ext>
            </a:extLst>
          </p:cNvPr>
          <p:cNvSpPr>
            <a:spLocks noGrp="1"/>
          </p:cNvSpPr>
          <p:nvPr>
            <p:ph type="dt" sz="half" idx="10"/>
          </p:nvPr>
        </p:nvSpPr>
        <p:spPr/>
        <p:txBody>
          <a:bodyPr/>
          <a:lstStyle/>
          <a:p>
            <a:fld id="{DFD54445-653C-4A7B-9B52-AF0B48655250}" type="datetimeFigureOut">
              <a:rPr lang="en-US" smtClean="0"/>
              <a:t>2/8/2021</a:t>
            </a:fld>
            <a:endParaRPr lang="en-US"/>
          </a:p>
        </p:txBody>
      </p:sp>
      <p:sp>
        <p:nvSpPr>
          <p:cNvPr id="4" name="Footer Placeholder 3">
            <a:extLst>
              <a:ext uri="{FF2B5EF4-FFF2-40B4-BE49-F238E27FC236}">
                <a16:creationId xmlns:a16="http://schemas.microsoft.com/office/drawing/2014/main" id="{83E6B611-525F-4736-BF4A-5B33E22CEC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6F95AB-70E1-4833-B130-AAB6174E09FF}"/>
              </a:ext>
            </a:extLst>
          </p:cNvPr>
          <p:cNvSpPr>
            <a:spLocks noGrp="1"/>
          </p:cNvSpPr>
          <p:nvPr>
            <p:ph type="sldNum" sz="quarter" idx="12"/>
          </p:nvPr>
        </p:nvSpPr>
        <p:spPr/>
        <p:txBody>
          <a:bodyPr/>
          <a:lstStyle/>
          <a:p>
            <a:fld id="{6F703CDE-B109-4F36-A5B9-1FF80D35AFDE}" type="slidenum">
              <a:rPr lang="en-US" smtClean="0"/>
              <a:t>‹#›</a:t>
            </a:fld>
            <a:endParaRPr lang="en-US"/>
          </a:p>
        </p:txBody>
      </p:sp>
    </p:spTree>
    <p:extLst>
      <p:ext uri="{BB962C8B-B14F-4D97-AF65-F5344CB8AC3E}">
        <p14:creationId xmlns:p14="http://schemas.microsoft.com/office/powerpoint/2010/main" val="350506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FE97B-070A-4607-925A-6094F4541BD5}"/>
              </a:ext>
            </a:extLst>
          </p:cNvPr>
          <p:cNvSpPr>
            <a:spLocks noGrp="1"/>
          </p:cNvSpPr>
          <p:nvPr>
            <p:ph type="dt" sz="half" idx="10"/>
          </p:nvPr>
        </p:nvSpPr>
        <p:spPr/>
        <p:txBody>
          <a:bodyPr/>
          <a:lstStyle/>
          <a:p>
            <a:fld id="{DFD54445-653C-4A7B-9B52-AF0B48655250}" type="datetimeFigureOut">
              <a:rPr lang="en-US" smtClean="0"/>
              <a:t>2/8/2021</a:t>
            </a:fld>
            <a:endParaRPr lang="en-US"/>
          </a:p>
        </p:txBody>
      </p:sp>
      <p:sp>
        <p:nvSpPr>
          <p:cNvPr id="3" name="Footer Placeholder 2">
            <a:extLst>
              <a:ext uri="{FF2B5EF4-FFF2-40B4-BE49-F238E27FC236}">
                <a16:creationId xmlns:a16="http://schemas.microsoft.com/office/drawing/2014/main" id="{844D8538-113E-4643-9F04-31D172D08D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CD977B-190A-43DF-AF7C-FD731DA5BF4B}"/>
              </a:ext>
            </a:extLst>
          </p:cNvPr>
          <p:cNvSpPr>
            <a:spLocks noGrp="1"/>
          </p:cNvSpPr>
          <p:nvPr>
            <p:ph type="sldNum" sz="quarter" idx="12"/>
          </p:nvPr>
        </p:nvSpPr>
        <p:spPr/>
        <p:txBody>
          <a:bodyPr/>
          <a:lstStyle/>
          <a:p>
            <a:fld id="{6F703CDE-B109-4F36-A5B9-1FF80D35AFDE}" type="slidenum">
              <a:rPr lang="en-US" smtClean="0"/>
              <a:t>‹#›</a:t>
            </a:fld>
            <a:endParaRPr lang="en-US"/>
          </a:p>
        </p:txBody>
      </p:sp>
    </p:spTree>
    <p:extLst>
      <p:ext uri="{BB962C8B-B14F-4D97-AF65-F5344CB8AC3E}">
        <p14:creationId xmlns:p14="http://schemas.microsoft.com/office/powerpoint/2010/main" val="409646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51C-D05F-4FAE-BF30-5911356FE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7CF492-662E-45FB-B424-7990ED827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10EC-CA6E-460D-ACA8-98C1D0890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B7B25-959E-42D4-B56C-34B7941400E0}"/>
              </a:ext>
            </a:extLst>
          </p:cNvPr>
          <p:cNvSpPr>
            <a:spLocks noGrp="1"/>
          </p:cNvSpPr>
          <p:nvPr>
            <p:ph type="dt" sz="half" idx="10"/>
          </p:nvPr>
        </p:nvSpPr>
        <p:spPr/>
        <p:txBody>
          <a:bodyPr/>
          <a:lstStyle/>
          <a:p>
            <a:fld id="{DFD54445-653C-4A7B-9B52-AF0B48655250}" type="datetimeFigureOut">
              <a:rPr lang="en-US" smtClean="0"/>
              <a:t>2/8/2021</a:t>
            </a:fld>
            <a:endParaRPr lang="en-US"/>
          </a:p>
        </p:txBody>
      </p:sp>
      <p:sp>
        <p:nvSpPr>
          <p:cNvPr id="6" name="Footer Placeholder 5">
            <a:extLst>
              <a:ext uri="{FF2B5EF4-FFF2-40B4-BE49-F238E27FC236}">
                <a16:creationId xmlns:a16="http://schemas.microsoft.com/office/drawing/2014/main" id="{AA60D921-2241-42AE-8383-851826A72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FACA2-84CB-417F-B218-C1FD249DD402}"/>
              </a:ext>
            </a:extLst>
          </p:cNvPr>
          <p:cNvSpPr>
            <a:spLocks noGrp="1"/>
          </p:cNvSpPr>
          <p:nvPr>
            <p:ph type="sldNum" sz="quarter" idx="12"/>
          </p:nvPr>
        </p:nvSpPr>
        <p:spPr/>
        <p:txBody>
          <a:bodyPr/>
          <a:lstStyle/>
          <a:p>
            <a:fld id="{6F703CDE-B109-4F36-A5B9-1FF80D35AFDE}" type="slidenum">
              <a:rPr lang="en-US" smtClean="0"/>
              <a:t>‹#›</a:t>
            </a:fld>
            <a:endParaRPr lang="en-US"/>
          </a:p>
        </p:txBody>
      </p:sp>
    </p:spTree>
    <p:extLst>
      <p:ext uri="{BB962C8B-B14F-4D97-AF65-F5344CB8AC3E}">
        <p14:creationId xmlns:p14="http://schemas.microsoft.com/office/powerpoint/2010/main" val="102223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6A13-3A35-4E3A-B0E0-28E42C805D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9B6392-039E-492F-9AB6-77E580C62D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0CB9BB-55E9-4BD2-BDB5-C77770A37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27F7B-E9EC-44B2-8046-696B96D0D05B}"/>
              </a:ext>
            </a:extLst>
          </p:cNvPr>
          <p:cNvSpPr>
            <a:spLocks noGrp="1"/>
          </p:cNvSpPr>
          <p:nvPr>
            <p:ph type="dt" sz="half" idx="10"/>
          </p:nvPr>
        </p:nvSpPr>
        <p:spPr/>
        <p:txBody>
          <a:bodyPr/>
          <a:lstStyle/>
          <a:p>
            <a:fld id="{DFD54445-653C-4A7B-9B52-AF0B48655250}" type="datetimeFigureOut">
              <a:rPr lang="en-US" smtClean="0"/>
              <a:t>2/8/2021</a:t>
            </a:fld>
            <a:endParaRPr lang="en-US"/>
          </a:p>
        </p:txBody>
      </p:sp>
      <p:sp>
        <p:nvSpPr>
          <p:cNvPr id="6" name="Footer Placeholder 5">
            <a:extLst>
              <a:ext uri="{FF2B5EF4-FFF2-40B4-BE49-F238E27FC236}">
                <a16:creationId xmlns:a16="http://schemas.microsoft.com/office/drawing/2014/main" id="{85218DBD-9B28-4FA9-807C-189B36EB0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553FB-5001-4283-B312-344C875C24C8}"/>
              </a:ext>
            </a:extLst>
          </p:cNvPr>
          <p:cNvSpPr>
            <a:spLocks noGrp="1"/>
          </p:cNvSpPr>
          <p:nvPr>
            <p:ph type="sldNum" sz="quarter" idx="12"/>
          </p:nvPr>
        </p:nvSpPr>
        <p:spPr/>
        <p:txBody>
          <a:bodyPr/>
          <a:lstStyle/>
          <a:p>
            <a:fld id="{6F703CDE-B109-4F36-A5B9-1FF80D35AFDE}" type="slidenum">
              <a:rPr lang="en-US" smtClean="0"/>
              <a:t>‹#›</a:t>
            </a:fld>
            <a:endParaRPr lang="en-US"/>
          </a:p>
        </p:txBody>
      </p:sp>
    </p:spTree>
    <p:extLst>
      <p:ext uri="{BB962C8B-B14F-4D97-AF65-F5344CB8AC3E}">
        <p14:creationId xmlns:p14="http://schemas.microsoft.com/office/powerpoint/2010/main" val="343061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7B51E-B016-44BC-A974-B35490602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3AF69C-B947-44A4-90D7-B73CB3881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A7732-714B-4923-8FF9-C0379AEE5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54445-653C-4A7B-9B52-AF0B48655250}" type="datetimeFigureOut">
              <a:rPr lang="en-US" smtClean="0"/>
              <a:t>2/8/2021</a:t>
            </a:fld>
            <a:endParaRPr lang="en-US"/>
          </a:p>
        </p:txBody>
      </p:sp>
      <p:sp>
        <p:nvSpPr>
          <p:cNvPr id="5" name="Footer Placeholder 4">
            <a:extLst>
              <a:ext uri="{FF2B5EF4-FFF2-40B4-BE49-F238E27FC236}">
                <a16:creationId xmlns:a16="http://schemas.microsoft.com/office/drawing/2014/main" id="{8CA53735-9724-41A5-9321-62A9D3AF9D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CBAAC6-C1AD-4EF8-B4E8-F5A227EE8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03CDE-B109-4F36-A5B9-1FF80D35AFDE}" type="slidenum">
              <a:rPr lang="en-US" smtClean="0"/>
              <a:t>‹#›</a:t>
            </a:fld>
            <a:endParaRPr lang="en-US"/>
          </a:p>
        </p:txBody>
      </p:sp>
    </p:spTree>
    <p:extLst>
      <p:ext uri="{BB962C8B-B14F-4D97-AF65-F5344CB8AC3E}">
        <p14:creationId xmlns:p14="http://schemas.microsoft.com/office/powerpoint/2010/main" val="13774476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
            <a:extLst>
              <a:ext uri="{FF2B5EF4-FFF2-40B4-BE49-F238E27FC236}">
                <a16:creationId xmlns:a16="http://schemas.microsoft.com/office/drawing/2014/main" id="{CB04DC4B-9DBC-4176-BD06-83EF63EB96E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592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
            <a:extLst>
              <a:ext uri="{FF2B5EF4-FFF2-40B4-BE49-F238E27FC236}">
                <a16:creationId xmlns:a16="http://schemas.microsoft.com/office/drawing/2014/main" id="{C2478927-48F1-4273-A2F2-FC11B7E7C7A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31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
            <a:extLst>
              <a:ext uri="{FF2B5EF4-FFF2-40B4-BE49-F238E27FC236}">
                <a16:creationId xmlns:a16="http://schemas.microsoft.com/office/drawing/2014/main" id="{9D8B2C20-24B2-4625-90B9-DA610CA2A9B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199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
            <a:extLst>
              <a:ext uri="{FF2B5EF4-FFF2-40B4-BE49-F238E27FC236}">
                <a16:creationId xmlns:a16="http://schemas.microsoft.com/office/drawing/2014/main" id="{E2CCCF84-B113-4FB5-9F0D-1554B3FD87B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761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
            <a:extLst>
              <a:ext uri="{FF2B5EF4-FFF2-40B4-BE49-F238E27FC236}">
                <a16:creationId xmlns:a16="http://schemas.microsoft.com/office/drawing/2014/main" id="{2F4EDEE1-39D0-4D7C-BEE8-7A80437495B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331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
            <a:extLst>
              <a:ext uri="{FF2B5EF4-FFF2-40B4-BE49-F238E27FC236}">
                <a16:creationId xmlns:a16="http://schemas.microsoft.com/office/drawing/2014/main" id="{B6D23F1B-957E-471A-AC34-C3ACE1D78AF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22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
            <a:extLst>
              <a:ext uri="{FF2B5EF4-FFF2-40B4-BE49-F238E27FC236}">
                <a16:creationId xmlns:a16="http://schemas.microsoft.com/office/drawing/2014/main" id="{D02B43AB-114F-4AA9-97C7-DC6AB993821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946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a16="http://schemas.microsoft.com/office/drawing/2014/main" id="{3916E07A-3B86-4BF6-9965-91414A55A98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8939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
            <a:extLst>
              <a:ext uri="{FF2B5EF4-FFF2-40B4-BE49-F238E27FC236}">
                <a16:creationId xmlns:a16="http://schemas.microsoft.com/office/drawing/2014/main" id="{C0DEA715-B85F-4478-ACCF-7D7DECE8EAD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7475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
            <a:extLst>
              <a:ext uri="{FF2B5EF4-FFF2-40B4-BE49-F238E27FC236}">
                <a16:creationId xmlns:a16="http://schemas.microsoft.com/office/drawing/2014/main" id="{39343B4F-D72C-4AC7-8E6E-088F7290288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935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
            <a:extLst>
              <a:ext uri="{FF2B5EF4-FFF2-40B4-BE49-F238E27FC236}">
                <a16:creationId xmlns:a16="http://schemas.microsoft.com/office/drawing/2014/main" id="{5B3C8A6B-5B77-4E46-81B9-4640BF9EB90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613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
            <a:extLst>
              <a:ext uri="{FF2B5EF4-FFF2-40B4-BE49-F238E27FC236}">
                <a16:creationId xmlns:a16="http://schemas.microsoft.com/office/drawing/2014/main" id="{4D1EACBA-7F92-4AC8-85CD-2BD9C6BA750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812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
            <a:extLst>
              <a:ext uri="{FF2B5EF4-FFF2-40B4-BE49-F238E27FC236}">
                <a16:creationId xmlns:a16="http://schemas.microsoft.com/office/drawing/2014/main" id="{51ECBDE3-D0EE-4477-B4D5-00C2057B7DD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8238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
            <a:extLst>
              <a:ext uri="{FF2B5EF4-FFF2-40B4-BE49-F238E27FC236}">
                <a16:creationId xmlns:a16="http://schemas.microsoft.com/office/drawing/2014/main" id="{309D852C-621A-43A4-90E7-0C80F4C75AB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431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
            <a:extLst>
              <a:ext uri="{FF2B5EF4-FFF2-40B4-BE49-F238E27FC236}">
                <a16:creationId xmlns:a16="http://schemas.microsoft.com/office/drawing/2014/main" id="{A8DC0A33-DFBB-41AE-8A6D-4649F54D533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7697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
            <a:extLst>
              <a:ext uri="{FF2B5EF4-FFF2-40B4-BE49-F238E27FC236}">
                <a16:creationId xmlns:a16="http://schemas.microsoft.com/office/drawing/2014/main" id="{229D7106-BF8A-428C-BA6E-912020E8032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2736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
            <a:extLst>
              <a:ext uri="{FF2B5EF4-FFF2-40B4-BE49-F238E27FC236}">
                <a16:creationId xmlns:a16="http://schemas.microsoft.com/office/drawing/2014/main" id="{5650B58A-B864-4A2F-A470-59B40A0E2BE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4560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
            <a:extLst>
              <a:ext uri="{FF2B5EF4-FFF2-40B4-BE49-F238E27FC236}">
                <a16:creationId xmlns:a16="http://schemas.microsoft.com/office/drawing/2014/main" id="{5D6E6067-E78F-40AE-892A-BF475D1B1B8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4926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
            <a:extLst>
              <a:ext uri="{FF2B5EF4-FFF2-40B4-BE49-F238E27FC236}">
                <a16:creationId xmlns:a16="http://schemas.microsoft.com/office/drawing/2014/main" id="{F19983E7-EDF7-40E7-A205-E15EAF43998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0354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
            <a:extLst>
              <a:ext uri="{FF2B5EF4-FFF2-40B4-BE49-F238E27FC236}">
                <a16:creationId xmlns:a16="http://schemas.microsoft.com/office/drawing/2014/main" id="{903FA74B-6CBE-4146-806A-16DDC698D80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096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
            <a:extLst>
              <a:ext uri="{FF2B5EF4-FFF2-40B4-BE49-F238E27FC236}">
                <a16:creationId xmlns:a16="http://schemas.microsoft.com/office/drawing/2014/main" id="{0F4A04A1-BDA5-4AD1-ADC2-17AA6710B5F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06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
            <a:extLst>
              <a:ext uri="{FF2B5EF4-FFF2-40B4-BE49-F238E27FC236}">
                <a16:creationId xmlns:a16="http://schemas.microsoft.com/office/drawing/2014/main" id="{FABB5B7D-E4CF-4F9D-BF02-C230BADB710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395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
            <a:extLst>
              <a:ext uri="{FF2B5EF4-FFF2-40B4-BE49-F238E27FC236}">
                <a16:creationId xmlns:a16="http://schemas.microsoft.com/office/drawing/2014/main" id="{2799347F-6133-4D67-8393-D143A17BC11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6179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
            <a:extLst>
              <a:ext uri="{FF2B5EF4-FFF2-40B4-BE49-F238E27FC236}">
                <a16:creationId xmlns:a16="http://schemas.microsoft.com/office/drawing/2014/main" id="{BAD477A0-34E4-498E-A4C4-5F95373CF23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3651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
            <a:extLst>
              <a:ext uri="{FF2B5EF4-FFF2-40B4-BE49-F238E27FC236}">
                <a16:creationId xmlns:a16="http://schemas.microsoft.com/office/drawing/2014/main" id="{B5BFEA04-42EB-4853-BB44-06C574838BD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8772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
            <a:extLst>
              <a:ext uri="{FF2B5EF4-FFF2-40B4-BE49-F238E27FC236}">
                <a16:creationId xmlns:a16="http://schemas.microsoft.com/office/drawing/2014/main" id="{2682F271-BDF8-49B0-B43A-681AFD8D895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0393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
            <a:extLst>
              <a:ext uri="{FF2B5EF4-FFF2-40B4-BE49-F238E27FC236}">
                <a16:creationId xmlns:a16="http://schemas.microsoft.com/office/drawing/2014/main" id="{C6CD619C-1B80-455B-8200-F44BAB019C7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9903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
            <a:extLst>
              <a:ext uri="{FF2B5EF4-FFF2-40B4-BE49-F238E27FC236}">
                <a16:creationId xmlns:a16="http://schemas.microsoft.com/office/drawing/2014/main" id="{9C3EC0B7-5E29-4F9A-A94F-AD011EFDEFA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0864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
            <a:extLst>
              <a:ext uri="{FF2B5EF4-FFF2-40B4-BE49-F238E27FC236}">
                <a16:creationId xmlns:a16="http://schemas.microsoft.com/office/drawing/2014/main" id="{66ACC4EB-E828-4712-BA72-64412202695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395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
            <a:extLst>
              <a:ext uri="{FF2B5EF4-FFF2-40B4-BE49-F238E27FC236}">
                <a16:creationId xmlns:a16="http://schemas.microsoft.com/office/drawing/2014/main" id="{97645821-D8AC-486A-8826-D1F4E9F682D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5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
            <a:extLst>
              <a:ext uri="{FF2B5EF4-FFF2-40B4-BE49-F238E27FC236}">
                <a16:creationId xmlns:a16="http://schemas.microsoft.com/office/drawing/2014/main" id="{E3AD5550-7650-4272-B5AC-194A5B869F1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432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
            <a:extLst>
              <a:ext uri="{FF2B5EF4-FFF2-40B4-BE49-F238E27FC236}">
                <a16:creationId xmlns:a16="http://schemas.microsoft.com/office/drawing/2014/main" id="{CCEB11D2-92B6-47E7-AAA8-1294FF3433B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732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
            <a:extLst>
              <a:ext uri="{FF2B5EF4-FFF2-40B4-BE49-F238E27FC236}">
                <a16:creationId xmlns:a16="http://schemas.microsoft.com/office/drawing/2014/main" id="{472E2C3A-7D6B-42C7-BEEB-413FE37FF42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291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8">
            <a:extLst>
              <a:ext uri="{FF2B5EF4-FFF2-40B4-BE49-F238E27FC236}">
                <a16:creationId xmlns:a16="http://schemas.microsoft.com/office/drawing/2014/main" id="{C2586612-BF56-40C3-8A4E-DABF800B4A8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163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9">
            <a:extLst>
              <a:ext uri="{FF2B5EF4-FFF2-40B4-BE49-F238E27FC236}">
                <a16:creationId xmlns:a16="http://schemas.microsoft.com/office/drawing/2014/main" id="{74EEFD90-57B2-4292-8947-3F56AA84CF6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6384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4892</Words>
  <Application>Microsoft Office PowerPoint</Application>
  <PresentationFormat>Widescreen</PresentationFormat>
  <Paragraphs>315</Paragraphs>
  <Slides>35</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Open Sans</vt:lpstr>
      <vt:lpstr>Symbol</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Ramir</dc:creator>
  <cp:lastModifiedBy>Dan Ramir</cp:lastModifiedBy>
  <cp:revision>1</cp:revision>
  <dcterms:created xsi:type="dcterms:W3CDTF">2021-02-08T21:22:29Z</dcterms:created>
  <dcterms:modified xsi:type="dcterms:W3CDTF">2021-02-08T21:30:51Z</dcterms:modified>
</cp:coreProperties>
</file>