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964" autoAdjust="0"/>
  </p:normalViewPr>
  <p:slideViewPr>
    <p:cSldViewPr snapToGrid="0">
      <p:cViewPr varScale="1">
        <p:scale>
          <a:sx n="49" d="100"/>
          <a:sy n="49" d="100"/>
        </p:scale>
        <p:origin x="197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35839-AB87-4F3F-ABE6-BB3BDEE0B403}"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D9FA3-3477-4FF1-8CE8-D4D51942227F}" type="slidenum">
              <a:rPr lang="en-US" smtClean="0"/>
              <a:t>‹#›</a:t>
            </a:fld>
            <a:endParaRPr lang="en-US"/>
          </a:p>
        </p:txBody>
      </p:sp>
    </p:spTree>
    <p:extLst>
      <p:ext uri="{BB962C8B-B14F-4D97-AF65-F5344CB8AC3E}">
        <p14:creationId xmlns:p14="http://schemas.microsoft.com/office/powerpoint/2010/main" val="97116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andwashing/when-how-handwashing.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cdc.gov/coronavirus/2019-ncov/need-extra-precautions/people-with-medical-conditions.html?CDC_AA_refVal=https://www.cdc.gov/coronavirus/2019-ncov/need-extra-precautions/groups-at-higher-risk.html#immunocompromised-state" TargetMode="External"/><Relationship Id="rId13" Type="http://schemas.openxmlformats.org/officeDocument/2006/relationships/hyperlink" Target="https://www.cdc.gov/coronavirus/2019-ncov/need-extra-precautions/people-with-medical-conditions.html?CDC_AA_refVal=https://www.cdc.gov/coronavirus/2019-ncov/need-extra-precautions/groups-at-higher-risk.html#diabetes" TargetMode="External"/><Relationship Id="rId18" Type="http://schemas.openxmlformats.org/officeDocument/2006/relationships/hyperlink" Target="https://www.cdc.gov/coronavirus/2019-ncov/need-extra-precautions/people-with-medical-conditions.html?CDC_AA_refVal=https://www.cdc.gov/coronavirus/2019-ncov/need-extra-precautions/groups-at-higher-risk.html#liver-disease" TargetMode="External"/><Relationship Id="rId3" Type="http://schemas.openxmlformats.org/officeDocument/2006/relationships/hyperlink" Target="https://www.cdc.gov/coronavirus/2019-ncov/need-extra-precautions/people-with-medical-conditions.html?CDC_AA_refVal=https://www.cdc.gov/coronavirus/2019-ncov/need-extra-precautions/groups-at-higher-risk.html#cancer" TargetMode="External"/><Relationship Id="rId7" Type="http://schemas.openxmlformats.org/officeDocument/2006/relationships/hyperlink" Target="https://www.cdc.gov/coronavirus/2019-ncov/need-extra-precautions/people-with-medical-conditions.html?CDC_AA_refVal=https://www.cdc.gov/coronavirus/2019-ncov/need-extra-precautions/groups-at-higher-risk.html#heart-conditions" TargetMode="External"/><Relationship Id="rId12" Type="http://schemas.openxmlformats.org/officeDocument/2006/relationships/hyperlink" Target="https://www.cdc.gov/coronavirus/2019-ncov/need-extra-precautions/people-with-medical-conditions.html?CDC_AA_refVal=https://www.cdc.gov/coronavirus/2019-ncov/need-extra-precautions/groups-at-higher-risk.html#smoking" TargetMode="External"/><Relationship Id="rId17" Type="http://schemas.openxmlformats.org/officeDocument/2006/relationships/hyperlink" Target="https://www.cdc.gov/coronavirus/2019-ncov/need-extra-precautions/people-with-medical-conditions.html?CDC_AA_refVal=https://www.cdc.gov/coronavirus/2019-ncov/need-extra-precautions/groups-at-higher-risk.html#neurologic-conditions" TargetMode="External"/><Relationship Id="rId2" Type="http://schemas.openxmlformats.org/officeDocument/2006/relationships/slide" Target="../slides/slide19.xml"/><Relationship Id="rId16" Type="http://schemas.openxmlformats.org/officeDocument/2006/relationships/hyperlink" Target="https://www.cdc.gov/coronavirus/2019-ncov/need-extra-precautions/people-with-medical-conditions.html?CDC_AA_refVal=https://www.cdc.gov/coronavirus/2019-ncov/need-extra-precautions/groups-at-higher-risk.html#copd" TargetMode="External"/><Relationship Id="rId1" Type="http://schemas.openxmlformats.org/officeDocument/2006/relationships/notesMaster" Target="../notesMasters/notesMaster1.xml"/><Relationship Id="rId6" Type="http://schemas.openxmlformats.org/officeDocument/2006/relationships/hyperlink" Target="https://www.cdc.gov/coronavirus/2019-ncov/need-extra-precautions/people-with-medical-conditions.html#downsyndrome" TargetMode="External"/><Relationship Id="rId11" Type="http://schemas.openxmlformats.org/officeDocument/2006/relationships/hyperlink" Target="https://www.cdc.gov/coronavirus/2019-ncov/need-extra-precautions/people-with-medical-conditions.html?CDC_AA_refVal=https://www.cdc.gov/coronavirus/2019-ncov/need-extra-precautions/groups-at-higher-risk.html#hemoglobin-disorders" TargetMode="External"/><Relationship Id="rId5" Type="http://schemas.openxmlformats.org/officeDocument/2006/relationships/hyperlink" Target="https://www.cdc.gov/coronavirus/2019-ncov/need-extra-precautions/people-with-medical-conditions.html#copd" TargetMode="External"/><Relationship Id="rId15" Type="http://schemas.openxmlformats.org/officeDocument/2006/relationships/hyperlink" Target="https://www.cdc.gov/coronavirus/2019-ncov/need-extra-precautions/people-with-medical-conditions.html?CDC_AA_refVal=https://www.cdc.gov/coronavirus/2019-ncov/need-extra-precautions/groups-at-higher-risk.html#serious-heart-conditions" TargetMode="External"/><Relationship Id="rId10" Type="http://schemas.openxmlformats.org/officeDocument/2006/relationships/hyperlink" Target="https://www.cdc.gov/coronavirus/2019-ncov/need-extra-precautions/people-with-medical-conditions.html#pregnancy" TargetMode="External"/><Relationship Id="rId19" Type="http://schemas.openxmlformats.org/officeDocument/2006/relationships/hyperlink" Target="https://www.cdc.gov/coronavirus/2019-ncov/need-extra-precautions/people-with-medical-conditions.html#obesity" TargetMode="External"/><Relationship Id="rId4" Type="http://schemas.openxmlformats.org/officeDocument/2006/relationships/hyperlink" Target="https://www.cdc.gov/coronavirus/2019-ncov/need-extra-precautions/people-with-medical-conditions.html?CDC_AA_refVal=https://www.cdc.gov/coronavirus/2019-ncov/need-extra-precautions/groups-at-higher-risk.html#chronic-kidney-disease" TargetMode="External"/><Relationship Id="rId9" Type="http://schemas.openxmlformats.org/officeDocument/2006/relationships/hyperlink" Target="https://www.cdc.gov/coronavirus/2019-ncov/need-extra-precautions/people-with-medical-conditions.html?CDC_AA_refVal=https://www.cdc.gov/coronavirus/2019-ncov/need-extra-precautions/groups-at-higher-risk.html#obesity" TargetMode="External"/><Relationship Id="rId14" Type="http://schemas.openxmlformats.org/officeDocument/2006/relationships/hyperlink" Target="https://www.cdc.gov/coronavirus/2019-ncov/need-extra-precautions/people-with-medical-conditions.html?CDC_AA_refVal=https://www.cdc.gov/coronavirus/2019-ncov/need-extra-precautions/groups-at-higher-risk.html#asthm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heconversation.com/how-long-are-you-infectious-when-you-have-coronavirus-13529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cdc.gov/coronavirus/2019-ncov/symptoms-testing/symptoms.html" TargetMode="External"/><Relationship Id="rId3" Type="http://schemas.openxmlformats.org/officeDocument/2006/relationships/hyperlink" Target="https://www.cdc.gov/coronavirus/2019-ncov/vaccines/safety.html" TargetMode="External"/><Relationship Id="rId7" Type="http://schemas.openxmlformats.org/officeDocument/2006/relationships/hyperlink" Target="https://www.cdc.gov/coronavirus/2019-ncov/need-extra-precaution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c.gov/coronavirus/2019-ncov/vaccines/effectiveness.html" TargetMode="External"/><Relationship Id="rId5" Type="http://schemas.openxmlformats.org/officeDocument/2006/relationships/hyperlink" Target="https://www.cdc.gov/coronavirus/2019-ncov/vaccines/different-vaccines.html" TargetMode="External"/><Relationship Id="rId10" Type="http://schemas.openxmlformats.org/officeDocument/2006/relationships/hyperlink" Target="https://www.cdc.gov/coronavirus/2019-ncov/prevent-getting-sick/prevention.html" TargetMode="External"/><Relationship Id="rId4" Type="http://schemas.openxmlformats.org/officeDocument/2006/relationships/hyperlink" Target="https://www.cdc.gov/coronavirus/2019-ncov/vaccines/facts.html" TargetMode="External"/><Relationship Id="rId9" Type="http://schemas.openxmlformats.org/officeDocument/2006/relationships/hyperlink" Target="https://www.youtube.com/watch?v=iGkwaESsGBQ"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cdc.gov/coronavirus/2019-ncov/prevent-getting-sick/cloth-face-cover-guidance.html" TargetMode="External"/><Relationship Id="rId5" Type="http://schemas.openxmlformats.org/officeDocument/2006/relationships/hyperlink" Target="https://www.cdc.gov/coronavirus/2019-ncov/prevent-getting-sick/about-face-coverings.html" TargetMode="External"/><Relationship Id="rId4" Type="http://schemas.openxmlformats.org/officeDocument/2006/relationships/hyperlink" Target="https://www.cdc.gov/coronavirus/2019-ncov/if-you-are-sick/isolation.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coronavirus/2019-ncov/your-health/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pl-PL" sz="1200" b="0" i="0" dirty="0">
                <a:latin typeface="+mn-lt"/>
              </a:rPr>
              <a:t>Powitaj uczestników zajęć. Następnie przedstaw im temat.</a:t>
            </a:r>
          </a:p>
          <a:p>
            <a:pPr marL="342900" indent="-342900">
              <a:buFont typeface="+mj-lt"/>
              <a:buAutoNum type="arabicPeriod"/>
            </a:pPr>
            <a:r>
              <a:rPr lang="pl-PL" sz="1200" b="0" i="0" dirty="0">
                <a:latin typeface="+mn-lt"/>
              </a:rPr>
              <a:t>Przede wszystkim podkreśl znaczenie dbania o siebie samego </a:t>
            </a:r>
          </a:p>
          <a:p>
            <a:pPr marL="342900" indent="-342900">
              <a:buFont typeface="+mj-lt"/>
              <a:buAutoNum type="arabicPeriod"/>
            </a:pPr>
            <a:r>
              <a:rPr lang="pl-PL" sz="1200" b="0" i="0" dirty="0">
                <a:latin typeface="+mn-lt"/>
              </a:rPr>
              <a:t>Podkreślaj przesłanie dbania o siebie i ludzi wokół.</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a:t>
            </a:fld>
            <a:endParaRPr lang="en-US"/>
          </a:p>
        </p:txBody>
      </p:sp>
    </p:spTree>
    <p:extLst>
      <p:ext uri="{BB962C8B-B14F-4D97-AF65-F5344CB8AC3E}">
        <p14:creationId xmlns:p14="http://schemas.microsoft.com/office/powerpoint/2010/main" val="159914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solidFill>
                  <a:srgbClr val="FF0000"/>
                </a:solidFill>
                <a:latin typeface="+mn-lt"/>
              </a:rPr>
              <a:t>Jakie inne niewłaściwe sposoby noszenia maseczki widziałeś?</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12</a:t>
            </a:fld>
            <a:endParaRPr lang="en-US"/>
          </a:p>
        </p:txBody>
      </p:sp>
    </p:spTree>
    <p:extLst>
      <p:ext uri="{BB962C8B-B14F-4D97-AF65-F5344CB8AC3E}">
        <p14:creationId xmlns:p14="http://schemas.microsoft.com/office/powerpoint/2010/main" val="134178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pl-PL" sz="1200" b="0" i="0" dirty="0">
                <a:solidFill>
                  <a:srgbClr val="000000"/>
                </a:solidFill>
                <a:latin typeface="+mn-lt"/>
              </a:rPr>
              <a:t>Należy</a:t>
            </a:r>
          </a:p>
          <a:p>
            <a:pPr algn="l">
              <a:buFont typeface="Arial" panose="020B0604020202020204" pitchFamily="34" charset="0"/>
              <a:buChar char="•"/>
            </a:pPr>
            <a:r>
              <a:rPr lang="pl-PL" sz="1200" b="0" i="0" dirty="0">
                <a:solidFill>
                  <a:srgbClr val="000000"/>
                </a:solidFill>
                <a:latin typeface="+mn-lt"/>
              </a:rPr>
              <a:t>Noś maseczkę na nosie i ustach, aby zapobiegać rozsiewaniu COVISD-19.</a:t>
            </a:r>
          </a:p>
          <a:p>
            <a:pPr algn="l">
              <a:buFont typeface="Arial" panose="020B0604020202020204" pitchFamily="34" charset="0"/>
              <a:buChar char="•"/>
            </a:pPr>
            <a:r>
              <a:rPr lang="pl-PL" sz="1200" b="0" i="0" dirty="0">
                <a:solidFill>
                  <a:srgbClr val="000000"/>
                </a:solidFill>
                <a:latin typeface="+mn-lt"/>
              </a:rPr>
              <a:t>Noś maseczkę w miejscach publicznych, kiedy jesteś w pobliżu ludzi, którzy nie mieszkają z tobą, szczególnie w pomieszczeniach i w sytuacjach, kiedy trudno byłoby utrzymać odległość sześciu stóp od ludzi niemieszkających z tobą.</a:t>
            </a:r>
          </a:p>
          <a:p>
            <a:pPr algn="l">
              <a:buFont typeface="Arial" panose="020B0604020202020204" pitchFamily="34" charset="0"/>
              <a:buChar char="•"/>
            </a:pPr>
            <a:r>
              <a:rPr lang="pl-PL" sz="1200" b="0" i="0" dirty="0">
                <a:solidFill>
                  <a:srgbClr val="000000"/>
                </a:solidFill>
                <a:latin typeface="+mn-lt"/>
              </a:rPr>
              <a:t>Noś maskę prawidłowo dla zapewnienia najlepszej ochrony.</a:t>
            </a:r>
          </a:p>
          <a:p>
            <a:pPr algn="l">
              <a:buFont typeface="Arial" panose="020B0604020202020204" pitchFamily="34" charset="0"/>
              <a:buChar char="•"/>
            </a:pPr>
            <a:r>
              <a:rPr lang="pl-PL" sz="1200" i="0" dirty="0">
                <a:solidFill>
                  <a:srgbClr val="000000"/>
                </a:solidFill>
                <a:latin typeface="+mn-lt"/>
              </a:rPr>
              <a:t>Noś maseczkę pod szalikiem lub kominiarką kiedy jest zimno</a:t>
            </a:r>
          </a:p>
          <a:p>
            <a:pPr algn="l">
              <a:buFont typeface="Arial" panose="020B0604020202020204" pitchFamily="34" charset="0"/>
              <a:buChar char="•"/>
            </a:pPr>
            <a:r>
              <a:rPr lang="pl-PL" sz="1200" b="0" i="0" dirty="0">
                <a:solidFill>
                  <a:srgbClr val="000000"/>
                </a:solidFill>
                <a:latin typeface="+mn-lt"/>
              </a:rPr>
              <a:t>Miej przy sobie zapasową maseczkę, na wypadek, gdyby pierwsza zamokła z powodu oddechu, śniegu lub deszczu.</a:t>
            </a:r>
          </a:p>
          <a:p>
            <a:pPr algn="l">
              <a:buFont typeface="Arial" panose="020B0604020202020204" pitchFamily="34" charset="0"/>
              <a:buChar char="•"/>
            </a:pPr>
            <a:r>
              <a:rPr lang="pl-PL" sz="1200" b="0" i="0" dirty="0">
                <a:latin typeface="+mn-lt"/>
              </a:rPr>
              <a:t>Zamoczoną maseczkę wielorazową</a:t>
            </a:r>
            <a:r>
              <a:rPr lang="pl-PL" sz="1200" b="0" i="0" dirty="0">
                <a:solidFill>
                  <a:srgbClr val="000000"/>
                </a:solidFill>
                <a:latin typeface="+mn-lt"/>
              </a:rPr>
              <a:t>  schowaj do woreczka plastikowego do czasu, aż będzie można ją uprać.</a:t>
            </a:r>
          </a:p>
          <a:p>
            <a:pPr algn="l">
              <a:buFont typeface="Arial" panose="020B0604020202020204" pitchFamily="34" charset="0"/>
              <a:buChar char="•"/>
            </a:pPr>
            <a:endParaRPr lang="en-US" sz="1200" b="0" i="0" dirty="0">
              <a:solidFill>
                <a:srgbClr val="000000"/>
              </a:solidFill>
              <a:effectLst/>
              <a:latin typeface="+mn-lt"/>
            </a:endParaRPr>
          </a:p>
          <a:p>
            <a:pPr algn="l"/>
            <a:r>
              <a:rPr lang="pl-PL" sz="1200" b="0" i="0" dirty="0">
                <a:solidFill>
                  <a:srgbClr val="000000"/>
                </a:solidFill>
                <a:latin typeface="+mn-lt"/>
              </a:rPr>
              <a:t>Nie należy</a:t>
            </a:r>
          </a:p>
          <a:p>
            <a:pPr algn="l">
              <a:buFont typeface="Arial" panose="020B0604020202020204" pitchFamily="34" charset="0"/>
              <a:buChar char="•"/>
            </a:pPr>
            <a:r>
              <a:rPr lang="pl-PL" sz="1200" b="0" i="0" dirty="0">
                <a:solidFill>
                  <a:srgbClr val="000000"/>
                </a:solidFill>
                <a:latin typeface="+mn-lt"/>
              </a:rPr>
              <a:t>Nakładać maseczki na szyję czy czoło.</a:t>
            </a:r>
          </a:p>
          <a:p>
            <a:pPr algn="l">
              <a:buFont typeface="Arial" panose="020B0604020202020204" pitchFamily="34" charset="0"/>
              <a:buChar char="•"/>
            </a:pPr>
            <a:r>
              <a:rPr lang="pl-PL" sz="1200" b="0" i="0" dirty="0">
                <a:latin typeface="+mn-lt"/>
              </a:rPr>
              <a:t>Dotykać maseczki; jeżeli to zrobisz</a:t>
            </a:r>
            <a:r>
              <a:rPr lang="pl-PL" sz="1200" b="0" i="0" dirty="0">
                <a:solidFill>
                  <a:srgbClr val="000000"/>
                </a:solidFill>
                <a:latin typeface="+mn-lt"/>
              </a:rPr>
              <a:t>, </a:t>
            </a:r>
            <a:r>
              <a:rPr lang="pl-PL" sz="1200" b="0" i="0" u="sng" dirty="0">
                <a:solidFill>
                  <a:srgbClr val="075290"/>
                </a:solidFill>
                <a:latin typeface="+mn-lt"/>
                <a:hlinkClick r:id="rId3"/>
              </a:rPr>
              <a:t>umyj ręce</a:t>
            </a:r>
            <a:r>
              <a:rPr lang="pl-PL" sz="1200" b="0" i="0" dirty="0">
                <a:solidFill>
                  <a:srgbClr val="000000"/>
                </a:solidFill>
                <a:latin typeface="+mn-lt"/>
              </a:rPr>
              <a:t> albo nasmaruj je odkażaczem.</a:t>
            </a:r>
          </a:p>
          <a:p>
            <a:pPr algn="l">
              <a:buFont typeface="Arial" panose="020B0604020202020204" pitchFamily="34" charset="0"/>
              <a:buChar char="•"/>
            </a:pPr>
            <a:endParaRPr lang="en-US" sz="2000" b="0" i="0" dirty="0">
              <a:solidFill>
                <a:srgbClr val="000000"/>
              </a:solidFill>
              <a:effectLst/>
              <a:latin typeface="Open Sans"/>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13</a:t>
            </a:fld>
            <a:endParaRPr lang="en-US"/>
          </a:p>
        </p:txBody>
      </p:sp>
    </p:spTree>
    <p:extLst>
      <p:ext uri="{BB962C8B-B14F-4D97-AF65-F5344CB8AC3E}">
        <p14:creationId xmlns:p14="http://schemas.microsoft.com/office/powerpoint/2010/main" val="17886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Należy prać ją codziennie albo po każdym użyciu. Bardzo ważne jest prawidłowe zdejmowanie maseczki i mycie rąk po dotknięciu używanej maseczki.</a:t>
            </a:r>
            <a:br>
              <a:rPr lang="pl-PL" sz="1200" b="0" i="0" dirty="0">
                <a:latin typeface="+mn-lt"/>
              </a:rPr>
            </a:br>
            <a:endParaRPr lang="pl-PL" sz="1200" b="0" i="0" dirty="0">
              <a:latin typeface="+mn-lt"/>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14</a:t>
            </a:fld>
            <a:endParaRPr lang="en-US"/>
          </a:p>
        </p:txBody>
      </p:sp>
    </p:spTree>
    <p:extLst>
      <p:ext uri="{BB962C8B-B14F-4D97-AF65-F5344CB8AC3E}">
        <p14:creationId xmlns:p14="http://schemas.microsoft.com/office/powerpoint/2010/main" val="268946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0" i="0" dirty="0">
                <a:latin typeface="+mn-lt"/>
              </a:rPr>
              <a:t>Ludzie w pobliżu (mniej niż 6 stóp) osoby chorej na COVID-19 lub mający bezpośredni kontakt z taką osobą mają największe ryzyko zakażenia.</a:t>
            </a:r>
            <a:br>
              <a:rPr lang="pl-PL" b="1" i="0" noProof="0" dirty="0">
                <a:latin typeface="Tw Cen MT" panose="020B0602020104020603" pitchFamily="34" charset="77"/>
              </a:rPr>
            </a:br>
            <a:endParaRPr lang="pl-PL"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15</a:t>
            </a:fld>
            <a:endParaRPr lang="en-US"/>
          </a:p>
        </p:txBody>
      </p:sp>
    </p:spTree>
    <p:extLst>
      <p:ext uri="{BB962C8B-B14F-4D97-AF65-F5344CB8AC3E}">
        <p14:creationId xmlns:p14="http://schemas.microsoft.com/office/powerpoint/2010/main" val="54351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Jeżeli masz lub myślisz, że możesz mieć COVID-19, zastosuj te środki, aby zatroszczyć się o siebie i przyczynić się do ochrony innych w swoim domu i bezpośrednim otoczeniu.</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u="sng" noProof="0" dirty="0">
                <a:latin typeface="+mn-lt"/>
              </a:rPr>
              <a:t>Pozostań w domu, z wyjątkiem uzyskania opieki medycznej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noProof="0" dirty="0">
                <a:latin typeface="+mn-lt"/>
              </a:rPr>
              <a:t>Pozostań w domu przez 10 dni po wystąpieniu objawów.  Jeżeli nie masz objawów, pozostań w domu przez 10 dni od dnia wykonania testu na COVID. Większość ludzi z COVID-19 ma łagodny przebieg choroby i może powrócić do zdrowia w domu, bez korzystania z opieki medycznej. Nie wychodź z domu, chyba że w celu uzyskania opieki medycznej. Nie odwiedzaj miejsc publicznych.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noProof="0" dirty="0">
                <a:latin typeface="+mn-lt"/>
              </a:rPr>
              <a:t>Dbaj o siebie. Odpoczywaj i unikaj odwodnienia. Przyjmuj leki w wolnej sprzedaży, takie jak acetaminofen, poprawiające samopoczucie.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noProof="0" dirty="0">
                <a:latin typeface="+mn-lt"/>
              </a:rPr>
              <a:t>Pozostań w kontakcie z lekarzem. Przed pójściem do lekarza, najpierw zadzwoń. Koniecznie zwróć się o pomoc, jeżeli masz trudności z oddychaniem, albo inne niebezpieczne objawy, albo jeżeli myślisz, że potrzebujesz pilnej pomocy.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noProof="0" dirty="0">
                <a:latin typeface="+mn-lt"/>
              </a:rPr>
              <a:t>Unikaj transportu publicznego, wspólnych dojazdów do pracy jednym samochodem i taksówek.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i="0" u="sng" noProof="0" dirty="0">
                <a:latin typeface="+mn-lt"/>
              </a:rPr>
              <a:t>Trzymaj się z dala od innych.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noProof="0" dirty="0">
                <a:latin typeface="+mn-lt"/>
              </a:rPr>
              <a:t>O ile to możliwe, pozostań w jednym pokoju, z dala od innych osób i zwierząt w domu. W miarę możności korzystaj również z osobnej łazienki. Jeżeli musisz być w pobliżu innych ludzi lub zwierząt, albo wychodzić na zewnątrz, koniecznie włóż maseczkę.</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noProof="0" dirty="0">
                <a:latin typeface="+mn-lt"/>
              </a:rPr>
              <a:t>Powiadom osoby, z którymi miałeś bliski kontakt, że mogły być narażone na COVID-19. Zakażona osoba może zacząć rozsiewać COVID-19 na 48 godzin (2 dni) przed pojawieniem się jakichkolwiek objawów lub pozytywnego wyniku testu. Powiadamiając osoby, z którymi miałeś bliski kontakt o możliwości narażenia na COVID-19, przyczyniasz się do ochrony wszystkich.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noProof="0" dirty="0">
                <a:latin typeface="+mn-lt"/>
              </a:rPr>
              <a:t>Dodatkowe wskazówki dostępne są dla osób mieszkających w bezpośredniej bliskości innych i w mieszkaniach wielorodzinnych- https://www.cdc.gov/coronavirus/2019-ncov/daily-life-coping/living-in-close-quarters.html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0" i="0" noProof="0" dirty="0">
                <a:latin typeface="+mn-lt"/>
              </a:rPr>
              <a:t>Jeżeli masz pytania na temat zwierząt domowych, zapoznaj się z publikacją COVID-19 and Animals (COVID-19 i zwierzęta) - https://www.cdc.gov/coronavirus/2019-ncov/faq.html#Pets-and-Animals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200" b="0" i="0" u="sng" noProof="0" dirty="0">
                <a:latin typeface="+mn-lt"/>
              </a:rPr>
              <a:t>Po wykryciu u ciebie COVID-19</a:t>
            </a:r>
            <a:r>
              <a:rPr lang="pl-PL" sz="1200" b="0" i="0" noProof="0" dirty="0">
                <a:latin typeface="+mn-lt"/>
              </a:rPr>
              <a:t>, ktoś z wydziału zdrowia zadzwoni do siebie. Zrób co należy, aby spowolnić rozprzestrzenianie się choroby.</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https://www.cdc.gov/coronavirus/2019-ncov/if-you-are-sick/steps-when-sick.html</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16</a:t>
            </a:fld>
            <a:endParaRPr lang="en-US"/>
          </a:p>
        </p:txBody>
      </p:sp>
    </p:spTree>
    <p:extLst>
      <p:ext uri="{BB962C8B-B14F-4D97-AF65-F5344CB8AC3E}">
        <p14:creationId xmlns:p14="http://schemas.microsoft.com/office/powerpoint/2010/main" val="1075159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u="sng" dirty="0">
                <a:solidFill>
                  <a:schemeClr val="tx1"/>
                </a:solidFill>
                <a:latin typeface="+mn-lt"/>
                <a:ea typeface="+mn-ea"/>
                <a:cs typeface="+mn-cs"/>
              </a:rPr>
              <a:t>Kiedy udać się na pogotowie</a:t>
            </a:r>
          </a:p>
          <a:p>
            <a:r>
              <a:rPr lang="pl-PL" sz="1200" b="0" i="0" dirty="0">
                <a:solidFill>
                  <a:schemeClr val="tx1"/>
                </a:solidFill>
                <a:latin typeface="+mn-lt"/>
                <a:ea typeface="+mn-ea"/>
                <a:cs typeface="+mn-cs"/>
              </a:rPr>
              <a:t>Zapoznaj się  z objawami COVID-19 wymagającymi pomocy na pogotowiu* . Jeżeli występuje któryś z tych objawów, należy natychmiast zwrócić się o pomoc medyczną :</a:t>
            </a:r>
          </a:p>
          <a:p>
            <a:pPr marL="171450" indent="-171450">
              <a:buFont typeface="Arial" panose="020B0604020202020204" pitchFamily="34" charset="0"/>
              <a:buChar char="•"/>
            </a:pPr>
            <a:r>
              <a:rPr lang="pl-PL" sz="1200" b="0" i="0" dirty="0">
                <a:solidFill>
                  <a:schemeClr val="tx1"/>
                </a:solidFill>
                <a:latin typeface="+mn-lt"/>
                <a:ea typeface="+mn-ea"/>
                <a:cs typeface="+mn-cs"/>
              </a:rPr>
              <a:t>Trudności z oddychaniem</a:t>
            </a:r>
          </a:p>
          <a:p>
            <a:pPr marL="171450" indent="-171450">
              <a:buFont typeface="Arial" panose="020B0604020202020204" pitchFamily="34" charset="0"/>
              <a:buChar char="•"/>
            </a:pPr>
            <a:r>
              <a:rPr lang="pl-PL" sz="1200" b="0" i="0" dirty="0">
                <a:solidFill>
                  <a:schemeClr val="tx1"/>
                </a:solidFill>
                <a:latin typeface="+mn-lt"/>
                <a:ea typeface="+mn-ea"/>
                <a:cs typeface="+mn-cs"/>
              </a:rPr>
              <a:t>Ból lub ucisk w klatce piersiowej</a:t>
            </a:r>
          </a:p>
          <a:p>
            <a:pPr marL="171450" indent="-171450">
              <a:buFont typeface="Arial" panose="020B0604020202020204" pitchFamily="34" charset="0"/>
              <a:buChar char="•"/>
            </a:pPr>
            <a:r>
              <a:rPr lang="pl-PL" sz="1200" b="0" i="0" dirty="0">
                <a:solidFill>
                  <a:schemeClr val="tx1"/>
                </a:solidFill>
                <a:latin typeface="+mn-lt"/>
                <a:ea typeface="+mn-ea"/>
                <a:cs typeface="+mn-cs"/>
              </a:rPr>
              <a:t>Niewystępujące przedtem splątanie/dezorientacja</a:t>
            </a:r>
          </a:p>
          <a:p>
            <a:pPr marL="171450" indent="-171450">
              <a:buFont typeface="Arial" panose="020B0604020202020204" pitchFamily="34" charset="0"/>
              <a:buChar char="•"/>
            </a:pPr>
            <a:r>
              <a:rPr lang="pl-PL" sz="1200" b="0" i="0" dirty="0">
                <a:solidFill>
                  <a:schemeClr val="tx1"/>
                </a:solidFill>
                <a:latin typeface="+mn-lt"/>
                <a:ea typeface="+mn-ea"/>
                <a:cs typeface="+mn-cs"/>
              </a:rPr>
              <a:t>Trudności z obudzeniem się lub przemożna senność</a:t>
            </a:r>
          </a:p>
          <a:p>
            <a:pPr marL="171450" indent="-171450">
              <a:buFont typeface="Arial" panose="020B0604020202020204" pitchFamily="34" charset="0"/>
              <a:buChar char="•"/>
            </a:pPr>
            <a:r>
              <a:rPr lang="pl-PL" sz="1200" b="0" i="0" dirty="0">
                <a:solidFill>
                  <a:schemeClr val="tx1"/>
                </a:solidFill>
                <a:latin typeface="+mn-lt"/>
                <a:ea typeface="+mn-ea"/>
                <a:cs typeface="+mn-cs"/>
              </a:rPr>
              <a:t>Sinawe usta lub twarz</a:t>
            </a:r>
          </a:p>
          <a:p>
            <a:r>
              <a:rPr lang="pl-PL" sz="1200" b="0" i="0" dirty="0">
                <a:solidFill>
                  <a:schemeClr val="tx1"/>
                </a:solidFill>
                <a:latin typeface="+mn-lt"/>
                <a:ea typeface="+mn-ea"/>
                <a:cs typeface="+mn-cs"/>
              </a:rPr>
              <a:t>*Ta lista nie obejmuje wszystkich możliwych objawów. Skontaktuj się z lekarzem, jeżeli masz inne niepokojące lub ciężkie objawy.</a:t>
            </a:r>
          </a:p>
          <a:p>
            <a:r>
              <a:rPr lang="pl-PL" sz="1200" b="0" i="0" dirty="0">
                <a:solidFill>
                  <a:schemeClr val="tx1"/>
                </a:solidFill>
                <a:latin typeface="+mn-lt"/>
                <a:ea typeface="+mn-ea"/>
                <a:cs typeface="+mn-cs"/>
              </a:rPr>
              <a:t>Zadzwoń pod 911 lub udaj się natychmiast na pogotowie: Powiadom operatora, że chcesz uzyskać pomoc dla kogoś, kto ma lub może mieć COVID-19.</a:t>
            </a:r>
          </a:p>
          <a:p>
            <a:br>
              <a:rPr lang="pl-PL" sz="1400" b="1" i="0" noProof="0" dirty="0">
                <a:latin typeface="Tw Cen MT" panose="020B0602020104020603" pitchFamily="34" charset="77"/>
              </a:rPr>
            </a:br>
            <a:r>
              <a:rPr lang="pl-PL" sz="1400" b="0" i="0" noProof="0" dirty="0">
                <a:latin typeface="+mn-lt"/>
              </a:rPr>
              <a:t>https://www.cdc.gov/coronavirus/2019-ncov/if-you-are-sick/steps-when-sick.html</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17</a:t>
            </a:fld>
            <a:endParaRPr lang="en-US"/>
          </a:p>
        </p:txBody>
      </p:sp>
    </p:spTree>
    <p:extLst>
      <p:ext uri="{BB962C8B-B14F-4D97-AF65-F5344CB8AC3E}">
        <p14:creationId xmlns:p14="http://schemas.microsoft.com/office/powerpoint/2010/main" val="381189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0" i="0" noProof="0" dirty="0">
                <a:latin typeface="+mn-lt"/>
              </a:rPr>
              <a:t>Większość specjalistów ocenia okres inkubacji COVID-19 na 2 do 14 dni, zwykle około pięciu dni. „Okres inkubacji” oznacza okres pomiędzy zarażeniem się wirusem i wystąpieniem objawów choroby. </a:t>
            </a:r>
            <a:br>
              <a:rPr lang="pl-PL" b="1" i="0" noProof="0" dirty="0">
                <a:latin typeface="Tw Cen MT" panose="020B0602020104020603" pitchFamily="34" charset="77"/>
              </a:rPr>
            </a:br>
            <a:endParaRPr lang="pl-PL" b="1" i="0" noProof="0" dirty="0">
              <a:latin typeface="Tw Cen MT" panose="020B0602020104020603" pitchFamily="34" charset="77"/>
            </a:endParaRPr>
          </a:p>
          <a:p>
            <a:endParaRPr lang="es-ES" altLang="en-US" noProof="0" dirty="0">
              <a:latin typeface="Arial" panose="020B0604020202020204" pitchFamily="34" charset="0"/>
              <a:ea typeface="ＭＳ Ｐゴシック" panose="020B0600070205080204" pitchFamily="34" charset="-128"/>
            </a:endParaRPr>
          </a:p>
          <a:p>
            <a:endParaRPr lang="es-ES" altLang="en-US" noProof="0" dirty="0">
              <a:latin typeface="Arial" panose="020B0604020202020204" pitchFamily="34" charset="0"/>
              <a:ea typeface="ＭＳ Ｐゴシック" panose="020B0600070205080204" pitchFamily="34" charset="-128"/>
            </a:endParaRPr>
          </a:p>
          <a:p>
            <a:endParaRPr lang="es-ES" altLang="en-US" noProof="0"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noProof="0" dirty="0">
              <a:solidFill>
                <a:srgbClr val="1E4649"/>
              </a:solidFill>
              <a:effectLst/>
              <a:latin typeface="Arial" pitchFamily="-11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noProof="0" dirty="0">
              <a:solidFill>
                <a:srgbClr val="1E4649"/>
              </a:solidFill>
              <a:effectLst/>
              <a:latin typeface="Arial" pitchFamily="-112" charset="0"/>
              <a:ea typeface="ＭＳ Ｐゴシック" charset="0"/>
              <a:cs typeface="ＭＳ Ｐゴシック" charset="0"/>
            </a:endParaRPr>
          </a:p>
          <a:p>
            <a:endParaRPr lang="es-ES" noProof="0" dirty="0"/>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18</a:t>
            </a:fld>
            <a:endParaRPr lang="en-US"/>
          </a:p>
        </p:txBody>
      </p:sp>
    </p:spTree>
    <p:extLst>
      <p:ext uri="{BB962C8B-B14F-4D97-AF65-F5344CB8AC3E}">
        <p14:creationId xmlns:p14="http://schemas.microsoft.com/office/powerpoint/2010/main" val="71058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Jeżeli dochodzi do wybuchu COVID-19 w okolicy, może on potrwać dość długo. (Wybuch choroby to sytuacja, w której znaczna liczba ludzi gwałtownie na nią zapada.) W zależności do natężenia takiego wybuchu choroby, władze epidemiologiczne mogą zalecić działania w celu ograniczenia narażenia społeczności na COVID-19. Takie działania mogą spowolnić rozprzestrzenianie i zmniejszyć skutki choroby.</a:t>
            </a:r>
            <a:br>
              <a:rPr lang="pl-PL" sz="1200" b="0" i="0" noProof="0" dirty="0">
                <a:latin typeface="+mn-lt"/>
              </a:rPr>
            </a:br>
            <a:r>
              <a:rPr lang="pl-PL" sz="1200" b="0" i="0" noProof="0" dirty="0">
                <a:latin typeface="+mn-lt"/>
              </a:rPr>
              <a:t>Jeżeli masz większe ryzyko zarażenia COVID-19 i ciężkiego przebiegu choroby z powodu wieku lub poważnych problemów ze zdrowiem, jest niezwykle ważne, aby podjąć działania zmierzające do ograniczenia ryzyka zachorowania. </a:t>
            </a:r>
            <a:r>
              <a:rPr lang="pl-PL" b="0" i="0" dirty="0">
                <a:solidFill>
                  <a:srgbClr val="000000"/>
                </a:solidFill>
                <a:latin typeface="Open Sans"/>
              </a:rPr>
              <a:t>Poważny przypadek COVID-19 jest definiowany jako wymagający pobytu w szpitalu, przyjęcia na oddział intensywnej opieki, intubacji, podłączenia do respiratora lub prowadzący do zgonu.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i="0" dirty="0">
                <a:solidFill>
                  <a:srgbClr val="000000"/>
                </a:solidFill>
                <a:latin typeface="Open Sans"/>
              </a:rPr>
              <a:t>Dorośli w każdym wieku mający następujące choroby i stany</a:t>
            </a:r>
            <a:r>
              <a:rPr lang="pl-PL" b="0" i="0" dirty="0">
                <a:solidFill>
                  <a:srgbClr val="000000"/>
                </a:solidFill>
                <a:latin typeface="Open Sans"/>
              </a:rPr>
              <a:t> </a:t>
            </a:r>
            <a:r>
              <a:rPr lang="pl-PL" b="1" i="0" dirty="0">
                <a:solidFill>
                  <a:srgbClr val="000000"/>
                </a:solidFill>
                <a:latin typeface="Open Sans"/>
              </a:rPr>
              <a:t>mają zwiększone ryzyko</a:t>
            </a:r>
            <a:r>
              <a:rPr lang="pl-PL" b="0" i="0" dirty="0">
                <a:solidFill>
                  <a:srgbClr val="000000"/>
                </a:solidFill>
                <a:latin typeface="Open Sans"/>
              </a:rPr>
              <a:t> poważnego przypadku choroby po zarażeniu wirusem powodującym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solidFill>
                <a:srgbClr val="000000"/>
              </a:solidFill>
              <a:effectLst/>
              <a:latin typeface="Open Sans"/>
            </a:endParaRPr>
          </a:p>
          <a:p>
            <a:pPr algn="l">
              <a:buFont typeface="Arial" panose="020B0604020202020204" pitchFamily="34" charset="0"/>
              <a:buChar char="•"/>
            </a:pPr>
            <a:r>
              <a:rPr lang="pl-PL" b="0" i="0" u="sng" dirty="0">
                <a:solidFill>
                  <a:srgbClr val="075290"/>
                </a:solidFill>
                <a:latin typeface="Open Sans"/>
                <a:hlinkClick r:id="rId3"/>
              </a:rPr>
              <a:t>Nowotwory</a:t>
            </a:r>
          </a:p>
          <a:p>
            <a:pPr algn="l">
              <a:buFont typeface="Arial" panose="020B0604020202020204" pitchFamily="34" charset="0"/>
              <a:buChar char="•"/>
            </a:pPr>
            <a:r>
              <a:rPr lang="pl-PL" b="0" i="0" u="sng" dirty="0">
                <a:solidFill>
                  <a:srgbClr val="075290"/>
                </a:solidFill>
                <a:latin typeface="Open Sans"/>
                <a:hlinkClick r:id="rId4"/>
              </a:rPr>
              <a:t>Przewlekła choroba nerek</a:t>
            </a:r>
          </a:p>
          <a:p>
            <a:pPr algn="l">
              <a:buFont typeface="Arial" panose="020B0604020202020204" pitchFamily="34" charset="0"/>
              <a:buChar char="•"/>
            </a:pPr>
            <a:r>
              <a:rPr lang="pl-PL" b="0" i="0" u="sng" dirty="0">
                <a:solidFill>
                  <a:srgbClr val="075290"/>
                </a:solidFill>
                <a:latin typeface="Open Sans"/>
                <a:hlinkClick r:id="rId5"/>
              </a:rPr>
              <a:t>POChP (przewlekła obturacyjna choroba płuc)</a:t>
            </a:r>
          </a:p>
          <a:p>
            <a:pPr algn="l">
              <a:buFont typeface="Arial" panose="020B0604020202020204" pitchFamily="34" charset="0"/>
              <a:buChar char="•"/>
            </a:pPr>
            <a:r>
              <a:rPr lang="pl-PL" b="0" i="0" u="sng" dirty="0">
                <a:solidFill>
                  <a:srgbClr val="075290"/>
                </a:solidFill>
                <a:latin typeface="Open Sans"/>
                <a:hlinkClick r:id="rId6"/>
              </a:rPr>
              <a:t>Zespół Downa</a:t>
            </a:r>
          </a:p>
          <a:p>
            <a:pPr algn="l">
              <a:buFont typeface="Arial" panose="020B0604020202020204" pitchFamily="34" charset="0"/>
              <a:buChar char="•"/>
            </a:pPr>
            <a:r>
              <a:rPr lang="pl-PL" b="0" i="0" u="sng" dirty="0">
                <a:solidFill>
                  <a:srgbClr val="075290"/>
                </a:solidFill>
                <a:latin typeface="Open Sans"/>
                <a:hlinkClick r:id="rId7"/>
              </a:rPr>
              <a:t>Choroby kardiologiczne, takie jak niewydolność serca, choroba wieńcowa lub schorzenia mięśnia sercowego</a:t>
            </a:r>
          </a:p>
          <a:p>
            <a:pPr algn="l">
              <a:buFont typeface="Arial" panose="020B0604020202020204" pitchFamily="34" charset="0"/>
              <a:buChar char="•"/>
            </a:pPr>
            <a:r>
              <a:rPr lang="pl-PL" b="0" i="0" u="sng" dirty="0">
                <a:solidFill>
                  <a:srgbClr val="075290"/>
                </a:solidFill>
                <a:latin typeface="Open Sans"/>
                <a:hlinkClick r:id="rId8"/>
              </a:rPr>
              <a:t>Stan obniżonej odporności (osłabionego układu immunologicznego) po przeszczepie narządu</a:t>
            </a:r>
          </a:p>
          <a:p>
            <a:pPr algn="l">
              <a:buFont typeface="Arial" panose="020B0604020202020204" pitchFamily="34" charset="0"/>
              <a:buChar char="•"/>
            </a:pPr>
            <a:r>
              <a:rPr lang="pl-PL" b="0" i="0" dirty="0">
                <a:solidFill>
                  <a:srgbClr val="075290"/>
                </a:solidFill>
                <a:latin typeface="Open Sans"/>
                <a:hlinkClick r:id="rId9"/>
              </a:rPr>
              <a:t>Otyłość </a:t>
            </a:r>
            <a:r>
              <a:rPr lang="pl-PL" b="0" i="0" u="sng" dirty="0">
                <a:solidFill>
                  <a:srgbClr val="075290"/>
                </a:solidFill>
                <a:latin typeface="Open Sans"/>
                <a:hlinkClick r:id="rId9"/>
              </a:rPr>
              <a:t>(indeks masy miała [BMI] 30 kg/m</a:t>
            </a:r>
            <a:r>
              <a:rPr lang="pl-PL" b="0" i="0" u="none" strike="noStrike" baseline="30000" dirty="0">
                <a:solidFill>
                  <a:srgbClr val="075290"/>
                </a:solidFill>
                <a:latin typeface="Open Sans"/>
                <a:hlinkClick r:id="rId9"/>
              </a:rPr>
              <a:t>2</a:t>
            </a:r>
            <a:r>
              <a:rPr lang="pl-PL" b="0" i="0" u="sng" dirty="0">
                <a:solidFill>
                  <a:srgbClr val="075290"/>
                </a:solidFill>
                <a:latin typeface="Open Sans"/>
                <a:hlinkClick r:id="rId9"/>
              </a:rPr>
              <a:t> lub więcej ale &lt; 40 kg/m</a:t>
            </a:r>
            <a:r>
              <a:rPr lang="pl-PL" b="0" i="0" u="none" strike="noStrike" baseline="30000" dirty="0">
                <a:solidFill>
                  <a:srgbClr val="075290"/>
                </a:solidFill>
                <a:latin typeface="Open Sans"/>
                <a:hlinkClick r:id="rId9"/>
              </a:rPr>
              <a:t>2</a:t>
            </a:r>
            <a:r>
              <a:rPr lang="pl-PL" b="0" i="0" u="sng" dirty="0">
                <a:solidFill>
                  <a:srgbClr val="075290"/>
                </a:solidFill>
                <a:latin typeface="Open Sans"/>
                <a:hlinkClick r:id="rId9"/>
              </a:rPr>
              <a:t>)</a:t>
            </a:r>
          </a:p>
          <a:p>
            <a:pPr algn="l">
              <a:buFont typeface="Arial" panose="020B0604020202020204" pitchFamily="34" charset="0"/>
              <a:buChar char="•"/>
            </a:pPr>
            <a:r>
              <a:rPr lang="pl-PL" b="0" i="0" dirty="0">
                <a:solidFill>
                  <a:srgbClr val="075290"/>
                </a:solidFill>
                <a:latin typeface="Open Sans"/>
                <a:hlinkClick r:id="rId9"/>
              </a:rPr>
              <a:t>Ciężka otyłość </a:t>
            </a:r>
            <a:r>
              <a:rPr lang="pl-PL" b="0" i="0" u="sng" dirty="0">
                <a:solidFill>
                  <a:srgbClr val="075290"/>
                </a:solidFill>
                <a:latin typeface="Open Sans"/>
                <a:hlinkClick r:id="rId9"/>
              </a:rPr>
              <a:t>(BMI ≥ 40 kg/m</a:t>
            </a:r>
            <a:r>
              <a:rPr lang="pl-PL" b="0" i="0" u="none" strike="noStrike" baseline="30000" dirty="0">
                <a:solidFill>
                  <a:srgbClr val="075290"/>
                </a:solidFill>
                <a:latin typeface="Open Sans"/>
                <a:hlinkClick r:id="rId9"/>
              </a:rPr>
              <a:t>2</a:t>
            </a:r>
            <a:r>
              <a:rPr lang="pl-PL" b="0" i="0" u="sng" dirty="0">
                <a:solidFill>
                  <a:srgbClr val="075290"/>
                </a:solidFill>
                <a:latin typeface="Open Sans"/>
                <a:hlinkClick r:id="rId9"/>
              </a:rPr>
              <a:t>)</a:t>
            </a:r>
          </a:p>
          <a:p>
            <a:pPr algn="l">
              <a:buFont typeface="Arial" panose="020B0604020202020204" pitchFamily="34" charset="0"/>
              <a:buChar char="•"/>
            </a:pPr>
            <a:r>
              <a:rPr lang="pl-PL" b="0" i="0" u="sng" dirty="0">
                <a:solidFill>
                  <a:srgbClr val="075290"/>
                </a:solidFill>
                <a:latin typeface="Open Sans"/>
                <a:hlinkClick r:id="rId10"/>
              </a:rPr>
              <a:t>Ciąża</a:t>
            </a:r>
          </a:p>
          <a:p>
            <a:pPr algn="l">
              <a:buFont typeface="Arial" panose="020B0604020202020204" pitchFamily="34" charset="0"/>
              <a:buChar char="•"/>
            </a:pPr>
            <a:r>
              <a:rPr lang="pl-PL" b="0" i="0" u="sng" dirty="0">
                <a:solidFill>
                  <a:srgbClr val="075290"/>
                </a:solidFill>
                <a:latin typeface="Open Sans"/>
                <a:hlinkClick r:id="rId11"/>
              </a:rPr>
              <a:t>Niedokrwistość sierpowatokrwinkowa</a:t>
            </a:r>
          </a:p>
          <a:p>
            <a:pPr algn="l">
              <a:buFont typeface="Arial" panose="020B0604020202020204" pitchFamily="34" charset="0"/>
              <a:buChar char="•"/>
            </a:pPr>
            <a:r>
              <a:rPr lang="pl-PL" b="0" i="0" u="sng" dirty="0">
                <a:solidFill>
                  <a:srgbClr val="075290"/>
                </a:solidFill>
                <a:latin typeface="Open Sans"/>
                <a:hlinkClick r:id="rId12"/>
              </a:rPr>
              <a:t>Palenie papierosów</a:t>
            </a:r>
          </a:p>
          <a:p>
            <a:pPr algn="l">
              <a:buFont typeface="Arial" panose="020B0604020202020204" pitchFamily="34" charset="0"/>
              <a:buChar char="•"/>
            </a:pPr>
            <a:r>
              <a:rPr lang="pl-PL" b="0" i="0" u="sng" dirty="0">
                <a:solidFill>
                  <a:srgbClr val="075290"/>
                </a:solidFill>
                <a:latin typeface="Open Sans"/>
                <a:hlinkClick r:id="rId13"/>
              </a:rPr>
              <a:t>Cukrzyca typu 2</a:t>
            </a:r>
          </a:p>
          <a:p>
            <a:pPr algn="l">
              <a:buFont typeface="Arial" panose="020B0604020202020204" pitchFamily="34" charset="0"/>
              <a:buChar char="•"/>
            </a:pPr>
            <a:endParaRPr lang="en-US" b="0" i="0" u="sng" dirty="0">
              <a:solidFill>
                <a:srgbClr val="075290"/>
              </a:solidFill>
              <a:effectLst/>
              <a:latin typeface="Open Sans"/>
            </a:endParaRPr>
          </a:p>
          <a:p>
            <a:pPr algn="l"/>
            <a:r>
              <a:rPr lang="pl-PL" b="0" i="0" dirty="0">
                <a:solidFill>
                  <a:srgbClr val="000000"/>
                </a:solidFill>
                <a:latin typeface="Open Sans"/>
              </a:rPr>
              <a:t>COVID-19 to nowa choroba. Informacje na temat wpływu wielu istniejących schorzeń na przebieg COVID-19 są w tej chwili niepełne. </a:t>
            </a:r>
            <a:r>
              <a:rPr lang="pl-PL" i="0" dirty="0">
                <a:solidFill>
                  <a:srgbClr val="000000"/>
                </a:solidFill>
                <a:latin typeface="Open Sans"/>
              </a:rPr>
              <a:t>Na podstawie informacji dostępnych w tej chwili można powiedzieć, że dorośli w każdym wieku mający następujące choroby i stany</a:t>
            </a:r>
            <a:r>
              <a:rPr lang="pl-PL" b="0" i="0" dirty="0">
                <a:solidFill>
                  <a:srgbClr val="000000"/>
                </a:solidFill>
                <a:latin typeface="Open Sans"/>
              </a:rPr>
              <a:t> </a:t>
            </a:r>
            <a:r>
              <a:rPr lang="pl-PL" b="1" i="0" dirty="0">
                <a:solidFill>
                  <a:srgbClr val="000000"/>
                </a:solidFill>
                <a:latin typeface="Open Sans"/>
              </a:rPr>
              <a:t>mają zwiększone ryzyko</a:t>
            </a:r>
            <a:r>
              <a:rPr lang="pl-PL" b="0" i="0" dirty="0">
                <a:solidFill>
                  <a:srgbClr val="000000"/>
                </a:solidFill>
                <a:latin typeface="Open Sans"/>
              </a:rPr>
              <a:t> poważnego przypadku choroby po zarażeniu wirusem powodującym COVID-19:</a:t>
            </a:r>
          </a:p>
          <a:p>
            <a:pPr algn="l">
              <a:buFont typeface="Arial" panose="020B0604020202020204" pitchFamily="34" charset="0"/>
              <a:buChar char="•"/>
            </a:pPr>
            <a:r>
              <a:rPr lang="pl-PL" b="0" i="0" u="sng" dirty="0">
                <a:solidFill>
                  <a:srgbClr val="075290"/>
                </a:solidFill>
                <a:latin typeface="Open Sans"/>
                <a:hlinkClick r:id="rId14"/>
              </a:rPr>
              <a:t>Astma (umiarkowany lub ciężki przebieg)</a:t>
            </a:r>
          </a:p>
          <a:p>
            <a:pPr algn="l">
              <a:buFont typeface="Arial" panose="020B0604020202020204" pitchFamily="34" charset="0"/>
              <a:buChar char="•"/>
            </a:pPr>
            <a:r>
              <a:rPr lang="pl-PL" b="0" i="0" u="sng" dirty="0">
                <a:solidFill>
                  <a:srgbClr val="075290"/>
                </a:solidFill>
                <a:latin typeface="Open Sans"/>
                <a:hlinkClick r:id="rId15"/>
              </a:rPr>
              <a:t>Choroba naczyń mózgowych (wpływa na naczynia krwionośne i dopływ krwi do mózgu)</a:t>
            </a:r>
          </a:p>
          <a:p>
            <a:pPr algn="l">
              <a:buFont typeface="Arial" panose="020B0604020202020204" pitchFamily="34" charset="0"/>
              <a:buChar char="•"/>
            </a:pPr>
            <a:r>
              <a:rPr lang="pl-PL" b="0" i="0" u="sng" dirty="0">
                <a:solidFill>
                  <a:srgbClr val="075290"/>
                </a:solidFill>
                <a:latin typeface="Open Sans"/>
                <a:hlinkClick r:id="rId16"/>
              </a:rPr>
              <a:t>Mukowiscydoza</a:t>
            </a:r>
          </a:p>
          <a:p>
            <a:pPr algn="l">
              <a:buFont typeface="Arial" panose="020B0604020202020204" pitchFamily="34" charset="0"/>
              <a:buChar char="•"/>
            </a:pPr>
            <a:r>
              <a:rPr lang="pl-PL" b="0" i="0" u="sng" dirty="0">
                <a:solidFill>
                  <a:srgbClr val="075290"/>
                </a:solidFill>
                <a:latin typeface="Open Sans"/>
                <a:hlinkClick r:id="rId15"/>
              </a:rPr>
              <a:t>Nadciśnienie lub wysokie ciśnienie krwi</a:t>
            </a:r>
          </a:p>
          <a:p>
            <a:pPr algn="l">
              <a:buFont typeface="Arial" panose="020B0604020202020204" pitchFamily="34" charset="0"/>
              <a:buChar char="•"/>
            </a:pPr>
            <a:r>
              <a:rPr lang="pl-PL" b="0" i="0" u="sng" dirty="0">
                <a:solidFill>
                  <a:srgbClr val="075290"/>
                </a:solidFill>
                <a:latin typeface="Open Sans"/>
                <a:hlinkClick r:id="rId8"/>
              </a:rPr>
              <a:t>Stan osłabienia odporności (osłabionego układu immunologicznego) z powodu przeszczepu szpiku, niedoboru odporności, HIV, stosowania kortykosterydów i innych leków obniżających odporność</a:t>
            </a:r>
          </a:p>
          <a:p>
            <a:pPr algn="l">
              <a:buFont typeface="Arial" panose="020B0604020202020204" pitchFamily="34" charset="0"/>
              <a:buChar char="•"/>
            </a:pPr>
            <a:r>
              <a:rPr lang="pl-PL" b="0" i="0" u="sng" dirty="0">
                <a:solidFill>
                  <a:srgbClr val="075290"/>
                </a:solidFill>
                <a:latin typeface="Open Sans"/>
                <a:hlinkClick r:id="rId17"/>
              </a:rPr>
              <a:t>Schorzenia neurologiczne, takie jak demencja</a:t>
            </a:r>
          </a:p>
          <a:p>
            <a:pPr algn="l">
              <a:buFont typeface="Arial" panose="020B0604020202020204" pitchFamily="34" charset="0"/>
              <a:buChar char="•"/>
            </a:pPr>
            <a:r>
              <a:rPr lang="pl-PL" b="0" i="0" u="sng" dirty="0">
                <a:solidFill>
                  <a:srgbClr val="075290"/>
                </a:solidFill>
                <a:latin typeface="Open Sans"/>
                <a:hlinkClick r:id="rId18"/>
              </a:rPr>
              <a:t>Choroby wątroby</a:t>
            </a:r>
          </a:p>
          <a:p>
            <a:pPr algn="l">
              <a:buFont typeface="Arial" panose="020B0604020202020204" pitchFamily="34" charset="0"/>
              <a:buChar char="•"/>
            </a:pPr>
            <a:r>
              <a:rPr lang="pl-PL" b="0" i="0" dirty="0">
                <a:solidFill>
                  <a:srgbClr val="075290"/>
                </a:solidFill>
                <a:latin typeface="Open Sans"/>
                <a:hlinkClick r:id="rId19"/>
              </a:rPr>
              <a:t>Nadwaga </a:t>
            </a:r>
            <a:r>
              <a:rPr lang="pl-PL" b="0" i="0" u="sng" dirty="0">
                <a:solidFill>
                  <a:srgbClr val="075290"/>
                </a:solidFill>
                <a:latin typeface="Open Sans"/>
                <a:hlinkClick r:id="rId19"/>
              </a:rPr>
              <a:t>(indeks masy miała [BMI] &gt; 25 kg/m</a:t>
            </a:r>
            <a:r>
              <a:rPr lang="pl-PL" b="0" i="0" u="none" strike="noStrike" baseline="30000" dirty="0">
                <a:solidFill>
                  <a:srgbClr val="075290"/>
                </a:solidFill>
                <a:latin typeface="Open Sans"/>
                <a:hlinkClick r:id="rId19"/>
              </a:rPr>
              <a:t>2</a:t>
            </a:r>
            <a:r>
              <a:rPr lang="pl-PL" b="0" i="0" u="sng" dirty="0">
                <a:solidFill>
                  <a:srgbClr val="075290"/>
                </a:solidFill>
                <a:latin typeface="Open Sans"/>
                <a:hlinkClick r:id="rId19"/>
              </a:rPr>
              <a:t> ale &lt; 30 kg/m</a:t>
            </a:r>
            <a:r>
              <a:rPr lang="pl-PL" b="0" i="0" u="none" strike="noStrike" baseline="30000" dirty="0">
                <a:solidFill>
                  <a:srgbClr val="075290"/>
                </a:solidFill>
                <a:latin typeface="Open Sans"/>
                <a:hlinkClick r:id="rId19"/>
              </a:rPr>
              <a:t>2</a:t>
            </a:r>
            <a:r>
              <a:rPr lang="pl-PL" b="0" i="0" u="sng" dirty="0">
                <a:solidFill>
                  <a:srgbClr val="075290"/>
                </a:solidFill>
                <a:latin typeface="Open Sans"/>
                <a:hlinkClick r:id="rId19"/>
              </a:rPr>
              <a:t>)</a:t>
            </a:r>
          </a:p>
          <a:p>
            <a:pPr algn="l">
              <a:buFont typeface="Arial" panose="020B0604020202020204" pitchFamily="34" charset="0"/>
              <a:buChar char="•"/>
            </a:pPr>
            <a:r>
              <a:rPr lang="pl-PL" b="0" i="0" u="sng" dirty="0">
                <a:solidFill>
                  <a:srgbClr val="075290"/>
                </a:solidFill>
                <a:latin typeface="Open Sans"/>
                <a:hlinkClick r:id="rId16"/>
              </a:rPr>
              <a:t>Zwłóknienie płuc (uszkodzenia lub blizny tkanki płucnej)</a:t>
            </a:r>
          </a:p>
          <a:p>
            <a:pPr algn="l">
              <a:buFont typeface="Arial" panose="020B0604020202020204" pitchFamily="34" charset="0"/>
              <a:buChar char="•"/>
            </a:pPr>
            <a:r>
              <a:rPr lang="pl-PL" b="0" i="0" u="sng" dirty="0">
                <a:solidFill>
                  <a:srgbClr val="075290"/>
                </a:solidFill>
                <a:latin typeface="Open Sans"/>
                <a:hlinkClick r:id="rId11"/>
              </a:rPr>
              <a:t>Talasemia (choroba krwi)</a:t>
            </a:r>
          </a:p>
          <a:p>
            <a:pPr algn="l">
              <a:buFont typeface="Arial" panose="020B0604020202020204" pitchFamily="34" charset="0"/>
              <a:buChar char="•"/>
            </a:pPr>
            <a:r>
              <a:rPr lang="pl-PL" b="0" i="0" u="sng" dirty="0">
                <a:solidFill>
                  <a:srgbClr val="075290"/>
                </a:solidFill>
                <a:latin typeface="Open Sans"/>
                <a:hlinkClick r:id="rId13"/>
              </a:rPr>
              <a:t>Cukrzyca typu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i="0" dirty="0">
                <a:solidFill>
                  <a:srgbClr val="000000"/>
                </a:solidFill>
                <a:latin typeface="Open Sans"/>
              </a:rPr>
              <a:t>Każdego dnia dowiadujemy się czegoś nowego o COVID-19.</a:t>
            </a:r>
            <a:r>
              <a:rPr lang="pl-PL" b="0" i="0" dirty="0">
                <a:solidFill>
                  <a:srgbClr val="000000"/>
                </a:solidFill>
                <a:latin typeface="Open Sans"/>
              </a:rPr>
              <a:t> </a:t>
            </a:r>
            <a:r>
              <a:rPr lang="pl-PL" b="1" i="0" dirty="0">
                <a:solidFill>
                  <a:srgbClr val="000000"/>
                </a:solidFill>
                <a:latin typeface="Open Sans"/>
              </a:rPr>
              <a:t>Podana tu lista istniejących schorzeń zwiększających ryzyko ciężkiego przebiegu COVID-19 nie jest pełna i obejmuje jedynie choroby, dla których dowody są wystarczające do wyciągnięcia wniosków</a:t>
            </a:r>
            <a:r>
              <a:rPr lang="pl-PL" b="0" i="0" dirty="0">
                <a:solidFill>
                  <a:srgbClr val="000000"/>
                </a:solidFill>
                <a:latin typeface="Open Sans"/>
              </a:rPr>
              <a:t>;</a:t>
            </a:r>
            <a:r>
              <a:rPr lang="pl-PL" i="0" dirty="0">
                <a:solidFill>
                  <a:srgbClr val="000000"/>
                </a:solidFill>
                <a:latin typeface="Open Sans"/>
              </a:rPr>
              <a:t> jest to dokument podlegający okresowym aktualizacjom i może ulec szybkim zmianom wraz z rozwojem wiedzy.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Najbardziej aktualną listę schorzeń zwiększających ryzyko ciężkiego przebiegu można znaleźć pod: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https://www.cdc.gov/coronavirus/2019-ncov/need-extra-precautions/people-with-medical-conditions.html?CDC_AA_refVal=https%3A%2F%2Fwww.cdc.gov%2Fcoronavirus%2F2019-ncov%2Fneed-extra-precautions%2Fgroups-at-higher-risk.html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pl-PL" sz="1200" b="1" i="0" noProof="0" dirty="0">
                <a:latin typeface="Tw Cen MT" panose="020B0602020104020603" pitchFamily="34" charset="77"/>
              </a:rPr>
            </a:br>
            <a:endParaRPr lang="pl-PL" sz="1200"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19</a:t>
            </a:fld>
            <a:endParaRPr lang="en-US"/>
          </a:p>
        </p:txBody>
      </p:sp>
    </p:spTree>
    <p:extLst>
      <p:ext uri="{BB962C8B-B14F-4D97-AF65-F5344CB8AC3E}">
        <p14:creationId xmlns:p14="http://schemas.microsoft.com/office/powerpoint/2010/main" val="26650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Wyjaśnij, że organizm broni się sam, ale trzeba mu pomóc. </a:t>
            </a:r>
            <a:br>
              <a:rPr lang="pl-PL" sz="1200" b="0" i="0" noProof="0" dirty="0">
                <a:latin typeface="+mn-lt"/>
              </a:rPr>
            </a:br>
            <a:endParaRPr lang="pl-PL" sz="1200" b="0" i="0" noProof="0" dirty="0">
              <a:latin typeface="+mn-lt"/>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20</a:t>
            </a:fld>
            <a:endParaRPr lang="en-US"/>
          </a:p>
        </p:txBody>
      </p:sp>
    </p:spTree>
    <p:extLst>
      <p:ext uri="{BB962C8B-B14F-4D97-AF65-F5344CB8AC3E}">
        <p14:creationId xmlns:p14="http://schemas.microsoft.com/office/powerpoint/2010/main" val="18783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Jest wiele niewiadomych na temat COVID-19. Co uchodzi dziś za prawdę, może zmienić się w najbliższych miesiącach. Nie oznacza to jednak, że nie należy podejmować w tej chwili rozsądnych i skutecznych kroków dla przygotowania i ochrony pracowników. Lepsza jest przesadna ostrożność, aby uniknąć zachorowania i śmierci.  </a:t>
            </a:r>
            <a:br>
              <a:rPr lang="pl-PL" sz="1200" b="0" i="0" noProof="0" dirty="0">
                <a:latin typeface="+mn-lt"/>
              </a:rPr>
            </a:br>
            <a:endParaRPr lang="pl-PL" sz="1200" b="0" i="0" noProof="0" dirty="0">
              <a:latin typeface="+mn-lt"/>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21</a:t>
            </a:fld>
            <a:endParaRPr lang="en-US"/>
          </a:p>
        </p:txBody>
      </p:sp>
    </p:spTree>
    <p:extLst>
      <p:ext uri="{BB962C8B-B14F-4D97-AF65-F5344CB8AC3E}">
        <p14:creationId xmlns:p14="http://schemas.microsoft.com/office/powerpoint/2010/main" val="63290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pl-PL" sz="1200" b="0" i="0" noProof="0" dirty="0">
                <a:latin typeface="+mn-lt"/>
                <a:sym typeface="Calibri"/>
              </a:rPr>
              <a:t>Dlaczego interesuje cię poznanie zagadnień związanych z COVID-19?</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pl-PL" sz="1200" b="0" i="0" noProof="0" dirty="0">
                <a:latin typeface="+mn-lt"/>
                <a:sym typeface="Calibri"/>
              </a:rPr>
              <a:t>Jak wpłynął na was COVID-19?</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pl-PL" sz="1200" b="0" i="0" noProof="0" dirty="0">
                <a:latin typeface="+mn-lt"/>
                <a:sym typeface="Calibri"/>
              </a:rPr>
              <a:t>Czy uważasz siebie za niezbędnego pracownika?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pl-PL" sz="1200" b="0" i="0" noProof="0" dirty="0">
                <a:latin typeface="+mn-lt"/>
                <a:sym typeface="Calibri"/>
              </a:rPr>
              <a:t>Jeżeli wróciłeś do pracy, to kiedy?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pl-PL" sz="1200" b="0" i="0" noProof="0" dirty="0">
                <a:latin typeface="+mn-lt"/>
                <a:sym typeface="Calibri"/>
              </a:rPr>
              <a:t>Co myślisz o momencie swego powrotu do pracy?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pl-PL" sz="1200" b="0" i="0" noProof="0" dirty="0">
                <a:latin typeface="+mn-lt"/>
                <a:sym typeface="Calibri"/>
              </a:rPr>
              <a:t>Czy pracodawca zapewnił ci niezbędne szkolenie w celu ochrony siebie samego po powrocie do pracy?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pl-PL" sz="1200" b="0" i="0" noProof="0" dirty="0">
                <a:latin typeface="+mn-lt"/>
                <a:sym typeface="Calibri"/>
              </a:rPr>
              <a:t>Czy wiesz czym są Środki Ochrony Indywidualnej?</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600" b="1" i="0" noProof="0" dirty="0">
              <a:latin typeface="Tw Cen MT" panose="020B0602020104020603" pitchFamily="34" charset="77"/>
              <a:sym typeface="Calibri"/>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3</a:t>
            </a:fld>
            <a:endParaRPr lang="en-US"/>
          </a:p>
        </p:txBody>
      </p:sp>
    </p:spTree>
    <p:extLst>
      <p:ext uri="{BB962C8B-B14F-4D97-AF65-F5344CB8AC3E}">
        <p14:creationId xmlns:p14="http://schemas.microsoft.com/office/powerpoint/2010/main" val="1461325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 </a:t>
            </a:r>
            <a:br>
              <a:rPr lang="pl-PL" dirty="0"/>
            </a:br>
            <a:r>
              <a:rPr lang="pl-PL" dirty="0"/>
              <a:t>Co myślisz na temat stosowanych środków bezpieczeństwa?</a:t>
            </a:r>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22</a:t>
            </a:fld>
            <a:endParaRPr lang="en-US"/>
          </a:p>
        </p:txBody>
      </p:sp>
    </p:spTree>
    <p:extLst>
      <p:ext uri="{BB962C8B-B14F-4D97-AF65-F5344CB8AC3E}">
        <p14:creationId xmlns:p14="http://schemas.microsoft.com/office/powerpoint/2010/main" val="2716566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l-PL" sz="1200" b="0" i="0" noProof="0" dirty="0">
                <a:latin typeface="+mn-lt"/>
              </a:rPr>
              <a:t>Potwierdzony przypadek to osoba z dodatnim wynikiem testu wykrywającego wirus poprzez wymaz z gardła, wymaz z nosa lub badanie próbki śliny, który wykazał obecność SARS CoV-2, czyli wirusa wywołującego COVID-19. </a:t>
            </a:r>
            <a:br>
              <a:rPr lang="pl-PL" sz="1200" b="0" i="0" noProof="0" dirty="0">
                <a:latin typeface="+mn-lt"/>
              </a:rPr>
            </a:br>
            <a:endParaRPr lang="pl-PL" sz="1200" b="0" i="0" noProof="0" dirty="0">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l-PL" sz="1200" b="0" i="0" noProof="0" dirty="0">
                <a:latin typeface="+mn-lt"/>
              </a:rPr>
              <a:t>Po potwierdzeniu śledzi się kontakty takiej osoby, aby powiadomić innych, że mogli być narażeni na koronawirusa przez taką zakażoną osobę.</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sz="1200" b="0" i="0" noProof="0" dirty="0">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l-PL" sz="1200" b="0" i="0" noProof="0" dirty="0">
                <a:latin typeface="+mn-lt"/>
              </a:rPr>
              <a:t>CDC i Illinois w decyzjach na temat izolowania, kwarantanny i śledzenia kontaktów bierze pod uwagę zarówno potwierdzone, jak prawdopodobne przypadki.</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l-PL" b="0" i="0" dirty="0"/>
              <a:t>Jak wspomniano powyżej, potwierdzony przypadek oznacza wynik testu molekularnego potwierdzony laboratoryjnie, natomiast przypadek prawdopodobny spełnia kryteria kliniczne ORAZ ma związek z epidemią, albo test antygenowy ma wynik pozytywny.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sz="1200" b="0" i="0" noProof="0" dirty="0">
              <a:effectLst/>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l-PL" sz="1200" b="0" i="0" noProof="0" dirty="0">
                <a:latin typeface="+mn-lt"/>
              </a:rPr>
              <a:t>Wytyczne dla Illinois można znaleźć tutaj: https://www.dph.illinois.gov/covid19/community-guidance/isolation-quarantine</a:t>
            </a:r>
            <a:br>
              <a:rPr lang="pl-PL" sz="1400" b="1" i="0" noProof="0" dirty="0">
                <a:latin typeface="Tw Cen MT" panose="020B0602020104020603" pitchFamily="34" charset="77"/>
              </a:rPr>
            </a:br>
            <a:endParaRPr lang="pl-PL" sz="1400" b="1" i="0" noProof="0" dirty="0">
              <a:latin typeface="Tw Cen MT" panose="020B0602020104020603" pitchFamily="34" charset="77"/>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br>
              <a:rPr lang="pl-PL" sz="1400" b="1" i="0" noProof="0" dirty="0">
                <a:latin typeface="Tw Cen MT" panose="020B0602020104020603" pitchFamily="34" charset="77"/>
              </a:rPr>
            </a:br>
            <a:endParaRPr lang="pl-PL" sz="1400"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23</a:t>
            </a:fld>
            <a:endParaRPr lang="en-US"/>
          </a:p>
        </p:txBody>
      </p:sp>
    </p:spTree>
    <p:extLst>
      <p:ext uri="{BB962C8B-B14F-4D97-AF65-F5344CB8AC3E}">
        <p14:creationId xmlns:p14="http://schemas.microsoft.com/office/powerpoint/2010/main" val="4158987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0" i="0" noProof="0" dirty="0">
                <a:latin typeface="+mn-lt"/>
              </a:rPr>
              <a:t>Jest to dobry schemat graficzny przypadku COVID-19 i postępowania w wypadku osoby zarażonej tym wirusem.</a:t>
            </a:r>
            <a:br>
              <a:rPr lang="pl-PL" b="0" i="0" noProof="0" dirty="0">
                <a:latin typeface="+mn-lt"/>
              </a:rPr>
            </a:br>
            <a:endParaRPr lang="pl-PL" b="0" i="0" noProof="0" dirty="0">
              <a:latin typeface="+mn-lt"/>
            </a:endParaRPr>
          </a:p>
          <a:p>
            <a:r>
              <a:rPr lang="pl-PL" b="0" i="0" noProof="0" dirty="0">
                <a:latin typeface="+mn-lt"/>
              </a:rPr>
              <a:t>Pytanie  - Jeżeli pracownik zaczął wykazywać objawy COVID-19 10 maja, a następnie miał pozytywny wynik testu na COVID-19 12 maja, jaką datę początkowo okresu zakaźnego należy przyjąć w jego wypadku?  (ODPOWIEDŹ: Ok. 7 lub 8 maja)</a:t>
            </a:r>
            <a:br>
              <a:rPr lang="pl-PL" b="0" i="0" noProof="0" dirty="0">
                <a:latin typeface="+mn-lt"/>
              </a:rPr>
            </a:br>
            <a:endParaRPr lang="pl-PL" b="0" i="0" noProof="0" dirty="0">
              <a:latin typeface="+mn-lt"/>
            </a:endParaRPr>
          </a:p>
          <a:p>
            <a:r>
              <a:rPr lang="pl-PL" b="0" i="0" noProof="0" dirty="0">
                <a:latin typeface="+mn-lt"/>
              </a:rPr>
              <a:t>Źródło elementów graficznych:</a:t>
            </a:r>
          </a:p>
          <a:p>
            <a:r>
              <a:rPr lang="pl-PL" b="0" i="0" noProof="0" dirty="0">
                <a:latin typeface="+mn-lt"/>
                <a:hlinkClick r:id="rId3"/>
              </a:rPr>
              <a:t>https://theconversation.com/how-long-are-you-infectious-when-you-have-coronavirus-135295</a:t>
            </a:r>
          </a:p>
          <a:p>
            <a:endParaRPr lang="en-US"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24</a:t>
            </a:fld>
            <a:endParaRPr lang="en-US"/>
          </a:p>
        </p:txBody>
      </p:sp>
    </p:spTree>
    <p:extLst>
      <p:ext uri="{BB962C8B-B14F-4D97-AF65-F5344CB8AC3E}">
        <p14:creationId xmlns:p14="http://schemas.microsoft.com/office/powerpoint/2010/main" val="2589212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pl-PL" b="0" i="0" noProof="0" dirty="0">
                <a:latin typeface="+mn-lt"/>
              </a:rPr>
              <a:t>Podobieństwa: COVID-19 i grypa mogą wywoływać podobne objawy. Oba wirusy przenoszone są przez kontakt, kropelki i zakażone przedmioty.</a:t>
            </a:r>
            <a:br>
              <a:rPr lang="pl-PL" b="0" i="0" noProof="0" dirty="0">
                <a:latin typeface="+mn-lt"/>
              </a:rPr>
            </a:br>
            <a:endParaRPr lang="pl-PL" b="0" i="0" noProof="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pl-PL" b="0" i="0" noProof="0" dirty="0">
                <a:latin typeface="+mn-lt"/>
              </a:rPr>
              <a:t>https://www.cdc.gov/flu/symptoms/flu-vs-covid19.htm</a:t>
            </a:r>
            <a:br>
              <a:rPr lang="pl-PL" b="1" i="0" noProof="0" dirty="0">
                <a:latin typeface="Tw Cen MT" panose="020B0602020104020603" pitchFamily="34" charset="77"/>
              </a:rPr>
            </a:br>
            <a:endParaRPr lang="pl-PL" b="1" i="0" noProof="0" dirty="0">
              <a:latin typeface="Tw Cen MT" panose="020B0602020104020603" pitchFamily="34" charset="77"/>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100" b="1" i="0" noProof="0" dirty="0">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pl-PL" sz="1100" b="1" i="0" noProof="0" dirty="0">
                <a:latin typeface="Tw Cen MT" panose="020B0602020104020603" pitchFamily="34" charset="77"/>
                <a:ea typeface="ＭＳ Ｐゴシック" panose="020B0600070205080204" pitchFamily="34" charset="-128"/>
              </a:rPr>
              <a:t>Nie zapomnij zaszczepić się na grypę w sezonie grypowym.</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25</a:t>
            </a:fld>
            <a:endParaRPr lang="en-US"/>
          </a:p>
        </p:txBody>
      </p:sp>
    </p:spTree>
    <p:extLst>
      <p:ext uri="{BB962C8B-B14F-4D97-AF65-F5344CB8AC3E}">
        <p14:creationId xmlns:p14="http://schemas.microsoft.com/office/powerpoint/2010/main" val="378691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Niezależnie od potencjalnego narażenia, istnieje szereg kroków, który każdy może podjąć w celu zmniejszenia niebezpieczeństwa zachorowania lub rozsiania COVID-19 w pracy.</a:t>
            </a:r>
            <a:br>
              <a:rPr lang="pl-PL" sz="1200" b="0" i="0" noProof="0" dirty="0">
                <a:latin typeface="+mn-lt"/>
              </a:rPr>
            </a:br>
            <a:endParaRPr lang="pl-PL" sz="1200" b="0" i="0" noProof="0" dirty="0">
              <a:latin typeface="+mn-lt"/>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26</a:t>
            </a:fld>
            <a:endParaRPr lang="en-US"/>
          </a:p>
        </p:txBody>
      </p:sp>
    </p:spTree>
    <p:extLst>
      <p:ext uri="{BB962C8B-B14F-4D97-AF65-F5344CB8AC3E}">
        <p14:creationId xmlns:p14="http://schemas.microsoft.com/office/powerpoint/2010/main" val="384508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l-PL" sz="1200" b="0" i="0" noProof="0" dirty="0">
                <a:latin typeface="+mn-lt"/>
              </a:rPr>
              <a:t>Każde miejsce pracy może być narażone na ryzyko zakażenia, jeżeli nie wprowadzimy hierarchii protokołów zabezpieczających i programu właściwej higieny, jak również odpowiednich procedur na początek i koniec każdej zmiany.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0" i="0" noProof="0" dirty="0">
              <a:latin typeface="+mn-lt"/>
              <a:ea typeface="ＭＳ Ｐゴシック" panose="020B0600070205080204" pitchFamily="34" charset="-128"/>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pl-PL" b="0" i="0" noProof="0" dirty="0">
                <a:latin typeface="+mn-lt"/>
                <a:ea typeface="ＭＳ Ｐゴシック" panose="020B0600070205080204" pitchFamily="34" charset="-128"/>
              </a:rPr>
              <a:t> Jak ustalić, czy ryzyko zachorowania na COVID-19 jest wyższe w danym miejscu pracy niż wśród ogółu populacji?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pl-PL" b="0" i="0" noProof="0" dirty="0">
                <a:latin typeface="+mn-lt"/>
                <a:ea typeface="ＭＳ Ｐゴシック" panose="020B0600070205080204" pitchFamily="34" charset="-128"/>
              </a:rPr>
              <a:t> Czy środowisko wymaga bliskiego kontaktu z osobami potencjalnie zakażonymi wirusem COVID-19?</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pl-PL" b="0" i="0" noProof="0" dirty="0">
                <a:latin typeface="+mn-lt"/>
                <a:ea typeface="ＭＳ Ｐゴシック" panose="020B0600070205080204" pitchFamily="34" charset="-128"/>
              </a:rPr>
              <a:t> Czy obowiązki służbowe wymagają bliskiego, powtarzalnego lub dłuższego kontaktu z ludźmi zdiagnozowanymi lub podejrzewanymi o COVID-19?</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pl-PL" b="0" i="0" noProof="0" dirty="0">
                <a:latin typeface="+mn-lt"/>
                <a:ea typeface="ＭＳ Ｐゴシック" panose="020B0600070205080204" pitchFamily="34" charset="-128"/>
              </a:rPr>
              <a:t> Czy stan wirus w okolicy objął przypadki w miejscach pracy?</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27</a:t>
            </a:fld>
            <a:endParaRPr lang="en-US"/>
          </a:p>
        </p:txBody>
      </p:sp>
    </p:spTree>
    <p:extLst>
      <p:ext uri="{BB962C8B-B14F-4D97-AF65-F5344CB8AC3E}">
        <p14:creationId xmlns:p14="http://schemas.microsoft.com/office/powerpoint/2010/main" val="275554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rPr>
              <a:t>Wyjaśnij hierarchię środków kontrolnych</a:t>
            </a:r>
            <a:br>
              <a:rPr lang="pl-PL" sz="1200" b="1" i="0" noProof="0" dirty="0">
                <a:latin typeface="Tw Cen MT" panose="020B0602020104020603" pitchFamily="34" charset="77"/>
              </a:rPr>
            </a:br>
            <a:endParaRPr lang="pl-PL" sz="1200"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28</a:t>
            </a:fld>
            <a:endParaRPr lang="en-US"/>
          </a:p>
        </p:txBody>
      </p:sp>
    </p:spTree>
    <p:extLst>
      <p:ext uri="{BB962C8B-B14F-4D97-AF65-F5344CB8AC3E}">
        <p14:creationId xmlns:p14="http://schemas.microsoft.com/office/powerpoint/2010/main" val="2884158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Planowanie i przygotowanie na COVID-19 powinno być włączone w istniejące systemy BHP i plany opanowania zagrożeń. Elementy skutecznego programu obejmują te podane powyżej (wśród wielu innych).</a:t>
            </a:r>
          </a:p>
          <a:p>
            <a:r>
              <a:rPr lang="pl-PL" dirty="0"/>
              <a:t>Zachowaj elastyczność, aby plan COVID-19 można było modyfikować.  </a:t>
            </a:r>
            <a:br>
              <a:rPr lang="pl-PL" dirty="0"/>
            </a:br>
            <a:r>
              <a:rPr lang="pl-PL" dirty="0"/>
              <a:t>Ocena i usprawnienie systemu odnoszą się do polityk i procedur organizacji istotnych dla planu opanowania COVID-19 w miejscu pracy. </a:t>
            </a:r>
            <a:br>
              <a:rPr lang="pl-PL" dirty="0"/>
            </a:br>
            <a:r>
              <a:rPr lang="pl-PL" dirty="0"/>
              <a:t>Przygotowanie rodzin jest niezmiernie ważne w zapewnianiu zdrowego personelu i przygotowania do pracy podczas pandemii. </a:t>
            </a:r>
            <a:br>
              <a:rPr lang="pl-PL" dirty="0"/>
            </a:br>
            <a:r>
              <a:rPr lang="pl-PL" dirty="0"/>
              <a:t>Organizacje powinny starać się dobrze ocenić, w jaki sposób zamknięcie szkół/przedszkoli/domów seniora i trudności z zaspokojeniem innych potrzeb pracowników może wpłynąć na dostępność pracowników podczas pandemii. </a:t>
            </a:r>
          </a:p>
          <a:p>
            <a:endParaRPr lang="pl-PL" dirty="0"/>
          </a:p>
          <a:p>
            <a:r>
              <a:rPr lang="pl-PL" dirty="0"/>
              <a:t>http://nap.edu/22414</a:t>
            </a:r>
          </a:p>
          <a:p>
            <a:r>
              <a:rPr lang="pl-PL" dirty="0"/>
              <a:t>https://www.cdc.gov/coronavirus/2019-ncov/community/guidance-business-response.html?CDC_AA_refVal=https%3A%2F%2Fwww.cdc.gov%2Fcoronavirus%2F2019-ncov%2Fspecific-groups%2Fguidance-business-response.html</a:t>
            </a:r>
          </a:p>
          <a:p>
            <a:endParaRPr lang="pl-PL" dirty="0"/>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29</a:t>
            </a:fld>
            <a:endParaRPr lang="en-US"/>
          </a:p>
        </p:txBody>
      </p:sp>
    </p:spTree>
    <p:extLst>
      <p:ext uri="{BB962C8B-B14F-4D97-AF65-F5344CB8AC3E}">
        <p14:creationId xmlns:p14="http://schemas.microsoft.com/office/powerpoint/2010/main" val="3004113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Każdy stan ma własne prawa regulujące odszkodowania za wypadki przy pracy. Może mieć to znaczenie, jeżeli pracownik jest narażony na SARS CoV-2 i zachoruje w pracy.</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31</a:t>
            </a:fld>
            <a:endParaRPr lang="en-US"/>
          </a:p>
        </p:txBody>
      </p:sp>
    </p:spTree>
    <p:extLst>
      <p:ext uri="{BB962C8B-B14F-4D97-AF65-F5344CB8AC3E}">
        <p14:creationId xmlns:p14="http://schemas.microsoft.com/office/powerpoint/2010/main" val="258638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br>
              <a:rPr lang="pl-PL" sz="1200" b="1" i="0" noProof="0" dirty="0">
                <a:latin typeface="Tw Cen MT" panose="020B0602020104020603" pitchFamily="34" charset="77"/>
                <a:cs typeface="Aharoni" panose="02010803020104030203" pitchFamily="2" charset="-79"/>
              </a:rPr>
            </a:br>
            <a:r>
              <a:rPr lang="pl-PL" sz="1200" b="0" i="0" noProof="0" dirty="0">
                <a:latin typeface="+mn-lt"/>
                <a:cs typeface="Aharoni" panose="02010803020104030203" pitchFamily="2" charset="-79"/>
              </a:rPr>
              <a:t>W Illinois prawa wynikające z Ustawy o wypadkach przy pracy (Workers' Compensation) mają zastosowanie w wypadku zakażenia COVID-19 w pracy.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pl-PL" sz="1200" b="0" i="0" noProof="0" dirty="0">
                <a:latin typeface="+mn-lt"/>
                <a:cs typeface="Aharoni" panose="02010803020104030203" pitchFamily="2" charset="-79"/>
              </a:rPr>
              <a:t>Jeżeli są dowody, że do zachorowania COVID-19 doszło w miejscu pracy, skontaktuj się z CWC, aby dowiedzieć się o polecanych adwokatach prowadzących takie sprawy.</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33</a:t>
            </a:fld>
            <a:endParaRPr lang="en-US"/>
          </a:p>
        </p:txBody>
      </p:sp>
    </p:spTree>
    <p:extLst>
      <p:ext uri="{BB962C8B-B14F-4D97-AF65-F5344CB8AC3E}">
        <p14:creationId xmlns:p14="http://schemas.microsoft.com/office/powerpoint/2010/main" val="308964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b="0" i="0" noProof="0" dirty="0">
                <a:latin typeface="+mn-lt"/>
                <a:cs typeface="Aharoni" panose="02010803020104030203" pitchFamily="2" charset="-79"/>
              </a:rPr>
              <a:t> </a:t>
            </a:r>
            <a:r>
              <a:rPr lang="pl-PL" sz="1200" b="0" i="0" noProof="0" dirty="0">
                <a:latin typeface="+mn-lt"/>
                <a:cs typeface="Aharoni" panose="02010803020104030203" pitchFamily="2" charset="-79"/>
              </a:rPr>
              <a:t>Jakie są wasz odczucia na temat tego, co widzicie na obrazkach?</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4</a:t>
            </a:fld>
            <a:endParaRPr lang="en-US"/>
          </a:p>
        </p:txBody>
      </p:sp>
    </p:spTree>
    <p:extLst>
      <p:ext uri="{BB962C8B-B14F-4D97-AF65-F5344CB8AC3E}">
        <p14:creationId xmlns:p14="http://schemas.microsoft.com/office/powerpoint/2010/main" val="2272358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u="sng" noProof="0" dirty="0">
                <a:solidFill>
                  <a:schemeClr val="tx1"/>
                </a:solidFill>
                <a:latin typeface="+mn-lt"/>
                <a:ea typeface="+mn-ea"/>
                <a:cs typeface="+mn-cs"/>
              </a:rPr>
              <a:t>Zalety zaszczepienia się przeciw COVID-19.</a:t>
            </a:r>
          </a:p>
          <a:p>
            <a:pPr algn="l"/>
            <a:r>
              <a:rPr lang="pl-PL" b="0" i="0" dirty="0">
                <a:solidFill>
                  <a:srgbClr val="000000"/>
                </a:solidFill>
                <a:latin typeface="Open Sans"/>
              </a:rPr>
              <a:t>Rozumiemy, że niektórzy ludzie mogą martwić się perspektywą zaszczepienia się przeciw COVID-19, kiedy szczepionka będzie dostępna w Stanach Zjednoczonych. </a:t>
            </a:r>
            <a:r>
              <a:rPr lang="pl-PL" b="0" i="0" dirty="0">
                <a:latin typeface="Open Sans"/>
              </a:rPr>
              <a:t>Szczepionki przeciw COVID-19 opracowywane są tak szybko jak to możliwe, ale typowe czynności i procedury służące  </a:t>
            </a:r>
            <a:r>
              <a:rPr lang="pl-PL" b="0" i="0" u="sng" dirty="0">
                <a:solidFill>
                  <a:srgbClr val="075290"/>
                </a:solidFill>
                <a:latin typeface="Open Sans"/>
                <a:hlinkClick r:id="rId3"/>
              </a:rPr>
              <a:t>zapewnieniu bezpieczeństwa</a:t>
            </a:r>
            <a:r>
              <a:rPr lang="pl-PL" b="0" i="0" dirty="0">
                <a:latin typeface="Open Sans"/>
              </a:rPr>
              <a:t> każdej szczepionki dopuszczonej do użytku pozostają niezmienione.</a:t>
            </a:r>
            <a:r>
              <a:rPr lang="pl-PL" b="0" i="0" dirty="0">
                <a:solidFill>
                  <a:srgbClr val="000000"/>
                </a:solidFill>
                <a:latin typeface="Open Sans"/>
              </a:rPr>
              <a:t> Bezpieczeństwo jest na pierwszym miejscu i jest wiele powodów zaszczepienia się.</a:t>
            </a:r>
          </a:p>
          <a:p>
            <a:pPr algn="l"/>
            <a:endParaRPr lang="en-US" b="0" i="0" dirty="0">
              <a:solidFill>
                <a:srgbClr val="000000"/>
              </a:solidFill>
              <a:effectLst/>
              <a:latin typeface="Open Sans"/>
            </a:endParaRPr>
          </a:p>
          <a:p>
            <a:pPr algn="l"/>
            <a:r>
              <a:rPr lang="pl-PL" b="1" i="0" dirty="0">
                <a:solidFill>
                  <a:srgbClr val="000000"/>
                </a:solidFill>
                <a:latin typeface="Open Sans"/>
              </a:rPr>
              <a:t>Czy mogę zachorować na COVID-19 od szczepionki przeciw COVID-19?</a:t>
            </a:r>
          </a:p>
          <a:p>
            <a:pPr algn="l"/>
            <a:r>
              <a:rPr lang="pl-PL" b="0" i="0" dirty="0">
                <a:latin typeface="Open Sans"/>
              </a:rPr>
              <a:t>Nie. Żadna ze szczepionek przeciw </a:t>
            </a:r>
            <a:r>
              <a:rPr lang="pl-PL" b="0" i="0" dirty="0">
                <a:solidFill>
                  <a:srgbClr val="000000"/>
                </a:solidFill>
                <a:latin typeface="Open Sans"/>
              </a:rPr>
              <a:t>COVID-19 nie zawiera żywego wirusa wywołującego COVID-19, więc szczepionka przeciw COVID-19 nie może wywołać COVID-19. </a:t>
            </a:r>
            <a:r>
              <a:rPr lang="pl-PL" b="0" i="0" u="none" strike="noStrike" dirty="0">
                <a:solidFill>
                  <a:srgbClr val="075290"/>
                </a:solidFill>
                <a:latin typeface="Open Sans"/>
                <a:hlinkClick r:id="rId4"/>
              </a:rPr>
              <a:t>Fakty na temat szczepionki przeciw COVID-19</a:t>
            </a:r>
          </a:p>
          <a:p>
            <a:endParaRPr lang="en-US" sz="1200" b="0" i="0" kern="1200" noProof="0" dirty="0">
              <a:solidFill>
                <a:srgbClr val="000000"/>
              </a:solidFill>
              <a:effectLst/>
              <a:latin typeface="Open Sans"/>
              <a:ea typeface="+mn-ea"/>
              <a:cs typeface="+mn-cs"/>
            </a:endParaRPr>
          </a:p>
          <a:p>
            <a:pPr algn="l"/>
            <a:r>
              <a:rPr lang="pl-PL" b="0" i="0" u="sng" dirty="0">
                <a:solidFill>
                  <a:srgbClr val="000000"/>
                </a:solidFill>
                <a:latin typeface="Merriweather"/>
              </a:rPr>
              <a:t>Szczepienie przeciw COVID-19 uchroni cię przed zarażeniem się</a:t>
            </a:r>
          </a:p>
          <a:p>
            <a:pPr algn="l">
              <a:buFont typeface="Arial" panose="020B0604020202020204" pitchFamily="34" charset="0"/>
              <a:buChar char="•"/>
            </a:pPr>
            <a:r>
              <a:rPr lang="pl-PL" b="0" i="0" dirty="0">
                <a:latin typeface="Open Sans"/>
              </a:rPr>
              <a:t>Wszystkie szczepionki przeciw COVID-19 dostępne obecnie w Stanach Zjednoczonych wykazały wysoką skuteczność w zapobieganiu COVID-19.</a:t>
            </a:r>
            <a:r>
              <a:rPr lang="pl-PL" b="0" i="0" dirty="0">
                <a:solidFill>
                  <a:srgbClr val="000000"/>
                </a:solidFill>
                <a:latin typeface="Open Sans"/>
              </a:rPr>
              <a:t> </a:t>
            </a:r>
            <a:r>
              <a:rPr lang="pl-PL" b="0" i="0" u="sng" dirty="0">
                <a:solidFill>
                  <a:srgbClr val="075290"/>
                </a:solidFill>
                <a:latin typeface="Open Sans"/>
                <a:hlinkClick r:id="rId5"/>
              </a:rPr>
              <a:t>Dowiedz się więcej o różnych szczepieniach przeciwko COVID-19</a:t>
            </a:r>
            <a:r>
              <a:rPr lang="pl-PL" b="0" i="0" dirty="0">
                <a:solidFill>
                  <a:srgbClr val="000000"/>
                </a:solidFill>
                <a:latin typeface="Open Sans"/>
              </a:rPr>
              <a:t>.</a:t>
            </a:r>
          </a:p>
          <a:p>
            <a:pPr algn="l">
              <a:buFont typeface="Arial" panose="020B0604020202020204" pitchFamily="34" charset="0"/>
              <a:buChar char="•"/>
            </a:pPr>
            <a:r>
              <a:rPr lang="pl-PL" b="0" i="0" dirty="0">
                <a:latin typeface="Open Sans"/>
              </a:rPr>
              <a:t>Wszystkie szczepionki przeciw COVID-19 w trakcie opracowania zostały starannie ocenione w badaniach klinicznych i będą dopuszczone na rynek lub zatwierdzone tylko wówczas, kiedy znacznie zmniejszą ryzyko zachorowania na COVID-19.</a:t>
            </a:r>
            <a:r>
              <a:rPr lang="pl-PL" b="0" i="0" dirty="0">
                <a:solidFill>
                  <a:srgbClr val="000000"/>
                </a:solidFill>
                <a:latin typeface="Open Sans"/>
              </a:rPr>
              <a:t> </a:t>
            </a:r>
            <a:r>
              <a:rPr lang="pl-PL" b="0" i="0" u="sng" dirty="0">
                <a:solidFill>
                  <a:srgbClr val="075290"/>
                </a:solidFill>
                <a:latin typeface="Open Sans"/>
                <a:hlinkClick r:id="rId6"/>
              </a:rPr>
              <a:t>Dowiedz się więcej o tym, jak partnerzy rządowi zapewniają prawidłowe działanie szczepionek przeciwko COVID-19</a:t>
            </a:r>
            <a:r>
              <a:rPr lang="pl-PL" b="0" i="0" dirty="0">
                <a:solidFill>
                  <a:srgbClr val="000000"/>
                </a:solidFill>
                <a:latin typeface="Open Sans"/>
              </a:rPr>
              <a:t>.</a:t>
            </a:r>
          </a:p>
          <a:p>
            <a:pPr algn="l">
              <a:buFont typeface="Arial" panose="020B0604020202020204" pitchFamily="34" charset="0"/>
              <a:buChar char="•"/>
            </a:pPr>
            <a:r>
              <a:rPr lang="pl-PL" b="0" i="0" dirty="0">
                <a:solidFill>
                  <a:srgbClr val="000000"/>
                </a:solidFill>
                <a:latin typeface="Open Sans"/>
              </a:rPr>
              <a:t>W oparciu o naszą dotychczasową wiedzę na temat szczepionek przeciwko innym chorobom oraz początkowych danych z badań klinicznych specjaliści przekonani są, że zaszczepienie się przeciw COVID-19 może uchronić od poważnego zachorowania, nawet jeżeli dojdzie do zakażenia COVID-19.</a:t>
            </a:r>
          </a:p>
          <a:p>
            <a:pPr algn="l">
              <a:buFont typeface="Arial" panose="020B0604020202020204" pitchFamily="34" charset="0"/>
              <a:buChar char="•"/>
            </a:pPr>
            <a:r>
              <a:rPr lang="pl-PL" b="0" i="0" dirty="0">
                <a:latin typeface="Open Sans"/>
              </a:rPr>
              <a:t>Zaszczepienie się może również sprzyjać ochronie osób wokół nas, </a:t>
            </a:r>
            <a:r>
              <a:rPr lang="pl-PL" b="0" i="0" dirty="0">
                <a:solidFill>
                  <a:srgbClr val="000000"/>
                </a:solidFill>
                <a:latin typeface="Open Sans"/>
              </a:rPr>
              <a:t> </a:t>
            </a:r>
            <a:r>
              <a:rPr lang="pl-PL" b="0" i="0" u="sng" dirty="0">
                <a:solidFill>
                  <a:srgbClr val="075290"/>
                </a:solidFill>
                <a:latin typeface="Open Sans"/>
                <a:hlinkClick r:id="rId7"/>
              </a:rPr>
              <a:t>szczególnie tych o zwiększonym ryzyku poważnego zachorowania na COVID-19</a:t>
            </a:r>
            <a:r>
              <a:rPr lang="pl-PL" b="0" i="0" dirty="0">
                <a:solidFill>
                  <a:srgbClr val="000000"/>
                </a:solidFill>
                <a:latin typeface="Open Sans"/>
              </a:rPr>
              <a:t>.</a:t>
            </a:r>
          </a:p>
          <a:p>
            <a:pPr algn="l">
              <a:buFont typeface="Arial" panose="020B0604020202020204" pitchFamily="34" charset="0"/>
              <a:buChar char="•"/>
            </a:pPr>
            <a:r>
              <a:rPr lang="pl-PL" b="0" i="0" dirty="0">
                <a:solidFill>
                  <a:srgbClr val="000000"/>
                </a:solidFill>
                <a:latin typeface="Open Sans"/>
              </a:rPr>
              <a:t>Specjaliście kontynuują badania na temat wpływu szczepionki przeciw COVID-19 na ciężki przebieg choroby, jak również jej wartości w ochronie przed zakażaniem innych wirusem wywołującym COVID-19.</a:t>
            </a:r>
          </a:p>
          <a:p>
            <a:pPr algn="l"/>
            <a:r>
              <a:rPr lang="pl-PL" b="0" i="0" dirty="0">
                <a:solidFill>
                  <a:srgbClr val="000000"/>
                </a:solidFill>
                <a:latin typeface="Merriweather"/>
              </a:rPr>
              <a:t>Szczepionka przeciw COVID-19 to bezpieczniejszy sposób wytwarzania odporności</a:t>
            </a:r>
          </a:p>
          <a:p>
            <a:pPr algn="l">
              <a:buFont typeface="Arial" panose="020B0604020202020204" pitchFamily="34" charset="0"/>
              <a:buChar char="•"/>
            </a:pPr>
            <a:r>
              <a:rPr lang="pl-PL" b="0" i="0" dirty="0">
                <a:latin typeface="Open Sans"/>
              </a:rPr>
              <a:t>COVID-19 może mieć  </a:t>
            </a:r>
            <a:r>
              <a:rPr lang="pl-PL" b="0" i="0" u="sng" dirty="0">
                <a:solidFill>
                  <a:srgbClr val="075290"/>
                </a:solidFill>
                <a:latin typeface="Open Sans"/>
                <a:hlinkClick r:id="rId8"/>
              </a:rPr>
              <a:t>poważne,zagrażające życiu powikłania</a:t>
            </a:r>
            <a:r>
              <a:rPr lang="pl-PL" b="0" i="0" dirty="0">
                <a:latin typeface="Open Sans"/>
              </a:rPr>
              <a:t> i nie można przewidzieć z góry, jaki wpływ choroba będzie mieć na konkretnego pacjenta.</a:t>
            </a:r>
            <a:r>
              <a:rPr lang="pl-PL" b="0" i="0" dirty="0">
                <a:solidFill>
                  <a:srgbClr val="000000"/>
                </a:solidFill>
                <a:latin typeface="Open Sans"/>
              </a:rPr>
              <a:t> A jeżeli zachorujesz, możesz zarazić tą chorobą przyjaciół, rodzinę i inne osoby wokół siebie.</a:t>
            </a:r>
          </a:p>
          <a:p>
            <a:pPr algn="l">
              <a:buFont typeface="Arial" panose="020B0604020202020204" pitchFamily="34" charset="0"/>
              <a:buChar char="•"/>
            </a:pPr>
            <a:r>
              <a:rPr lang="pl-PL" b="0" i="0" dirty="0">
                <a:solidFill>
                  <a:srgbClr val="000000"/>
                </a:solidFill>
                <a:latin typeface="Open Sans"/>
              </a:rPr>
              <a:t>Wszystkie badania kliniczne szczepionek muszą wykazać ich bezpieczeństwo i skuteczność, zanim szczepionka zostanie dopuszczona do obrotu lub zatwierdzona do użytku, i szczepionki przeciw COVID-19 nie są tu wyjątkiem. </a:t>
            </a:r>
            <a:r>
              <a:rPr lang="pl-PL" b="0" i="0" dirty="0">
                <a:latin typeface="Open Sans"/>
              </a:rPr>
              <a:t>Aby doszło do zatwierdzenia szczepionki przeciw COVID-19 do użycia w trybie nagłym (Emergency Use Authorization, EUA), jej znane i potencjalne korzyści muszą być większe niż znane lub potencjalne niebezpieczeństwa szczepionki.</a:t>
            </a:r>
            <a:r>
              <a:rPr lang="pl-PL" b="0" i="0" dirty="0">
                <a:solidFill>
                  <a:srgbClr val="000000"/>
                </a:solidFill>
                <a:latin typeface="Open Sans"/>
              </a:rPr>
              <a:t> </a:t>
            </a:r>
            <a:r>
              <a:rPr lang="pl-PL" b="0" i="0" u="sng" dirty="0">
                <a:solidFill>
                  <a:srgbClr val="075290"/>
                </a:solidFill>
                <a:latin typeface="Open Sans"/>
                <a:hlinkClick r:id="rId9"/>
              </a:rPr>
              <a:t>Obejrzyj wideo wyjaśniające, c</a:t>
            </a:r>
            <a:r>
              <a:rPr lang="pl-PL" b="0" i="0" u="sng" dirty="0">
                <a:solidFill>
                  <a:srgbClr val="000000"/>
                </a:solidFill>
                <a:latin typeface="Open Sans"/>
                <a:hlinkClick r:id="rId9"/>
              </a:rPr>
              <a:t>zym jest EU</a:t>
            </a:r>
            <a:r>
              <a:rPr lang="pl-PL" b="0" i="0" u="sng" dirty="0">
                <a:solidFill>
                  <a:srgbClr val="075290"/>
                </a:solidFill>
                <a:latin typeface="Open Sans"/>
                <a:hlinkClick r:id="rId9"/>
              </a:rPr>
              <a:t>A</a:t>
            </a:r>
            <a:r>
              <a:rPr lang="pl-PL" b="0" i="0" dirty="0">
                <a:solidFill>
                  <a:srgbClr val="000000"/>
                </a:solidFill>
                <a:latin typeface="Open Sans"/>
              </a:rPr>
              <a:t>.</a:t>
            </a:r>
          </a:p>
          <a:p>
            <a:pPr algn="l">
              <a:buFont typeface="Arial" panose="020B0604020202020204" pitchFamily="34" charset="0"/>
              <a:buChar char="•"/>
            </a:pPr>
            <a:r>
              <a:rPr lang="pl-PL" b="0" i="0" dirty="0">
                <a:solidFill>
                  <a:srgbClr val="000000"/>
                </a:solidFill>
                <a:latin typeface="Open Sans"/>
              </a:rPr>
              <a:t>Zarażenie się COVID-19 może wywołać pewien stopień naturalnej ochrony, zwanej odpornością. Dostępne obecnie dowody sugerują, że ponowne zakażenie wirusem wywołującym COVID-19 jest rzadkie w ciągu 90 dni po początkowym zakażeniu. Ale znawcy nie wiedzą na pewno, jak długo zabezpiecza to przed zachorowaniem, a niebezpieczeństwo poważnej choroby i śmierci z powodu COVID-19 jest znacznie większe niż korzyści osiągnięcia odporności w sposób naturalny. Szczepienie przeciw COVID-19 ochroni cię wytwarzając przeciwciała (odpowiedź układu odpornościowego) bez przechodzenia przez chorobę.</a:t>
            </a:r>
          </a:p>
          <a:p>
            <a:pPr algn="l">
              <a:buFont typeface="Arial" panose="020B0604020202020204" pitchFamily="34" charset="0"/>
              <a:buChar char="•"/>
            </a:pPr>
            <a:r>
              <a:rPr lang="pl-PL" b="0" i="0" dirty="0">
                <a:solidFill>
                  <a:srgbClr val="000000"/>
                </a:solidFill>
                <a:latin typeface="Open Sans"/>
              </a:rPr>
              <a:t>Zarówno odporność naturalna, jak odporność wytwarzana przez szczepionkę, to istotne części działań przeciwko COVID-19, a naukowcy starają się dowiedzieć więcej na ich temat; CDC będzie na bieżąco informować opinię publiczną o nowo uzyskanych dowodach w tej sprawie.</a:t>
            </a:r>
          </a:p>
          <a:p>
            <a:pPr algn="l">
              <a:buFont typeface="Arial" panose="020B0604020202020204" pitchFamily="34" charset="0"/>
              <a:buChar char="•"/>
            </a:pPr>
            <a:endParaRPr lang="en-US" b="0" i="0" dirty="0">
              <a:solidFill>
                <a:srgbClr val="000000"/>
              </a:solidFill>
              <a:effectLst/>
              <a:latin typeface="Open Sans"/>
            </a:endParaRPr>
          </a:p>
          <a:p>
            <a:pPr algn="l"/>
            <a:r>
              <a:rPr lang="pl-PL" b="0" i="0" u="sng" dirty="0">
                <a:solidFill>
                  <a:srgbClr val="000000"/>
                </a:solidFill>
                <a:latin typeface="Merriweather"/>
              </a:rPr>
              <a:t>Szczepionka przeciw COVID-19 będzie istotnym narzędziem powstrzymania pandemii</a:t>
            </a:r>
          </a:p>
          <a:p>
            <a:pPr algn="l">
              <a:buFont typeface="Arial" panose="020B0604020202020204" pitchFamily="34" charset="0"/>
              <a:buChar char="•"/>
            </a:pPr>
            <a:r>
              <a:rPr lang="pl-PL" b="0" i="0" dirty="0">
                <a:solidFill>
                  <a:srgbClr val="000000"/>
                </a:solidFill>
                <a:latin typeface="Open Sans"/>
              </a:rPr>
              <a:t>Noszenie maseczek i dystansowanie społeczne zmniejszają możliwość narażenia na wirus i rozsiewania go wśród innych, ale takie środki nie są wystarczające. Szczepionki będą współdziałać z układem odpornościowym szczepionego, przygotowując organizm na zwalczanie wirusa w wypadku narażenia.</a:t>
            </a:r>
          </a:p>
          <a:p>
            <a:pPr algn="l">
              <a:buFont typeface="Arial" panose="020B0604020202020204" pitchFamily="34" charset="0"/>
              <a:buChar char="•"/>
            </a:pPr>
            <a:r>
              <a:rPr lang="pl-PL" b="0" i="0" dirty="0">
                <a:latin typeface="Open Sans"/>
              </a:rPr>
              <a:t>Połączenie szczepień i przestrzegania </a:t>
            </a:r>
            <a:r>
              <a:rPr lang="pl-PL" b="0" i="0" dirty="0">
                <a:solidFill>
                  <a:srgbClr val="000000"/>
                </a:solidFill>
                <a:latin typeface="Open Sans"/>
              </a:rPr>
              <a:t>zaleceń CDC </a:t>
            </a:r>
            <a:r>
              <a:rPr lang="pl-PL" b="0" i="0" u="sng" dirty="0">
                <a:solidFill>
                  <a:srgbClr val="075290"/>
                </a:solidFill>
                <a:latin typeface="Open Sans"/>
                <a:hlinkClick r:id="rId10"/>
              </a:rPr>
              <a:t>dla ochrony siebie i innych</a:t>
            </a:r>
            <a:r>
              <a:rPr lang="pl-PL" b="0" i="0" dirty="0">
                <a:solidFill>
                  <a:srgbClr val="000000"/>
                </a:solidFill>
                <a:latin typeface="Open Sans"/>
              </a:rPr>
              <a:t> </a:t>
            </a:r>
            <a:r>
              <a:rPr lang="pl-PL" b="0" i="0" dirty="0">
                <a:latin typeface="Open Sans"/>
              </a:rPr>
              <a:t>złoży się wspólnie na najlepszą ochronę przed COVID-19.</a:t>
            </a:r>
          </a:p>
          <a:p>
            <a:pPr algn="l">
              <a:buFont typeface="Arial" panose="020B0604020202020204" pitchFamily="34" charset="0"/>
              <a:buChar char="•"/>
            </a:pPr>
            <a:r>
              <a:rPr lang="pl-PL" b="0" i="0" dirty="0">
                <a:solidFill>
                  <a:srgbClr val="000000"/>
                </a:solidFill>
                <a:latin typeface="Open Sans"/>
              </a:rPr>
              <a:t>Powstrzymanie pandemii wymaga użycia wszystkich dostępnych narzędzi. Naukowcy dowiadują się, jak szczepionka przeciw COVID-19 może ograniczyć rozprzestrzeniania się choroby w różnych społecznościach; a CDC będzie na bieżąco uaktualniać swoje zalecenia odnośnie ochrony z zastosowaniem najnowszych zdobyczy nauki.</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pl-PL" noProof="0" dirty="0"/>
              <a:t>NAJNOWSZE AKTUALNOŚCI: https://www.cdc.gov/coronavirus/2019-ncov/vaccines/vaccine-benefits.html?CDC_AA_refVal=https%3A%2F%2Fwww.cdc.gov%2Fcoronavirus%2F2019-ncov%2Fvaccines%2Fabout-vaccines%2Fvaccine-benefits.html</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34</a:t>
            </a:fld>
            <a:endParaRPr lang="en-US"/>
          </a:p>
        </p:txBody>
      </p:sp>
    </p:spTree>
    <p:extLst>
      <p:ext uri="{BB962C8B-B14F-4D97-AF65-F5344CB8AC3E}">
        <p14:creationId xmlns:p14="http://schemas.microsoft.com/office/powerpoint/2010/main" val="2702548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pl-PL" sz="1200" b="1" u="none" dirty="0">
                <a:solidFill>
                  <a:srgbClr val="000000"/>
                </a:solidFill>
                <a:latin typeface="+mn-lt"/>
                <a:ea typeface="Times New Roman" panose="02020603050405020304" pitchFamily="18" charset="0"/>
                <a:cs typeface="Calibri" panose="020F0502020204030204" pitchFamily="34" charset="0"/>
              </a:rPr>
              <a:t>WSZYSCY prowadzący powinni zapoznać się z następującymi źródłami zanim będą mówić o szczepionkach:</a:t>
            </a:r>
          </a:p>
          <a:p>
            <a:pPr marL="0" marR="0">
              <a:lnSpc>
                <a:spcPct val="107000"/>
              </a:lnSpc>
              <a:spcBef>
                <a:spcPts val="0"/>
              </a:spcBef>
              <a:spcAft>
                <a:spcPts val="0"/>
              </a:spcAft>
            </a:pPr>
            <a:r>
              <a:rPr lang="pl-PL" sz="1200" b="0" u="none" dirty="0">
                <a:solidFill>
                  <a:srgbClr val="000000"/>
                </a:solidFill>
                <a:latin typeface="+mn-lt"/>
                <a:ea typeface="Times New Roman" panose="02020603050405020304" pitchFamily="18" charset="0"/>
                <a:cs typeface="Calibri" panose="020F0502020204030204" pitchFamily="34" charset="0"/>
              </a:rPr>
              <a:t>1) https://www.chop.edu/centers-programs/vaccine-education-center/making-vaccines/prevent-covid</a:t>
            </a:r>
          </a:p>
          <a:p>
            <a:pPr marL="0" marR="0" lvl="0" indent="0" algn="l" defTabSz="914400" rtl="0" eaLnBrk="1" fontAlgn="auto" latinLnBrk="0" hangingPunct="1">
              <a:lnSpc>
                <a:spcPct val="107000"/>
              </a:lnSpc>
              <a:spcBef>
                <a:spcPts val="0"/>
              </a:spcBef>
              <a:spcAft>
                <a:spcPts val="0"/>
              </a:spcAft>
              <a:buClrTx/>
              <a:buSzTx/>
              <a:buFontTx/>
              <a:buNone/>
              <a:tabLst/>
              <a:defRPr/>
            </a:pPr>
            <a:r>
              <a:rPr lang="pl-PL" sz="1200" b="0" u="none" dirty="0">
                <a:solidFill>
                  <a:srgbClr val="000000"/>
                </a:solidFill>
                <a:latin typeface="+mn-lt"/>
                <a:ea typeface="Times New Roman" panose="02020603050405020304" pitchFamily="18" charset="0"/>
                <a:cs typeface="Calibri" panose="020F0502020204030204" pitchFamily="34" charset="0"/>
              </a:rPr>
              <a:t>2) </a:t>
            </a:r>
            <a:r>
              <a:rPr lang="pl-PL" sz="1200" b="0" dirty="0">
                <a:latin typeface="+mn-lt"/>
                <a:ea typeface="Calibri" panose="020F0502020204030204" pitchFamily="34" charset="0"/>
                <a:cs typeface="Times New Roman" panose="02020603050405020304" pitchFamily="18" charset="0"/>
              </a:rPr>
              <a:t>https://www.cdc.gov/coronavirus/2019-ncov/vaccines/faq.html</a:t>
            </a:r>
          </a:p>
          <a:p>
            <a:pPr marL="0" marR="0">
              <a:lnSpc>
                <a:spcPct val="107000"/>
              </a:lnSpc>
              <a:spcBef>
                <a:spcPts val="0"/>
              </a:spcBef>
              <a:spcAft>
                <a:spcPts val="0"/>
              </a:spcAft>
            </a:pPr>
            <a:endParaRPr lang="en-US" sz="1200" b="1" u="none"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pl-PL" sz="1200" b="0" u="sng" dirty="0">
                <a:solidFill>
                  <a:srgbClr val="000000"/>
                </a:solidFill>
                <a:latin typeface="+mn-lt"/>
                <a:ea typeface="Times New Roman" panose="02020603050405020304" pitchFamily="18" charset="0"/>
                <a:cs typeface="Calibri" panose="020F0502020204030204" pitchFamily="34" charset="0"/>
              </a:rPr>
              <a:t>Ile zastrzyków szczepionki przeciw COVID-19 będzie trzeba przyjąć?</a:t>
            </a:r>
          </a:p>
          <a:p>
            <a:pPr marL="0" marR="0">
              <a:lnSpc>
                <a:spcPct val="107000"/>
              </a:lnSpc>
              <a:spcBef>
                <a:spcPts val="0"/>
              </a:spcBef>
              <a:spcAft>
                <a:spcPts val="0"/>
              </a:spcAft>
            </a:pPr>
            <a:r>
              <a:rPr lang="pl-PL" sz="1200" b="0" i="0" dirty="0">
                <a:solidFill>
                  <a:srgbClr val="000000"/>
                </a:solidFill>
                <a:latin typeface="+mn-lt"/>
              </a:rPr>
              <a:t>Szczepionki przeciw COVID-19 dostępne obecnie w Stanach Zjednoczonych będą wymagać dwóch zastrzyków dla osiągnięcia skuteczności. Po pierwszym zastrzyku będzie trzeba wrócić w konkretnym dniu (lub określonym przedziale czasu) na drugi zastrzyk.  Oba zastrzyki powinny zawierać tę samą szczepionkę.  Tak więc po pierwszym zastrzyku szczepionki Pfizera, drugi zastrzyk musi również zawierać szczepionkę Pfizera.  </a:t>
            </a:r>
          </a:p>
          <a:p>
            <a:pPr marL="0" marR="0">
              <a:lnSpc>
                <a:spcPct val="107000"/>
              </a:lnSpc>
              <a:spcBef>
                <a:spcPts val="0"/>
              </a:spcBef>
              <a:spcAft>
                <a:spcPts val="0"/>
              </a:spcAft>
            </a:pPr>
            <a:endParaRPr lang="en-US" sz="1200" b="0" i="0" dirty="0">
              <a:solidFill>
                <a:srgbClr val="000000"/>
              </a:solidFill>
              <a:effectLst/>
              <a:latin typeface="+mn-lt"/>
            </a:endParaRPr>
          </a:p>
          <a:p>
            <a:pPr marL="0" marR="0">
              <a:lnSpc>
                <a:spcPct val="107000"/>
              </a:lnSpc>
              <a:spcBef>
                <a:spcPts val="0"/>
              </a:spcBef>
              <a:spcAft>
                <a:spcPts val="0"/>
              </a:spcAft>
            </a:pPr>
            <a:r>
              <a:rPr lang="pl-PL" sz="1200" b="0" i="0" dirty="0">
                <a:solidFill>
                  <a:srgbClr val="000000"/>
                </a:solidFill>
                <a:latin typeface="+mn-lt"/>
              </a:rPr>
              <a:t>Jest jedna szczepionka przeciw COVID-19 w trakcie opracowywania, obecnie w fazie III badań klinicznych w Stanach Zjednoczonych, która będzie wymagała tylko jednego zastrzyku, ale wszystkie obecnie dostępne i większość szczepionek opracowywanych wymaga dwóch zastrzyków.</a:t>
            </a:r>
          </a:p>
          <a:p>
            <a:pPr marL="0" marR="0">
              <a:lnSpc>
                <a:spcPct val="107000"/>
              </a:lnSpc>
              <a:spcBef>
                <a:spcPts val="0"/>
              </a:spcBef>
              <a:spcAft>
                <a:spcPts val="0"/>
              </a:spcAft>
            </a:pPr>
            <a:endParaRPr lang="en-US" sz="1200" b="0" i="0" u="none"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pl-PL" sz="1200" b="0" i="0" u="sng" dirty="0">
                <a:solidFill>
                  <a:srgbClr val="000000"/>
                </a:solidFill>
                <a:latin typeface="+mn-lt"/>
                <a:ea typeface="Times New Roman" panose="02020603050405020304" pitchFamily="18" charset="0"/>
                <a:cs typeface="Calibri" panose="020F0502020204030204" pitchFamily="34" charset="0"/>
              </a:rPr>
              <a:t>Czy szczepionki będą bezpłatne?</a:t>
            </a:r>
          </a:p>
          <a:p>
            <a:pPr marL="0" marR="0">
              <a:lnSpc>
                <a:spcPct val="107000"/>
              </a:lnSpc>
              <a:spcBef>
                <a:spcPts val="0"/>
              </a:spcBef>
              <a:spcAft>
                <a:spcPts val="0"/>
              </a:spcAft>
            </a:pPr>
            <a:r>
              <a:rPr lang="pl-PL" sz="1200" b="0" i="0" u="none" dirty="0">
                <a:solidFill>
                  <a:srgbClr val="000000"/>
                </a:solidFill>
                <a:latin typeface="+mn-lt"/>
                <a:ea typeface="Times New Roman" panose="02020603050405020304" pitchFamily="18" charset="0"/>
                <a:cs typeface="Calibri" panose="020F0502020204030204" pitchFamily="34" charset="0"/>
              </a:rPr>
              <a:t>Tak</a:t>
            </a:r>
          </a:p>
          <a:p>
            <a:pPr marL="0" marR="0">
              <a:lnSpc>
                <a:spcPct val="107000"/>
              </a:lnSpc>
              <a:spcBef>
                <a:spcPts val="0"/>
              </a:spcBef>
              <a:spcAft>
                <a:spcPts val="0"/>
              </a:spcAft>
            </a:pPr>
            <a:endParaRPr lang="en-US" sz="1200" b="0" i="0" u="none"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pl-PL" sz="1200" b="0" i="0" u="sng" dirty="0">
                <a:solidFill>
                  <a:srgbClr val="000000"/>
                </a:solidFill>
                <a:latin typeface="+mn-lt"/>
                <a:ea typeface="Times New Roman" panose="02020603050405020304" pitchFamily="18" charset="0"/>
                <a:cs typeface="Calibri" panose="020F0502020204030204" pitchFamily="34" charset="0"/>
              </a:rPr>
              <a:t>Jeżeli miałem COVID-19 i wróciłem do zdrowia, czy wciąż powinienem zaszczepić się na COVID-19, keidy będzie taka możliwość?</a:t>
            </a:r>
          </a:p>
          <a:p>
            <a:pPr algn="l"/>
            <a:r>
              <a:rPr lang="pl-PL" sz="1200" b="0" i="0" dirty="0">
                <a:solidFill>
                  <a:srgbClr val="000000"/>
                </a:solidFill>
                <a:latin typeface="+mn-lt"/>
              </a:rPr>
              <a:t>Szczepionka przeciw COVID-19 powinna być oferowana wszystkim, niezależnie od tego, czy przeszli już COVID-19. Przed szczepionką nie powinny być wymagane testy na przeciwciała.</a:t>
            </a:r>
          </a:p>
          <a:p>
            <a:pPr algn="l"/>
            <a:endParaRPr lang="en-US" sz="1200" b="0" i="0" dirty="0">
              <a:solidFill>
                <a:srgbClr val="000000"/>
              </a:solidFill>
              <a:effectLst/>
              <a:latin typeface="+mn-lt"/>
            </a:endParaRPr>
          </a:p>
          <a:p>
            <a:pPr algn="l"/>
            <a:r>
              <a:rPr lang="pl-PL" sz="1200" b="0" i="0" dirty="0">
                <a:latin typeface="+mn-lt"/>
              </a:rPr>
              <a:t>Natomiast choroby zakażone w tej chwili </a:t>
            </a:r>
            <a:r>
              <a:rPr lang="pl-PL" sz="1200" b="0" i="0" dirty="0">
                <a:solidFill>
                  <a:srgbClr val="000000"/>
                </a:solidFill>
                <a:latin typeface="+mn-lt"/>
              </a:rPr>
              <a:t>COVID-19 powinny poczekać ze szczepionką do czasu pełnego wyzdrowienia i spełnienia  </a:t>
            </a:r>
            <a:r>
              <a:rPr lang="pl-PL" sz="1200" b="0" i="0" u="sng" dirty="0">
                <a:solidFill>
                  <a:srgbClr val="075290"/>
                </a:solidFill>
                <a:latin typeface="+mn-lt"/>
                <a:hlinkClick r:id="rId3"/>
              </a:rPr>
              <a:t>kryteriów</a:t>
            </a:r>
            <a:r>
              <a:rPr lang="pl-PL" sz="1200" b="0" i="0" dirty="0">
                <a:solidFill>
                  <a:srgbClr val="000000"/>
                </a:solidFill>
                <a:latin typeface="+mn-lt"/>
              </a:rPr>
              <a:t> zakończenia izolacji.</a:t>
            </a:r>
          </a:p>
          <a:p>
            <a:pPr algn="l"/>
            <a:endParaRPr lang="en-US" sz="1200" b="0" i="0" dirty="0">
              <a:solidFill>
                <a:srgbClr val="000000"/>
              </a:solidFill>
              <a:effectLst/>
              <a:latin typeface="+mn-lt"/>
            </a:endParaRPr>
          </a:p>
          <a:p>
            <a:pPr algn="l"/>
            <a:r>
              <a:rPr lang="pl-PL" sz="1200" b="0" i="0" dirty="0">
                <a:solidFill>
                  <a:srgbClr val="000000"/>
                </a:solidFill>
                <a:latin typeface="+mn-lt"/>
              </a:rPr>
              <a:t>Co więcej, dostępne obecnie dowody sugerują, że ponowne zakażenie wirusem wywołującym COVID-19 jest rzadkie w ciągu 90 dni po początkowym zakażeniu. Tym samym osoby, które niedawno przeszły chorobę mogą w razie potrzeby odłożyć szczepienie do końca tego 90-dniowego okresu.</a:t>
            </a:r>
          </a:p>
          <a:p>
            <a:pPr algn="l"/>
            <a:endParaRPr lang="en-US" sz="1200" b="0" i="0" dirty="0">
              <a:solidFill>
                <a:srgbClr val="000000"/>
              </a:solidFill>
              <a:effectLst/>
              <a:latin typeface="+mn-lt"/>
            </a:endParaRPr>
          </a:p>
          <a:p>
            <a:pPr algn="l"/>
            <a:r>
              <a:rPr lang="pl-PL" sz="1200" b="1" i="0" u="sng" dirty="0">
                <a:solidFill>
                  <a:srgbClr val="000000"/>
                </a:solidFill>
                <a:latin typeface="+mn-lt"/>
              </a:rPr>
              <a:t>Kto może otrzymać szczepienie przeciw COVID-19?</a:t>
            </a:r>
          </a:p>
          <a:p>
            <a:pPr algn="l"/>
            <a:endParaRPr lang="en-US" sz="1200" b="1" i="0" dirty="0">
              <a:solidFill>
                <a:srgbClr val="000000"/>
              </a:solidFill>
              <a:effectLst/>
              <a:latin typeface="+mn-lt"/>
            </a:endParaRPr>
          </a:p>
          <a:p>
            <a:pPr algn="l"/>
            <a:r>
              <a:rPr lang="pl-PL" sz="1200" b="0" i="0" dirty="0">
                <a:solidFill>
                  <a:srgbClr val="665546"/>
                </a:solidFill>
                <a:latin typeface="+mn-lt"/>
              </a:rPr>
              <a:t>Większość osób będzie mogła dostać szczepionkę przeciw COVID-19 wtedy, kiedy zapasy będą wystarczające do zaszczepienia ich grupy priorytetowej. Ale jest kilka grup osób, które nie powinny się szczepić, podczas gdy inni powinni poradzić się w tej sprawie lekarza, albo zastosować specjalne procedury.</a:t>
            </a:r>
          </a:p>
          <a:p>
            <a:pPr algn="l"/>
            <a:endParaRPr lang="en-US" sz="1200" b="1" i="0" dirty="0">
              <a:solidFill>
                <a:srgbClr val="665546"/>
              </a:solidFill>
              <a:effectLst/>
              <a:latin typeface="+mn-lt"/>
            </a:endParaRPr>
          </a:p>
          <a:p>
            <a:pPr algn="l"/>
            <a:r>
              <a:rPr lang="pl-PL" sz="1200" b="1" i="0" u="sng" dirty="0">
                <a:solidFill>
                  <a:srgbClr val="665546"/>
                </a:solidFill>
                <a:latin typeface="+mn-lt"/>
              </a:rPr>
              <a:t>Osoby, które nie powinny szczepić się przeciw COVID-19</a:t>
            </a:r>
          </a:p>
          <a:p>
            <a:pPr algn="l">
              <a:buFont typeface="Arial" panose="020B0604020202020204" pitchFamily="34" charset="0"/>
              <a:buChar char="•"/>
            </a:pPr>
            <a:r>
              <a:rPr lang="pl-PL" sz="1200" b="0" i="0" dirty="0">
                <a:solidFill>
                  <a:srgbClr val="665546"/>
                </a:solidFill>
                <a:latin typeface="+mn-lt"/>
              </a:rPr>
              <a:t>Wszyscy, którzy mieli w przeszłości poważną lub natychmiastową reakcję alergiczną (prowadzącą do wstrząsu anafilaktycznego lub wymagającą interwencji medycznej) na dawkę szczepionki COVID-19 mRNA, składnik szczepionki lub polisorban</a:t>
            </a:r>
          </a:p>
          <a:p>
            <a:pPr algn="l">
              <a:buFont typeface="Arial" panose="020B0604020202020204" pitchFamily="34" charset="0"/>
              <a:buChar char="•"/>
            </a:pPr>
            <a:r>
              <a:rPr lang="pl-PL" sz="1200" b="0" i="0" dirty="0">
                <a:solidFill>
                  <a:srgbClr val="665546"/>
                </a:solidFill>
                <a:latin typeface="+mn-lt"/>
              </a:rPr>
              <a:t>Osoby poniżej 16. roku życia</a:t>
            </a:r>
          </a:p>
          <a:p>
            <a:pPr algn="l">
              <a:buFont typeface="Arial" panose="020B0604020202020204" pitchFamily="34" charset="0"/>
              <a:buChar char="•"/>
            </a:pPr>
            <a:r>
              <a:rPr lang="pl-PL" sz="1200" b="0" i="0" dirty="0">
                <a:latin typeface="+mn-lt"/>
              </a:rPr>
              <a:t>Osoby odbywające </a:t>
            </a:r>
            <a:r>
              <a:rPr lang="pl-PL" sz="1200" b="0" i="0" dirty="0">
                <a:solidFill>
                  <a:srgbClr val="665546"/>
                </a:solidFill>
                <a:latin typeface="+mn-lt"/>
              </a:rPr>
              <a:t>izolację lub mające objawy COVID-19; takie osoby mogą zaszczepić się po </a:t>
            </a:r>
            <a:r>
              <a:rPr lang="pl-PL" sz="1200" b="0" i="0" u="none" strike="noStrike" dirty="0">
                <a:solidFill>
                  <a:srgbClr val="33A0BB"/>
                </a:solidFill>
                <a:latin typeface="+mn-lt"/>
                <a:hlinkClick r:id="rId4"/>
              </a:rPr>
              <a:t>zakończeniu izolacji</a:t>
            </a:r>
            <a:r>
              <a:rPr lang="pl-PL" sz="1200" b="0" i="0" dirty="0">
                <a:solidFill>
                  <a:srgbClr val="665546"/>
                </a:solidFill>
                <a:latin typeface="+mn-lt"/>
              </a:rPr>
              <a:t> i ustąpieniu podstawowych objawów.</a:t>
            </a:r>
          </a:p>
          <a:p>
            <a:pPr algn="l"/>
            <a:endParaRPr lang="en-US" sz="1200" b="1" i="0" dirty="0">
              <a:solidFill>
                <a:srgbClr val="665546"/>
              </a:solidFill>
              <a:effectLst/>
              <a:latin typeface="+mn-lt"/>
            </a:endParaRPr>
          </a:p>
          <a:p>
            <a:pPr algn="l"/>
            <a:r>
              <a:rPr lang="pl-PL" sz="1200" b="1" i="0" u="sng" dirty="0">
                <a:solidFill>
                  <a:srgbClr val="665546"/>
                </a:solidFill>
                <a:latin typeface="+mn-lt"/>
              </a:rPr>
              <a:t>Osoby, które mogą zaszczepić się po rozważeniu ryzyka i korzyści i/lub uzyskaniu porady lekarza</a:t>
            </a:r>
          </a:p>
          <a:p>
            <a:pPr algn="l">
              <a:buFont typeface="Arial" panose="020B0604020202020204" pitchFamily="34" charset="0"/>
              <a:buChar char="•"/>
            </a:pPr>
            <a:r>
              <a:rPr lang="pl-PL" sz="1200" b="0" i="0" dirty="0">
                <a:solidFill>
                  <a:srgbClr val="665546"/>
                </a:solidFill>
                <a:latin typeface="+mn-lt"/>
              </a:rPr>
              <a:t>Osoby, u których w przeszłości wystąpiły poważne lub natychmiastowe reakcje na dowolną szczepionkę lub lek w zastrzyku (Takie osoby należy obserwować przez 30 minut po przyjęciu szczepionki.)</a:t>
            </a:r>
          </a:p>
          <a:p>
            <a:pPr algn="l">
              <a:buFont typeface="Arial" panose="020B0604020202020204" pitchFamily="34" charset="0"/>
              <a:buChar char="•"/>
            </a:pPr>
            <a:r>
              <a:rPr lang="pl-PL" sz="1200" b="0" i="0" dirty="0">
                <a:solidFill>
                  <a:srgbClr val="665546"/>
                </a:solidFill>
                <a:latin typeface="+mn-lt"/>
              </a:rPr>
              <a:t>Kobiety w ciąży</a:t>
            </a:r>
          </a:p>
          <a:p>
            <a:pPr algn="l">
              <a:buFont typeface="Arial" panose="020B0604020202020204" pitchFamily="34" charset="0"/>
              <a:buChar char="•"/>
            </a:pPr>
            <a:r>
              <a:rPr lang="pl-PL" sz="1200" b="0" i="0" dirty="0">
                <a:solidFill>
                  <a:srgbClr val="665546"/>
                </a:solidFill>
                <a:latin typeface="+mn-lt"/>
              </a:rPr>
              <a:t>Chorzy na niektóre choroby uszkadzające układ odpornościowy</a:t>
            </a:r>
          </a:p>
          <a:p>
            <a:pPr algn="l">
              <a:buFont typeface="Arial" panose="020B0604020202020204" pitchFamily="34" charset="0"/>
              <a:buChar char="•"/>
            </a:pPr>
            <a:r>
              <a:rPr lang="pl-PL" sz="1200" b="0" i="0" dirty="0">
                <a:solidFill>
                  <a:srgbClr val="665546"/>
                </a:solidFill>
                <a:latin typeface="+mn-lt"/>
              </a:rPr>
              <a:t>Kobiety karmiące piersią</a:t>
            </a:r>
          </a:p>
          <a:p>
            <a:pPr algn="l">
              <a:buFont typeface="Arial" panose="020B0604020202020204" pitchFamily="34" charset="0"/>
              <a:buChar char="•"/>
            </a:pPr>
            <a:r>
              <a:rPr lang="pl-PL" sz="1200" b="0" i="0" dirty="0">
                <a:solidFill>
                  <a:srgbClr val="665546"/>
                </a:solidFill>
                <a:latin typeface="+mn-lt"/>
              </a:rPr>
              <a:t>Osoby przyjmujące środki przeciwzakrzepowe (antykoagulanty)</a:t>
            </a:r>
          </a:p>
          <a:p>
            <a:pPr algn="l"/>
            <a:endParaRPr lang="en-US" sz="1200" b="1" i="0" dirty="0">
              <a:solidFill>
                <a:srgbClr val="665546"/>
              </a:solidFill>
              <a:effectLst/>
              <a:latin typeface="+mn-lt"/>
            </a:endParaRPr>
          </a:p>
          <a:p>
            <a:pPr algn="l"/>
            <a:r>
              <a:rPr lang="pl-PL" sz="1200" b="1" i="0" u="sng" dirty="0">
                <a:solidFill>
                  <a:srgbClr val="665546"/>
                </a:solidFill>
                <a:latin typeface="+mn-lt"/>
              </a:rPr>
              <a:t>Osoby, które powinny zastosować specjalne procedury</a:t>
            </a:r>
          </a:p>
          <a:p>
            <a:pPr algn="l">
              <a:buFont typeface="Arial" panose="020B0604020202020204" pitchFamily="34" charset="0"/>
              <a:buChar char="•"/>
            </a:pPr>
            <a:r>
              <a:rPr lang="pl-PL" sz="1200" b="0" i="0" dirty="0">
                <a:solidFill>
                  <a:srgbClr val="665546"/>
                </a:solidFill>
                <a:latin typeface="+mn-lt"/>
              </a:rPr>
              <a:t>Osoby, u których w przeszłości wystąpiły poważne lub natychmiastowe reakcje alergiczne (wymagające interwencji medycznej) na inne czynniki niż szczepionka lub lek w zastrzyku mogą przyjąć szczepionkę, ale powinny pozostać na miejscu po przyjęciu szczepionki pod obserwacją medyczną przez 30 minut.</a:t>
            </a:r>
          </a:p>
          <a:p>
            <a:pPr algn="l">
              <a:buFont typeface="Arial" panose="020B0604020202020204" pitchFamily="34" charset="0"/>
              <a:buChar char="•"/>
            </a:pPr>
            <a:r>
              <a:rPr lang="pl-PL" sz="1200" b="0" i="0" dirty="0">
                <a:solidFill>
                  <a:srgbClr val="665546"/>
                </a:solidFill>
                <a:latin typeface="+mn-lt"/>
              </a:rPr>
              <a:t>Kobiety w ciąży, u których po szczepieniu wystąpi gorączka powinny zażyć acetaminofen. (Odpowiedzi na inne pytania dotyczące ciąży można znaleźć niżej na tej stronie).</a:t>
            </a:r>
          </a:p>
          <a:p>
            <a:pPr algn="l">
              <a:buFont typeface="Arial" panose="020B0604020202020204" pitchFamily="34" charset="0"/>
              <a:buChar char="•"/>
            </a:pPr>
            <a:r>
              <a:rPr lang="pl-PL" sz="1200" b="0" i="0" dirty="0">
                <a:solidFill>
                  <a:srgbClr val="665546"/>
                </a:solidFill>
                <a:latin typeface="+mn-lt"/>
              </a:rPr>
              <a:t>Osoby, które niedawno przeszły COVID-19 i były leczone przeciwciałami (np. przeciwciałami monoklonalnymi lub osoczem ozdrowieńców) powinny po leczeniu odczekać 90 dni zanim się zaszczepią.</a:t>
            </a:r>
          </a:p>
          <a:p>
            <a:pPr algn="l">
              <a:buFont typeface="Arial" panose="020B0604020202020204" pitchFamily="34" charset="0"/>
              <a:buChar char="•"/>
            </a:pPr>
            <a:r>
              <a:rPr lang="pl-PL" sz="1200" b="0" i="0" dirty="0">
                <a:solidFill>
                  <a:srgbClr val="665546"/>
                </a:solidFill>
                <a:latin typeface="+mn-lt"/>
              </a:rPr>
              <a:t>Po stwierdzonym narażeniu na COVID-19 należy odczekać do końca kwarantanny przed przyjęciem szczepionki (wyjątkiem są osoby mieszkające wśród większej grupy, np. w domu seniora, zakładzie karnym, schronisku dla bezdomnych, które mogą się szczepić w okresie kwarantanny).</a:t>
            </a:r>
          </a:p>
          <a:p>
            <a:pPr algn="l">
              <a:buFont typeface="Arial" panose="020B0604020202020204" pitchFamily="34" charset="0"/>
              <a:buChar char="•"/>
            </a:pPr>
            <a:r>
              <a:rPr lang="pl-PL" sz="1200" b="0" i="0" dirty="0">
                <a:solidFill>
                  <a:srgbClr val="665546"/>
                </a:solidFill>
                <a:latin typeface="+mn-lt"/>
              </a:rPr>
              <a:t>Po przyjęciu innej szczepionki (nie przeciw COVID-19) trzeba poczekać co najmniej 14 dni z zaszczepieniem się przeciw COVID-19. Podobnie po przyjęciu szczepionki przeciw COVID-19 należy odczekać co najmniej 14 dni przed zaszczepieniem się przeciw innym chorobom (nie COVID-19).</a:t>
            </a:r>
          </a:p>
          <a:p>
            <a:pPr algn="l"/>
            <a:endParaRPr lang="en-US" sz="1200" b="0" i="0" dirty="0">
              <a:solidFill>
                <a:srgbClr val="000000"/>
              </a:solidFill>
              <a:effectLst/>
              <a:latin typeface="+mn-lt"/>
            </a:endParaRPr>
          </a:p>
          <a:p>
            <a:pPr algn="l"/>
            <a:r>
              <a:rPr lang="pl-PL" sz="1200" b="0" i="0" u="sng" dirty="0">
                <a:solidFill>
                  <a:srgbClr val="000000"/>
                </a:solidFill>
                <a:latin typeface="+mn-lt"/>
              </a:rPr>
              <a:t>Czy idąc na szczepienie trzeba włożyć maseczkę?</a:t>
            </a:r>
          </a:p>
          <a:p>
            <a:pPr algn="l"/>
            <a:r>
              <a:rPr lang="pl-PL" sz="1200" b="0" i="0" dirty="0">
                <a:solidFill>
                  <a:srgbClr val="000000"/>
                </a:solidFill>
                <a:latin typeface="+mn-lt"/>
              </a:rPr>
              <a:t>Tak, trzeba koniecznie mieć maskę. CDC zaleca,  aby podczas pandemii  </a:t>
            </a:r>
            <a:r>
              <a:rPr lang="pl-PL" sz="1200" b="0" i="0" u="sng" dirty="0">
                <a:solidFill>
                  <a:srgbClr val="075290"/>
                </a:solidFill>
                <a:latin typeface="+mn-lt"/>
                <a:hlinkClick r:id="rId5"/>
              </a:rPr>
              <a:t>nosić maseczkę</a:t>
            </a:r>
            <a:r>
              <a:rPr lang="pl-PL" sz="1200" b="0" i="0" dirty="0">
                <a:solidFill>
                  <a:srgbClr val="000000"/>
                </a:solidFill>
                <a:latin typeface="+mn-lt"/>
              </a:rPr>
              <a:t> przykrywającą  nos i usta  w czasie kontaktu z innymi osobami, poza domownikami, w placówkach ochrony zdrowia, a także podczas przyjmowania dowolnej szczepionki, w tym szczepionki przeciw COVID-19. </a:t>
            </a:r>
            <a:r>
              <a:rPr lang="pl-PL" sz="1200" b="0" i="0" dirty="0">
                <a:latin typeface="+mn-lt"/>
              </a:rPr>
              <a:t>Osoby mające trudności z oddychaniem lub niebędące w stanie zdjąć maseczki bez pomocy nie powinny jej nosić.</a:t>
            </a:r>
            <a:r>
              <a:rPr lang="pl-PL" sz="1200" b="0" i="0" dirty="0">
                <a:solidFill>
                  <a:srgbClr val="000000"/>
                </a:solidFill>
                <a:latin typeface="+mn-lt"/>
              </a:rPr>
              <a:t> Więcej informacji pod </a:t>
            </a:r>
            <a:r>
              <a:rPr lang="pl-PL" sz="1200" b="0" i="0" u="sng" dirty="0">
                <a:solidFill>
                  <a:srgbClr val="075290"/>
                </a:solidFill>
                <a:latin typeface="+mn-lt"/>
                <a:hlinkClick r:id="rId6"/>
              </a:rPr>
              <a:t>kwestie związane z noszeniem maseczek</a:t>
            </a:r>
            <a:r>
              <a:rPr lang="pl-PL" sz="1200" b="0" i="0" dirty="0">
                <a:solidFill>
                  <a:srgbClr val="000000"/>
                </a:solidFill>
                <a:latin typeface="+mn-lt"/>
              </a:rPr>
              <a:t>.</a:t>
            </a:r>
          </a:p>
          <a:p>
            <a:pPr marL="0" marR="0">
              <a:lnSpc>
                <a:spcPct val="107000"/>
              </a:lnSpc>
              <a:spcBef>
                <a:spcPts val="0"/>
              </a:spcBef>
              <a:spcAft>
                <a:spcPts val="0"/>
              </a:spcAft>
            </a:pPr>
            <a:endParaRPr lang="en-US" sz="1200" u="sng"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pl-PL" sz="1200" u="sng" dirty="0">
                <a:solidFill>
                  <a:srgbClr val="000000"/>
                </a:solidFill>
                <a:latin typeface="+mn-lt"/>
                <a:ea typeface="Times New Roman" panose="02020603050405020304" pitchFamily="18" charset="0"/>
                <a:cs typeface="Calibri" panose="020F0502020204030204" pitchFamily="34" charset="0"/>
              </a:rPr>
              <a:t>Czego można oczekiwać po zaszczepieniu się przeciw COVID-19? </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Szczepionka przeciw COVID-19 sprzyja ochronie przed zakażeniem się tą chorobą. Mogą wystąpić skutki uboczne, co jest normalną oznaką wytwarzania przez organizm przeciwciał chroniących przed chorobą. Te skutki uboczne mogą wpłynąć na zdolność do wykonywania codziennych czynności, ale powinny ustąpić w przeciągu kilku dni.</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 </a:t>
            </a:r>
          </a:p>
          <a:p>
            <a:pPr marL="0" marR="0">
              <a:lnSpc>
                <a:spcPct val="107000"/>
              </a:lnSpc>
              <a:spcBef>
                <a:spcPts val="0"/>
              </a:spcBef>
              <a:spcAft>
                <a:spcPts val="0"/>
              </a:spcAft>
            </a:pPr>
            <a:r>
              <a:rPr lang="pl-PL" sz="1200" u="sng" dirty="0">
                <a:solidFill>
                  <a:srgbClr val="000000"/>
                </a:solidFill>
                <a:latin typeface="+mn-lt"/>
                <a:ea typeface="Times New Roman" panose="02020603050405020304" pitchFamily="18" charset="0"/>
                <a:cs typeface="Calibri" panose="020F0502020204030204" pitchFamily="34" charset="0"/>
              </a:rPr>
              <a:t>Najczęściej spotykane skutki uboczne:</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Na ręce, gdzie zostanie wstrzyknięta szczepionka:</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Ból</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Opuchlizna</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Reszta organizmu:</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Gorączka</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Dreszcze</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Zmęczenie</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Bóle głowy</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 </a:t>
            </a:r>
          </a:p>
          <a:p>
            <a:pPr marL="0" marR="0">
              <a:lnSpc>
                <a:spcPct val="107000"/>
              </a:lnSpc>
              <a:spcBef>
                <a:spcPts val="0"/>
              </a:spcBef>
              <a:spcAft>
                <a:spcPts val="0"/>
              </a:spcAft>
            </a:pPr>
            <a:r>
              <a:rPr lang="pl-PL" sz="1200" u="sng" dirty="0">
                <a:solidFill>
                  <a:srgbClr val="000000"/>
                </a:solidFill>
                <a:latin typeface="+mn-lt"/>
                <a:ea typeface="Times New Roman" panose="02020603050405020304" pitchFamily="18" charset="0"/>
                <a:cs typeface="Calibri" panose="020F0502020204030204" pitchFamily="34" charset="0"/>
              </a:rPr>
              <a:t>Przydatne porady</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Jeżeli poczujesz ból lub dolegliwości, porozmawiaj z lekarzem na temat przyjęcia leków w wolnej sprzedaży, takich jak ibuprofen lub acetaminofen.</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W celu zmniejszenia bólu i dyskomfortu w miejscu przyjęcia zastrzyku szczepionki:</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Przyłóż czysty, zimny, wilgotny kompres w tej okolicy.</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Używaj tej ręki lub wykonuj nią ćwiczenia.</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Aby zmniejszyć dolegliwości gorączkowe:</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Pij duże ilości płynów.</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Noś lekkie ubrania.</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 </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Kiedy kontaktować się z lekarzem</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W większości przypadków ból lub dyskomfort wywołany gorączką to typowa reakcja. Porozmawiaj z lekarzem lub innym pracownikiem służby zdrowia:</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Jeżeli zaczerwienienie lub tkliwość w miejscu wykonania zastrzyku wzrośnie po 24 godzinach</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Jeżeli skutki uboczne martwią cię lub zdają się nie ustępować po kilku dniach</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 </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Pamiętaj</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Skutki uboczne mogą przypominać objawy grypy i wpłynąć na zdolność wykonywania czynności życia codziennego, ale powinny ustąpić po kilku dniach.</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W przypadku większości szczepionek przeciw COVID-19 potrzebne będą 2 dawki. Drugą szczepionkę należy przyjąć nawet jeśli wystąpią skutki uboczne po pierwszym zastrzyku, chyba że ośrodek wykonujący szczepienia lub lekarz powiedzą, że nie należy przyjąć drugiej porcji.</a:t>
            </a:r>
          </a:p>
          <a:p>
            <a:pPr marL="342900" marR="0" lvl="0" indent="-342900">
              <a:spcBef>
                <a:spcPts val="0"/>
              </a:spcBef>
              <a:spcAft>
                <a:spcPts val="0"/>
              </a:spcAft>
              <a:buFont typeface="Symbol" panose="05050102010706020507" pitchFamily="18" charset="2"/>
              <a:buChar char=""/>
            </a:pPr>
            <a:r>
              <a:rPr lang="pl-PL" sz="1200" dirty="0">
                <a:solidFill>
                  <a:srgbClr val="000000"/>
                </a:solidFill>
                <a:latin typeface="+mn-lt"/>
                <a:ea typeface="Times New Roman" panose="02020603050405020304" pitchFamily="18" charset="0"/>
              </a:rPr>
              <a:t>Organizm wymaga czasu, aby wytworzyć ochronę po podaniu każdej szczepionki. Szczepionki przeciw COVID-19 wymagające 2 zastrzyków mogą nie zapewnić ochrony aż do upływu tygodnia lub dwóch po podaniu drugiego zastrzyku.</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 </a:t>
            </a:r>
          </a:p>
          <a:p>
            <a:pPr marL="0" marR="0">
              <a:lnSpc>
                <a:spcPct val="107000"/>
              </a:lnSpc>
              <a:spcBef>
                <a:spcPts val="0"/>
              </a:spcBef>
              <a:spcAft>
                <a:spcPts val="0"/>
              </a:spcAft>
            </a:pPr>
            <a:r>
              <a:rPr lang="pl-PL" sz="1200" dirty="0">
                <a:solidFill>
                  <a:srgbClr val="000000"/>
                </a:solidFill>
                <a:latin typeface="+mn-lt"/>
                <a:ea typeface="Times New Roman" panose="02020603050405020304" pitchFamily="18" charset="0"/>
                <a:cs typeface="Calibri" panose="020F0502020204030204" pitchFamily="34" charset="0"/>
              </a:rPr>
              <a:t>Ważne jest dalsze wykorzystanie wszystkich dostępnych narzędzi, aby dopomóc we wstrzymaniu pandemii w miarę jak dowiadujemy się coraz więcej o szczepionkach przeciw COVID-19 i ich działaniu w rzeczywistych warunkach. Osłaniaj usta i nos maseczką w pobliżu innych, utrzymaj od innych odległość co najmniej 6 stóp, unikaj tłumów i często myj ręce.</a:t>
            </a:r>
          </a:p>
          <a:p>
            <a:pPr marL="0" marR="0">
              <a:lnSpc>
                <a:spcPct val="107000"/>
              </a:lnSpc>
              <a:spcBef>
                <a:spcPts val="0"/>
              </a:spcBef>
              <a:spcAft>
                <a:spcPts val="0"/>
              </a:spcAft>
            </a:pPr>
            <a:endParaRPr lang="en-US" sz="1200" kern="1200" dirty="0">
              <a:solidFill>
                <a:srgbClr val="000000"/>
              </a:solidFill>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pl-PL" sz="1200" dirty="0">
                <a:latin typeface="+mn-lt"/>
                <a:ea typeface="Calibri" panose="020F0502020204030204" pitchFamily="34" charset="0"/>
                <a:cs typeface="Times New Roman" panose="02020603050405020304" pitchFamily="18" charset="0"/>
              </a:rPr>
              <a:t>https://www.cdc.gov/coronavirus/2019-ncov/vaccines/faq.html</a:t>
            </a:r>
          </a:p>
          <a:p>
            <a:endParaRPr lang="en-US" sz="1400"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35</a:t>
            </a:fld>
            <a:endParaRPr lang="en-US"/>
          </a:p>
        </p:txBody>
      </p:sp>
    </p:spTree>
    <p:extLst>
      <p:ext uri="{BB962C8B-B14F-4D97-AF65-F5344CB8AC3E}">
        <p14:creationId xmlns:p14="http://schemas.microsoft.com/office/powerpoint/2010/main" val="174673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noProof="0" dirty="0">
                <a:latin typeface="+mn-lt"/>
              </a:rPr>
              <a:t>W całym tym szkoleniu wirusa nazywamy SARS CoV-2, a chorobę COVID-19.</a:t>
            </a:r>
          </a:p>
          <a:p>
            <a:endParaRPr lang="en-US" sz="1200" b="0" i="0" noProof="0" dirty="0">
              <a:latin typeface="+mn-lt"/>
            </a:endParaRPr>
          </a:p>
          <a:p>
            <a:r>
              <a:rPr lang="pl-PL" sz="1200" b="0" i="0" noProof="0" dirty="0">
                <a:latin typeface="+mn-lt"/>
              </a:rPr>
              <a:t>Koronawirusy to duża rodzina wirusów, które występują często u ludzi i rozmaitych gatunków zwierząt, między innymi wielbłądów, bydła, kotów i nietoperzy.  Koronawirusy, co jest nietypowe, mogą przechodzić ze zwierząt na ludzi, a następnie rozsiewać się pomiędzy ludźmi, jak właśnie zdarzyło się. SARS-CoV-2 to wirus z rodziny betakoronawirusów, podobnie jak MERS-CoV i SARS-CoV. Wszystkie te trzy wirusy pochodzą od nietoperzy.</a:t>
            </a:r>
          </a:p>
          <a:p>
            <a:endParaRPr lang="en-US" sz="1200" b="0" i="0" kern="1200" baseline="0" noProof="0" dirty="0">
              <a:solidFill>
                <a:schemeClr val="tx1"/>
              </a:solidFill>
              <a:latin typeface="+mn-lt"/>
              <a:ea typeface="ＭＳ Ｐゴシック" pitchFamily="48" charset="-128"/>
              <a:cs typeface="+mn-cs"/>
            </a:endParaRPr>
          </a:p>
          <a:p>
            <a:r>
              <a:rPr lang="pl-PL" sz="1200" b="0" i="0" baseline="0" noProof="0" dirty="0">
                <a:solidFill>
                  <a:schemeClr val="tx1"/>
                </a:solidFill>
                <a:latin typeface="+mn-lt"/>
                <a:ea typeface="ＭＳ Ｐゴシック" pitchFamily="48" charset="-128"/>
                <a:cs typeface="+mn-cs"/>
              </a:rPr>
              <a:t>SARS CoV-2 jest nowym szczepem – wirusa. W związku z tym ludzie mogą zarażać się nim, ponieważ nie wykształciła się u nich odporność przeciwko COVID-19. Odporność wytwarza się u osób, które poprzednio zetknęły się czynnikiem zakaźnym lub zostały przeciw niemu zaszczepione.   </a:t>
            </a:r>
          </a:p>
          <a:p>
            <a:endParaRPr lang="en-US" sz="1200" b="0" i="0" kern="1200" baseline="0" noProof="0" dirty="0">
              <a:solidFill>
                <a:schemeClr val="tx1"/>
              </a:solidFill>
              <a:latin typeface="+mn-lt"/>
              <a:ea typeface="ＭＳ Ｐゴシック" pitchFamily="48" charset="-128"/>
              <a:cs typeface="+mn-cs"/>
            </a:endParaRPr>
          </a:p>
          <a:p>
            <a:r>
              <a:rPr lang="pl-PL" sz="1200" dirty="0">
                <a:latin typeface="+mn-lt"/>
              </a:rPr>
              <a:t>Jest wciąż wiele niewiadomych na temat odporności ludzkiego organizmu i okresu utrzymywania się odporności po zarażeniu się COVID-19. Zdarzały się przypadki ponownego zarażenia.</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u="sng" dirty="0">
                <a:solidFill>
                  <a:schemeClr val="tx1"/>
                </a:solidFill>
                <a:latin typeface="+mn-lt"/>
                <a:ea typeface="+mn-ea"/>
                <a:cs typeface="+mn-cs"/>
                <a:hlinkClick r:id="rId3"/>
              </a:rPr>
              <a:t>https://www.cdc.gov/coronavirus/2019-ncov/your-health/index.html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u="sng" dirty="0">
                <a:solidFill>
                  <a:schemeClr val="tx1"/>
                </a:solidFill>
                <a:latin typeface="+mn-lt"/>
                <a:ea typeface="+mn-ea"/>
                <a:cs typeface="+mn-cs"/>
              </a:rPr>
              <a:t>Odporność - zob.: </a:t>
            </a:r>
            <a:r>
              <a:rPr lang="pl-PL" sz="1200" b="0" i="0" baseline="0" noProof="0" dirty="0">
                <a:solidFill>
                  <a:schemeClr val="tx1"/>
                </a:solidFill>
                <a:latin typeface="+mn-lt"/>
                <a:ea typeface="ＭＳ Ｐゴシック" pitchFamily="48" charset="-128"/>
                <a:cs typeface="+mn-cs"/>
              </a:rPr>
              <a:t>https://www.cdc.gov/vaccines/acip/meetings/downloads/slides-2020-10/COVID-Wallace.pdf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400" b="1" i="0" kern="1200" baseline="0" noProof="0" dirty="0">
              <a:solidFill>
                <a:schemeClr val="tx1"/>
              </a:solidFill>
              <a:latin typeface="Tw Cen MT" panose="020B0602020104020603" pitchFamily="34" charset="77"/>
              <a:ea typeface="ＭＳ Ｐゴシック" pitchFamily="48" charset="-128"/>
              <a:cs typeface="+mn-cs"/>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5</a:t>
            </a:fld>
            <a:endParaRPr lang="en-US"/>
          </a:p>
        </p:txBody>
      </p:sp>
    </p:spTree>
    <p:extLst>
      <p:ext uri="{BB962C8B-B14F-4D97-AF65-F5344CB8AC3E}">
        <p14:creationId xmlns:p14="http://schemas.microsoft.com/office/powerpoint/2010/main" val="8104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ea typeface="ＭＳ Ｐゴシック" panose="020B0600070205080204" pitchFamily="34" charset="-128"/>
              </a:rPr>
              <a:t>Najpowszechniejszy sposób zakażenia to wdychanie wirusa rozsiewanego przez zakażone osoby!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noProof="0" dirty="0">
              <a:latin typeface="+mn-lt"/>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noProof="0" dirty="0">
                <a:latin typeface="+mn-lt"/>
                <a:ea typeface="ＭＳ Ｐゴシック" panose="020B0600070205080204" pitchFamily="34" charset="-128"/>
              </a:rPr>
              <a:t>COVID-19 jest przenoszony pomiędzy ludźmi poprzez bliski kontakt, szczególnie poprzez kaszlenie lub kichanie. Możliwa jest również infekcja poprzez rozmowę i oddychanie. Należy pamiętać, że cząstki wirusa nie są widoczne gołym okiem. Większość ich nie przekracza rozmiarami jednego mikrona, czyli jednego milionowego metra.</a:t>
            </a:r>
          </a:p>
          <a:p>
            <a:endParaRPr lang="en-US" altLang="en-US" sz="1200" b="0" i="0" noProof="0" dirty="0">
              <a:latin typeface="+mn-lt"/>
              <a:ea typeface="ＭＳ Ｐゴシック" panose="020B0600070205080204" pitchFamily="34" charset="-128"/>
            </a:endParaRPr>
          </a:p>
          <a:p>
            <a:r>
              <a:rPr lang="pl-PL" sz="1200" b="0" i="0" noProof="0" dirty="0">
                <a:latin typeface="+mn-lt"/>
                <a:ea typeface="ＭＳ Ｐゴシック" panose="020B0600070205080204" pitchFamily="34" charset="-128"/>
              </a:rPr>
              <a:t>Uważa się, że SARS-CoV-2 i tym samym COVID-19 rozprzestrzenia się w taki sam sposób, jak zwykła sezonowa grypa. Wirusy grypy przenoszą się pomiędzy ludźmi głównie przez kaszlenie i kichanie osoby chorej. Nie będziemy wiedzieć w pełni, jak dochodzi do zakażenia wirusem do czasu, aż naukowcy będą mogli to dokładnie zbadać.</a:t>
            </a:r>
          </a:p>
          <a:p>
            <a:endParaRPr lang="en-US" altLang="en-US" sz="1200" b="0" i="0" noProof="0" dirty="0">
              <a:latin typeface="+mn-lt"/>
              <a:ea typeface="ＭＳ Ｐゴシック" panose="020B0600070205080204" pitchFamily="34" charset="-128"/>
            </a:endParaRPr>
          </a:p>
          <a:p>
            <a:r>
              <a:rPr lang="pl-PL" sz="1200" b="0" i="0" u="sng" dirty="0">
                <a:latin typeface="+mn-lt"/>
                <a:ea typeface="ＭＳ Ｐゴシック" panose="020B0600070205080204" pitchFamily="34" charset="-128"/>
              </a:rPr>
              <a:t>Zakażenie kropelkowe</a:t>
            </a:r>
            <a:r>
              <a:rPr lang="pl-PL" sz="1200" b="0" i="0" dirty="0">
                <a:latin typeface="+mn-lt"/>
                <a:ea typeface="ＭＳ Ｐゴシック" panose="020B0600070205080204" pitchFamily="34" charset="-128"/>
              </a:rPr>
              <a:t> zachodzi, kiedy wydzieliny z układu oddechowego pochodzące z kaszlu lub kichania osiadają na błonie śluzowej (nosa, ust lub oczu).</a:t>
            </a:r>
          </a:p>
          <a:p>
            <a:r>
              <a:rPr lang="pl-PL" sz="1200" b="0" i="0" u="sng" dirty="0">
                <a:latin typeface="+mn-lt"/>
                <a:ea typeface="ＭＳ Ｐゴシック" panose="020B0600070205080204" pitchFamily="34" charset="-128"/>
              </a:rPr>
              <a:t>Zakażenie kontaktowe</a:t>
            </a:r>
            <a:r>
              <a:rPr lang="pl-PL" sz="1200" b="0" i="0" dirty="0">
                <a:latin typeface="+mn-lt"/>
                <a:ea typeface="ＭＳ Ｐゴシック" panose="020B0600070205080204" pitchFamily="34" charset="-128"/>
              </a:rPr>
              <a:t> to dotykanie czegoś, na czym osiadł wirus COVID-19, a następnie dotykanie ust, nosa lub oczu.</a:t>
            </a:r>
          </a:p>
          <a:p>
            <a:r>
              <a:rPr lang="pl-PL" sz="1200" b="0" i="0" u="sng" dirty="0">
                <a:latin typeface="+mn-lt"/>
                <a:ea typeface="ＭＳ Ｐゴシック" panose="020B0600070205080204" pitchFamily="34" charset="-128"/>
              </a:rPr>
              <a:t>Zakażenie aerozolowe</a:t>
            </a:r>
            <a:r>
              <a:rPr lang="pl-PL" sz="1200" b="0" i="0" dirty="0">
                <a:latin typeface="+mn-lt"/>
                <a:ea typeface="ＭＳ Ｐゴシック" panose="020B0600070205080204" pitchFamily="34" charset="-128"/>
              </a:rPr>
              <a:t> oznacza wdychanie najdrobniejszych zakaźnych cząsteczek COVID-19 unoszących się w powietrzu. </a:t>
            </a:r>
          </a:p>
          <a:p>
            <a:endParaRPr lang="en-US" altLang="en-US" sz="1200" b="0" i="0" dirty="0">
              <a:latin typeface="+mn-lt"/>
              <a:ea typeface="ＭＳ Ｐゴシック" panose="020B0600070205080204" pitchFamily="34" charset="-128"/>
            </a:endParaRPr>
          </a:p>
          <a:p>
            <a:endParaRPr lang="en-US" altLang="en-US" sz="1400" b="1" i="0" noProof="0" dirty="0">
              <a:latin typeface="Tw Cen MT" panose="020B0602020104020603" pitchFamily="34" charset="77"/>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6</a:t>
            </a:fld>
            <a:endParaRPr lang="en-US"/>
          </a:p>
        </p:txBody>
      </p:sp>
    </p:spTree>
    <p:extLst>
      <p:ext uri="{BB962C8B-B14F-4D97-AF65-F5344CB8AC3E}">
        <p14:creationId xmlns:p14="http://schemas.microsoft.com/office/powerpoint/2010/main" val="104449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pl-PL" b="0" i="0" noProof="0" dirty="0">
                <a:latin typeface="+mn-lt"/>
              </a:rPr>
              <a:t>W jaki sposób wirus dostaje się na te powierzchnie?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pl-PL" b="0" i="0" noProof="0" dirty="0">
                <a:latin typeface="+mn-lt"/>
              </a:rPr>
              <a:t>Jak możemy chronić siebie samych?  </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7</a:t>
            </a:fld>
            <a:endParaRPr lang="en-US"/>
          </a:p>
        </p:txBody>
      </p:sp>
    </p:spTree>
    <p:extLst>
      <p:ext uri="{BB962C8B-B14F-4D97-AF65-F5344CB8AC3E}">
        <p14:creationId xmlns:p14="http://schemas.microsoft.com/office/powerpoint/2010/main" val="3880518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pl-PL" sz="1200" b="0" i="0" dirty="0">
                <a:latin typeface="+mn-lt"/>
              </a:rPr>
              <a:t>Pracownicy muszą być przeszkoleni w zakresie bezpieczeństwa chemicznego, normy OSHA informowania o niebezpiecznych substancjach. </a:t>
            </a:r>
          </a:p>
          <a:p>
            <a:pPr marL="0" lvl="0" indent="0" algn="l" rtl="0">
              <a:spcBef>
                <a:spcPts val="0"/>
              </a:spcBef>
              <a:spcAft>
                <a:spcPts val="0"/>
              </a:spcAft>
              <a:buNone/>
            </a:pPr>
            <a:endParaRPr lang="es-MX" sz="1200" b="0" i="0" dirty="0">
              <a:latin typeface="+mn-lt"/>
            </a:endParaRPr>
          </a:p>
          <a:p>
            <a:pPr marL="0" lvl="0" indent="0" algn="l" rtl="0">
              <a:spcBef>
                <a:spcPts val="0"/>
              </a:spcBef>
              <a:spcAft>
                <a:spcPts val="0"/>
              </a:spcAft>
              <a:buNone/>
            </a:pPr>
            <a:r>
              <a:rPr lang="pl-PL" sz="1200" b="0" i="0" dirty="0">
                <a:latin typeface="+mn-lt"/>
              </a:rPr>
              <a:t>Wybielacz zawierający związki chloru + amoniak (płyny do mycia naczyń, płyny do mycia okien, wiele środków dezynfekcyjnych) = gazowy chlor (grozi śmiercią)</a:t>
            </a:r>
          </a:p>
          <a:p>
            <a:pPr marL="0" lvl="0" indent="0" algn="l" rtl="0">
              <a:spcBef>
                <a:spcPts val="0"/>
              </a:spcBef>
              <a:spcAft>
                <a:spcPts val="0"/>
              </a:spcAft>
              <a:buNone/>
            </a:pPr>
            <a:r>
              <a:rPr lang="pl-PL" sz="1200" b="0" i="0" dirty="0">
                <a:latin typeface="+mn-lt"/>
              </a:rPr>
              <a:t>Wybielacz zawierający związki chloru + kwasy (płyny do czyszczenia sedesów, ocet, wiele uniwersalnych środków czyszczących) = gazowy chlor (grozi śmiercią)</a:t>
            </a:r>
          </a:p>
          <a:p>
            <a:pPr marL="0" lvl="0" indent="0" algn="l" rtl="0">
              <a:spcBef>
                <a:spcPts val="0"/>
              </a:spcBef>
              <a:spcAft>
                <a:spcPts val="0"/>
              </a:spcAft>
              <a:buNone/>
            </a:pPr>
            <a:r>
              <a:rPr lang="pl-PL" sz="1200" b="0" i="0" dirty="0">
                <a:latin typeface="+mn-lt"/>
              </a:rPr>
              <a:t>Wybielacz zawierający związki chloru + alkohol (enzymatyczne środki czyszczące, odkażacze) = chloroform (trujący/powodujący omdlenia)  </a:t>
            </a:r>
          </a:p>
          <a:p>
            <a:pPr marL="0" lvl="0" indent="0" algn="l" rtl="0">
              <a:spcBef>
                <a:spcPts val="0"/>
              </a:spcBef>
              <a:spcAft>
                <a:spcPts val="0"/>
              </a:spcAft>
              <a:buNone/>
            </a:pPr>
            <a:r>
              <a:rPr lang="pl-PL" sz="1200" b="0" i="0" dirty="0">
                <a:latin typeface="+mn-lt"/>
              </a:rPr>
              <a:t>Źródło: http://www.howtocleanstuff.net/is-it-safe-to-mix-cleaning-products-with-bleach/</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8</a:t>
            </a:fld>
            <a:endParaRPr lang="en-US"/>
          </a:p>
        </p:txBody>
      </p:sp>
    </p:spTree>
    <p:extLst>
      <p:ext uri="{BB962C8B-B14F-4D97-AF65-F5344CB8AC3E}">
        <p14:creationId xmlns:p14="http://schemas.microsoft.com/office/powerpoint/2010/main" val="150245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LWSC prowadzi szkolenia w języku zrozumiałym dla pracowników.</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9</a:t>
            </a:fld>
            <a:endParaRPr lang="en-US"/>
          </a:p>
        </p:txBody>
      </p:sp>
    </p:spTree>
    <p:extLst>
      <p:ext uri="{BB962C8B-B14F-4D97-AF65-F5344CB8AC3E}">
        <p14:creationId xmlns:p14="http://schemas.microsoft.com/office/powerpoint/2010/main" val="354167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 Jakie masz zdanie na temat noszenia maseczek?</a:t>
            </a:r>
          </a:p>
          <a:p>
            <a:endParaRPr lang="en-US" dirty="0"/>
          </a:p>
        </p:txBody>
      </p:sp>
      <p:sp>
        <p:nvSpPr>
          <p:cNvPr id="4" name="Slide Number Placeholder 3"/>
          <p:cNvSpPr>
            <a:spLocks noGrp="1"/>
          </p:cNvSpPr>
          <p:nvPr>
            <p:ph type="sldNum" sz="quarter" idx="5"/>
          </p:nvPr>
        </p:nvSpPr>
        <p:spPr/>
        <p:txBody>
          <a:bodyPr/>
          <a:lstStyle/>
          <a:p>
            <a:fld id="{E01D9FA3-3477-4FF1-8CE8-D4D51942227F}" type="slidenum">
              <a:rPr lang="en-US" smtClean="0"/>
              <a:t>11</a:t>
            </a:fld>
            <a:endParaRPr lang="en-US"/>
          </a:p>
        </p:txBody>
      </p:sp>
    </p:spTree>
    <p:extLst>
      <p:ext uri="{BB962C8B-B14F-4D97-AF65-F5344CB8AC3E}">
        <p14:creationId xmlns:p14="http://schemas.microsoft.com/office/powerpoint/2010/main" val="1824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31B-3B54-43F0-BEB7-75D7D80F6C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E8B6DB-0731-41F6-9AB4-5C2BAE2EE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5CAC4-2A9A-4B01-9C33-8DED9B3DDC1B}"/>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5" name="Footer Placeholder 4">
            <a:extLst>
              <a:ext uri="{FF2B5EF4-FFF2-40B4-BE49-F238E27FC236}">
                <a16:creationId xmlns:a16="http://schemas.microsoft.com/office/drawing/2014/main" id="{51741FF8-41E5-4658-AF65-F21354849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91107-6804-4C91-B080-941FC1EC0018}"/>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270363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E8F1-2D0B-4073-B482-6098210D58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C8E71-3F0A-4FCF-BAFA-9F4CA23922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947E7-01B7-4B72-8646-D1408680FA2E}"/>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5" name="Footer Placeholder 4">
            <a:extLst>
              <a:ext uri="{FF2B5EF4-FFF2-40B4-BE49-F238E27FC236}">
                <a16:creationId xmlns:a16="http://schemas.microsoft.com/office/drawing/2014/main" id="{3DBE4816-9083-47C6-9B94-A071BE8FC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87539-4036-4F10-BCE0-CF4FF26EE3B5}"/>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12805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5A83BA-B20A-48AE-BD16-07ACF9EAAF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EBECD3-1662-4E22-98FF-2759779E42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206EB-0140-4E26-9385-9D55CFB32BF4}"/>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5" name="Footer Placeholder 4">
            <a:extLst>
              <a:ext uri="{FF2B5EF4-FFF2-40B4-BE49-F238E27FC236}">
                <a16:creationId xmlns:a16="http://schemas.microsoft.com/office/drawing/2014/main" id="{E99101C1-6C63-4731-9269-22F8D5A8D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CBB6A-654F-4B5E-8A53-BA229E712D50}"/>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122965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0BA8-D328-44D5-90AF-D0D3FAADA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0D534-D301-40C8-A859-D0E6BFF9B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635D8-D46C-446F-931C-5E822DAC528D}"/>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5" name="Footer Placeholder 4">
            <a:extLst>
              <a:ext uri="{FF2B5EF4-FFF2-40B4-BE49-F238E27FC236}">
                <a16:creationId xmlns:a16="http://schemas.microsoft.com/office/drawing/2014/main" id="{A491B02B-2D39-4C5D-861A-1330C47B8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C5011-8ED2-4DBA-9F79-3CAB13BC9F61}"/>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31523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4463-2674-4F30-B10C-D84E3DC6B7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6AAC3-23B2-48D4-8A75-7B26EE0BA4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37258-EC9A-4C17-A500-4D3E4B72EC67}"/>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5" name="Footer Placeholder 4">
            <a:extLst>
              <a:ext uri="{FF2B5EF4-FFF2-40B4-BE49-F238E27FC236}">
                <a16:creationId xmlns:a16="http://schemas.microsoft.com/office/drawing/2014/main" id="{6458C730-7753-4E3D-B6F2-88BC76DDA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26B77-304A-4E2B-8BAA-25EA62EA4856}"/>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113367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6BFB-8D45-4429-81BA-F5F96FC009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B96C0-BC92-42B4-A3A4-7C19909340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EE055A-2376-4E06-872B-79A7C297DC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0A9AB0-8607-4455-AA3F-D5587EFEF923}"/>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6" name="Footer Placeholder 5">
            <a:extLst>
              <a:ext uri="{FF2B5EF4-FFF2-40B4-BE49-F238E27FC236}">
                <a16:creationId xmlns:a16="http://schemas.microsoft.com/office/drawing/2014/main" id="{DA1B6492-6DE0-4E24-BD96-37C89A86B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12BC9-DE59-4016-B6F2-6E544D0F1495}"/>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329277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C0A3-A509-43BE-8ECA-B4FDC51107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2E1D3B-C304-44D0-928F-A113AA659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6B155-FF61-46CD-9663-F98D9B457F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50A59D-7675-47F4-A885-C9953654E6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2E851-E97F-43F3-AA23-8F8151C46C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C86EDB-B6AF-484C-AD8D-5BEDB00756B4}"/>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8" name="Footer Placeholder 7">
            <a:extLst>
              <a:ext uri="{FF2B5EF4-FFF2-40B4-BE49-F238E27FC236}">
                <a16:creationId xmlns:a16="http://schemas.microsoft.com/office/drawing/2014/main" id="{9FF013B4-DE38-45E8-9B26-ECB04B0928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6C9BC3-7D60-40C1-9693-594B096BAF53}"/>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157557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7B4A-311B-4C29-BB7A-F2D673DAA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46598-1F5B-4F59-821B-06C2959E97F1}"/>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4" name="Footer Placeholder 3">
            <a:extLst>
              <a:ext uri="{FF2B5EF4-FFF2-40B4-BE49-F238E27FC236}">
                <a16:creationId xmlns:a16="http://schemas.microsoft.com/office/drawing/2014/main" id="{D980B8DB-4EBE-48F2-929C-AA34006AAE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5A1F1C-712F-435E-A0F8-B17CF1D76620}"/>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31945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28BD8-7AA3-4892-98C6-BCAB8FCAC7CB}"/>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3" name="Footer Placeholder 2">
            <a:extLst>
              <a:ext uri="{FF2B5EF4-FFF2-40B4-BE49-F238E27FC236}">
                <a16:creationId xmlns:a16="http://schemas.microsoft.com/office/drawing/2014/main" id="{D7D5F770-75B6-4DE9-B4D9-560FAD2017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AFFA39-6E04-4F33-86CE-ECDA12751C9D}"/>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70076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8EA8-7D68-4F7B-AAD2-B8C2AB8B7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C23D5-CD4E-49ED-AFB7-E5D28294B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6D97C-FFBD-4A49-BEEA-5F0751DBF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98308E-EAE8-4FB2-AD64-026A550DA599}"/>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6" name="Footer Placeholder 5">
            <a:extLst>
              <a:ext uri="{FF2B5EF4-FFF2-40B4-BE49-F238E27FC236}">
                <a16:creationId xmlns:a16="http://schemas.microsoft.com/office/drawing/2014/main" id="{4D06C753-AB65-4349-87B0-8664E0194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28CAC-F041-4623-9E8F-759C511F46F9}"/>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182665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EF19-4AAD-4024-896C-F757BE440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7904A-43FD-48E0-83B0-322CE9941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BE085-BD42-4F3C-BE9E-0F2D5D063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57C9BB-CD34-4CAE-A65D-058A3958B425}"/>
              </a:ext>
            </a:extLst>
          </p:cNvPr>
          <p:cNvSpPr>
            <a:spLocks noGrp="1"/>
          </p:cNvSpPr>
          <p:nvPr>
            <p:ph type="dt" sz="half" idx="10"/>
          </p:nvPr>
        </p:nvSpPr>
        <p:spPr/>
        <p:txBody>
          <a:bodyPr/>
          <a:lstStyle/>
          <a:p>
            <a:fld id="{BAD88C86-59A1-4828-B994-B4123CCD73F3}" type="datetimeFigureOut">
              <a:rPr lang="en-US" smtClean="0"/>
              <a:t>2/8/2021</a:t>
            </a:fld>
            <a:endParaRPr lang="en-US"/>
          </a:p>
        </p:txBody>
      </p:sp>
      <p:sp>
        <p:nvSpPr>
          <p:cNvPr id="6" name="Footer Placeholder 5">
            <a:extLst>
              <a:ext uri="{FF2B5EF4-FFF2-40B4-BE49-F238E27FC236}">
                <a16:creationId xmlns:a16="http://schemas.microsoft.com/office/drawing/2014/main" id="{109D9106-0EAA-41A4-B52A-0A3481BE0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D9899-8C77-46F2-B90E-A5F4F6AEE36A}"/>
              </a:ext>
            </a:extLst>
          </p:cNvPr>
          <p:cNvSpPr>
            <a:spLocks noGrp="1"/>
          </p:cNvSpPr>
          <p:nvPr>
            <p:ph type="sldNum" sz="quarter" idx="12"/>
          </p:nvPr>
        </p:nvSpPr>
        <p:spPr/>
        <p:txBody>
          <a:bodyPr/>
          <a:lstStyle/>
          <a:p>
            <a:fld id="{30B925C5-D348-4E8B-B85E-D7CDA6D679D2}" type="slidenum">
              <a:rPr lang="en-US" smtClean="0"/>
              <a:t>‹#›</a:t>
            </a:fld>
            <a:endParaRPr lang="en-US"/>
          </a:p>
        </p:txBody>
      </p:sp>
    </p:spTree>
    <p:extLst>
      <p:ext uri="{BB962C8B-B14F-4D97-AF65-F5344CB8AC3E}">
        <p14:creationId xmlns:p14="http://schemas.microsoft.com/office/powerpoint/2010/main" val="338452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F2016-1395-4148-993F-80545247C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C71B54-A809-484B-B5ED-0F13BF6C8D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E2957-AE87-4AC6-B3E0-C3C7A252B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88C86-59A1-4828-B994-B4123CCD73F3}" type="datetimeFigureOut">
              <a:rPr lang="en-US" smtClean="0"/>
              <a:t>2/8/2021</a:t>
            </a:fld>
            <a:endParaRPr lang="en-US"/>
          </a:p>
        </p:txBody>
      </p:sp>
      <p:sp>
        <p:nvSpPr>
          <p:cNvPr id="5" name="Footer Placeholder 4">
            <a:extLst>
              <a:ext uri="{FF2B5EF4-FFF2-40B4-BE49-F238E27FC236}">
                <a16:creationId xmlns:a16="http://schemas.microsoft.com/office/drawing/2014/main" id="{3C8C1CDB-1E51-4FA5-9B7E-4E39318C1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CB04CF-3D1F-4ACE-B107-C0DF088FD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925C5-D348-4E8B-B85E-D7CDA6D679D2}" type="slidenum">
              <a:rPr lang="en-US" smtClean="0"/>
              <a:t>‹#›</a:t>
            </a:fld>
            <a:endParaRPr lang="en-US"/>
          </a:p>
        </p:txBody>
      </p:sp>
    </p:spTree>
    <p:extLst>
      <p:ext uri="{BB962C8B-B14F-4D97-AF65-F5344CB8AC3E}">
        <p14:creationId xmlns:p14="http://schemas.microsoft.com/office/powerpoint/2010/main" val="11922100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
            <a:extLst>
              <a:ext uri="{FF2B5EF4-FFF2-40B4-BE49-F238E27FC236}">
                <a16:creationId xmlns:a16="http://schemas.microsoft.com/office/drawing/2014/main" id="{3781C3F5-08BF-47C4-AE14-3CE30F20F8A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923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B60251E7-F949-49AB-A543-4E751A6AB21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792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9F8446B6-3730-432D-AA11-955B20B3FDF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3505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1E8EEDD5-7F3E-4FB0-82CD-9857296AC79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75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FE4F1D5B-0331-42FE-878D-A57AF40DA7C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9727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F537D8B5-8361-4932-A685-0E543281D17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943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8F9E2D51-CE7E-4CB1-BD4F-57CBEFC70DD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939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A32E174E-BA2C-46AA-98ED-69C7EC22932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541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31FADEB0-415E-4571-A3B4-292146DFFF3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23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CD150FF9-8C8B-4884-9269-B0DF0BDF4AA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114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a16="http://schemas.microsoft.com/office/drawing/2014/main" id="{A3FC0DA5-4575-4769-B45B-615982560B0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348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
            <a:extLst>
              <a:ext uri="{FF2B5EF4-FFF2-40B4-BE49-F238E27FC236}">
                <a16:creationId xmlns:a16="http://schemas.microsoft.com/office/drawing/2014/main" id="{A01EAB30-A37F-4C61-B59E-A4EEA0AE8ED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133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a16="http://schemas.microsoft.com/office/drawing/2014/main" id="{62686561-9923-4C92-AB88-02A5A4B8E89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801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a16="http://schemas.microsoft.com/office/drawing/2014/main" id="{28E89E71-171B-4661-829E-9D1D539567C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0764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BA470618-22D8-41E8-9FED-4867CC598E7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1220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a16="http://schemas.microsoft.com/office/drawing/2014/main" id="{C175F2BB-4666-4275-8B2A-2800026CBD9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805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A225BCCC-6905-45D6-8331-B8D8E4DC565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4178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a16="http://schemas.microsoft.com/office/drawing/2014/main" id="{F0E46EA7-6CA1-4C41-BDE1-C2007FB3869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5489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a16="http://schemas.microsoft.com/office/drawing/2014/main" id="{D8C9D40E-6A79-4923-BBE7-5BDEE55D8BD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421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2D85871E-BCA4-4E07-9B7C-C4D11A305A7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8846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EC0B4E71-9812-4603-9A61-84C82AD8079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7740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E9D5DAAC-4676-40DF-9A9C-98078453FCE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707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
            <a:extLst>
              <a:ext uri="{FF2B5EF4-FFF2-40B4-BE49-F238E27FC236}">
                <a16:creationId xmlns:a16="http://schemas.microsoft.com/office/drawing/2014/main" id="{60DB4D6C-24D8-452E-86C0-D8AAD4406A1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8927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a16="http://schemas.microsoft.com/office/drawing/2014/main" id="{DA3BE333-AABB-494E-973E-5974F68DCD7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7958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F8FEBEFF-58DF-437F-AE88-95D14DEE148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8564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id="{85FB25ED-7CAF-4440-BF76-B39C0943F2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7939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87E92C79-5139-495F-A356-2C28EAB272A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6149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7AF3B673-2425-42CE-960F-74483498578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311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F050EA3B-BB43-4689-921B-4A782ACA48EB}"/>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5832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
            <a:extLst>
              <a:ext uri="{FF2B5EF4-FFF2-40B4-BE49-F238E27FC236}">
                <a16:creationId xmlns:a16="http://schemas.microsoft.com/office/drawing/2014/main" id="{A4AE31E1-EEAE-41F2-8B3B-0ED3D54480D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031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
            <a:extLst>
              <a:ext uri="{FF2B5EF4-FFF2-40B4-BE49-F238E27FC236}">
                <a16:creationId xmlns:a16="http://schemas.microsoft.com/office/drawing/2014/main" id="{23F0AF67-0907-4AF6-A69C-6A3DAABD5C9D}"/>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092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
            <a:extLst>
              <a:ext uri="{FF2B5EF4-FFF2-40B4-BE49-F238E27FC236}">
                <a16:creationId xmlns:a16="http://schemas.microsoft.com/office/drawing/2014/main" id="{4EAF25D4-7414-4D9B-9680-F5B8D4576FE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199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
            <a:extLst>
              <a:ext uri="{FF2B5EF4-FFF2-40B4-BE49-F238E27FC236}">
                <a16:creationId xmlns:a16="http://schemas.microsoft.com/office/drawing/2014/main" id="{B74B33A7-2153-4D12-B78E-6F253D757DA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9901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8">
            <a:extLst>
              <a:ext uri="{FF2B5EF4-FFF2-40B4-BE49-F238E27FC236}">
                <a16:creationId xmlns:a16="http://schemas.microsoft.com/office/drawing/2014/main" id="{8E00BD10-8F1F-4A15-8229-2D5726DDA29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164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96230E15-E4D2-4757-89A2-13F8BDA4B49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6725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4377</Words>
  <Application>Microsoft Office PowerPoint</Application>
  <PresentationFormat>Widescreen</PresentationFormat>
  <Paragraphs>295</Paragraphs>
  <Slides>35</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Merriweather</vt:lpstr>
      <vt:lpstr>Open Sans</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Dan Ramir</cp:lastModifiedBy>
  <cp:revision>1</cp:revision>
  <dcterms:created xsi:type="dcterms:W3CDTF">2021-02-08T20:55:05Z</dcterms:created>
  <dcterms:modified xsi:type="dcterms:W3CDTF">2021-02-08T21:06:15Z</dcterms:modified>
</cp:coreProperties>
</file>