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5" r:id="rId2"/>
  </p:sldMasterIdLst>
  <p:notesMasterIdLst>
    <p:notesMasterId r:id="rId11"/>
  </p:notesMasterIdLst>
  <p:handoutMasterIdLst>
    <p:handoutMasterId r:id="rId12"/>
  </p:handoutMasterIdLst>
  <p:sldIdLst>
    <p:sldId id="796" r:id="rId3"/>
    <p:sldId id="1317" r:id="rId4"/>
    <p:sldId id="1343" r:id="rId5"/>
    <p:sldId id="1344" r:id="rId6"/>
    <p:sldId id="1350" r:id="rId7"/>
    <p:sldId id="1349" r:id="rId8"/>
    <p:sldId id="1351" r:id="rId9"/>
    <p:sldId id="134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a Goldenhar" initials="LG" lastIdx="44" clrIdx="0"/>
  <p:cmAuthor id="1" name="Natalie Schwatka" initials="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3333CC"/>
    <a:srgbClr val="0000FF"/>
    <a:srgbClr val="FFCC66"/>
    <a:srgbClr val="5FBAF3"/>
    <a:srgbClr val="83E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3" autoAdjust="0"/>
    <p:restoredTop sz="73812" autoAdjust="0"/>
  </p:normalViewPr>
  <p:slideViewPr>
    <p:cSldViewPr snapToGrid="0" snapToObjects="1">
      <p:cViewPr varScale="1">
        <p:scale>
          <a:sx n="68" d="100"/>
          <a:sy n="68" d="100"/>
        </p:scale>
        <p:origin x="19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4112"/>
    </p:cViewPr>
  </p:sorterViewPr>
  <p:notesViewPr>
    <p:cSldViewPr snapToGrid="0" snapToObjects="1">
      <p:cViewPr>
        <p:scale>
          <a:sx n="66" d="100"/>
          <a:sy n="66" d="100"/>
        </p:scale>
        <p:origin x="106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EEB7C-19AB-804A-8C6F-C27A33F83D78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26E8D-5D4D-0D40-AF13-E50EAA1323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70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6081F-ED3A-0847-B908-5B6A20145EA4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3728D-F3BB-2641-8A0E-19AC18A305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542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-us" sz="1200" b="0" i="1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Presentaciones (si son necesarias):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513728D-F3BB-2641-8A0E-19AC18A3052C}" type="slidenum">
              <a:rPr/>
              <a:pPr/>
              <a:t>1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83239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-u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Hoy haremos lo siguiente: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u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Repasar las autoevaluaciones.</a:t>
            </a:r>
            <a:endParaRPr lang="es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u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Hablar sobre cómo se han utilizado las habilidades en el lugar de trabajo.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u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Repasar las TBT y las herramientas de capacitación.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u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Analizar ideas y consejos para seguir utilizando habilidades en el mundo real.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513728D-F3BB-2641-8A0E-19AC18A3052C}" type="slidenum">
              <a:rPr/>
              <a:pPr/>
              <a:t>2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49668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-u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ejercicio final, repasaremos y analizaremos si han podido practicar habilidades en el lugar de trabajo y cómo lo han hecho.</a:t>
            </a:r>
          </a:p>
          <a:p>
            <a:pPr algn="l" rtl="0"/>
            <a:br>
              <a:rPr lang="es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us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PREGUNTE A LA CLASE: Desde la sesión anterior, ¿alguien practicó...</a:t>
            </a:r>
            <a:endParaRPr lang="es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lang="es-us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...liderar con el ejemplo, involucrar y empoderar a los miembros del equipo o escuchar activamente? </a:t>
            </a:r>
            <a:endParaRPr lang="es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s-u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s-us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CASO AFIRMATIVO, cuéntenos su experiencia. ¿Como le fue?</a:t>
            </a: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513728D-F3BB-2641-8A0E-19AC18A3052C}" type="slidenum">
              <a:rPr/>
              <a:pPr/>
              <a:t>3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972452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-us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PREGUNTE A LA CLASE: ¿Alguien practicó...</a:t>
            </a:r>
            <a:endParaRPr lang="es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lang="es-us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...la comunicación de 3 vías, desarrollar a los miembros del equipo a través de enseñanza, asesoría y comentarios o dar reconocimiento a los miembros del equipo por un trabajo bien hecho? </a:t>
            </a:r>
            <a:endParaRPr lang="es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s-u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s-us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CASO AFIRMATIVO, cuéntenos su experiencia. ¿Como le fue?</a:t>
            </a:r>
            <a:endParaRPr lang="es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s-us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PREGUNTE A LA CLASE: Si tuvieran que realizar esta evaluación nuevamente, ¿cambiarían sus respuestas? ¿Hay habilidades específicas en las que planean trabajar?</a:t>
            </a:r>
            <a:endParaRPr lang="es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513728D-F3BB-2641-8A0E-19AC18A3052C}" type="slidenum">
              <a:rPr/>
              <a:pPr/>
              <a:t>4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535540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-us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PREGUNTE A LA CLASE: </a:t>
            </a:r>
            <a:endParaRPr lang="es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panose="020B0604020202020204" pitchFamily="34" charset="0"/>
              <a:buChar char="•"/>
            </a:pPr>
            <a:r>
              <a:rPr lang="es-us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¿Cómo continuarán utilizando estas habilidades en su trabajo? </a:t>
            </a:r>
            <a:endParaRPr lang="es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panose="020B0604020202020204" pitchFamily="34" charset="0"/>
              <a:buChar char="•"/>
            </a:pPr>
            <a:r>
              <a:rPr lang="es-us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¿Qué consejos o ideas tienen para otras personas que deseen mejorar sus habilidades de liderazgo en seguridad?</a:t>
            </a:r>
            <a:endParaRPr lang="es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513728D-F3BB-2641-8A0E-19AC18A3052C}" type="slidenum">
              <a:rPr/>
              <a:pPr/>
              <a:t>5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55297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-us" sz="1200" b="1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Recursos adicionales de FSL4Res </a:t>
            </a:r>
          </a:p>
          <a:p>
            <a:endParaRPr lang="es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s-us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CPWR.com pueden encontrar varios recursos diferentes que pueden usar mientras continúan practicando las habilidades en el lugar de trabajo.  Si desean hacer referencia a la información que han aprendido en esta capacitación, hay hojas de habilidades, charlas informativas y autoevaluaciones en el sitio web, junto con otros materiales que pueden resultarles útiles.</a:t>
            </a:r>
            <a:endParaRPr lang="es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513728D-F3BB-2641-8A0E-19AC18A3052C}" type="slidenum">
              <a:rPr/>
              <a:pPr/>
              <a:t>6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614942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9209"/>
            <a:ext cx="5486400" cy="4302991"/>
          </a:xfrm>
        </p:spPr>
        <p:txBody>
          <a:bodyPr/>
          <a:lstStyle/>
          <a:p>
            <a:pPr algn="l" rtl="0"/>
            <a:r>
              <a:rPr lang="es-us" sz="1100" b="0" i="0" u="none" baseline="0" dirty="0"/>
              <a:t>Llegamos al final del curso de FSL4Res y abarcamos mucha información.</a:t>
            </a:r>
          </a:p>
          <a:p>
            <a:pPr algn="l" rtl="0"/>
            <a:r>
              <a:rPr lang="es-us" sz="1100" b="0" i="0" u="none" baseline="0" dirty="0"/>
              <a:t>  </a:t>
            </a:r>
          </a:p>
          <a:p>
            <a:pPr algn="l" rtl="0"/>
            <a:r>
              <a:rPr lang="es-us" sz="1100" b="0" i="0" u="none" baseline="0" dirty="0"/>
              <a:t>Entonces, estos son los puntos clave que espero que se lleven de esta capacitación y pongan en práctica en el lugar de trabajo:</a:t>
            </a:r>
          </a:p>
          <a:p>
            <a:pPr algn="l" rtl="0"/>
            <a:r>
              <a:rPr lang="es-us" sz="1100" b="0" i="0" u="none" baseline="0" dirty="0"/>
              <a:t> 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s-us" sz="1100" b="0" i="0" u="none" baseline="0" dirty="0"/>
              <a:t>Se necesita </a:t>
            </a:r>
            <a:r>
              <a:rPr lang="es-us" sz="1100" b="1" i="0" u="none" baseline="0" dirty="0"/>
              <a:t>CORAJE</a:t>
            </a:r>
            <a:r>
              <a:rPr lang="es-us" sz="1100" b="0" i="0" u="none" baseline="0" dirty="0"/>
              <a:t> para ser un líder.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s-us" sz="1100" b="0" i="0" u="none" baseline="0" dirty="0"/>
              <a:t>Se necesita </a:t>
            </a:r>
            <a:r>
              <a:rPr lang="es-us" sz="1100" b="1" i="0" u="none" baseline="0" dirty="0"/>
              <a:t>CORAJE</a:t>
            </a:r>
            <a:r>
              <a:rPr lang="es-us" sz="1100" b="0" i="0" u="none" baseline="0" dirty="0"/>
              <a:t> para expresarse.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s-us" sz="1100" b="0" i="0" u="none" baseline="0" dirty="0"/>
              <a:t>Estas habilidades se pueden introducir fácilmente en el flujo de trabajo diario y la productividad no se verá afectada.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s-us" sz="1100" b="0" i="0" u="none" baseline="0" dirty="0"/>
              <a:t>Los líderes:</a:t>
            </a:r>
          </a:p>
          <a:p>
            <a:pPr marL="685800" lvl="1" indent="-228600" algn="l" rtl="0">
              <a:buFont typeface="+mj-lt"/>
              <a:buAutoNum type="arabicPeriod"/>
            </a:pPr>
            <a:r>
              <a:rPr lang="es-us" sz="1100" b="0" i="0" u="none" baseline="0" dirty="0"/>
              <a:t>lideran con el ejemplo;</a:t>
            </a:r>
          </a:p>
          <a:p>
            <a:pPr marL="685800" lvl="1" indent="-228600" algn="l" rtl="0">
              <a:buFont typeface="+mj-lt"/>
              <a:buAutoNum type="arabicPeriod"/>
            </a:pPr>
            <a:r>
              <a:rPr lang="es-us" sz="1100" b="0" i="0" u="none" baseline="0" dirty="0"/>
              <a:t>involucran y empoderan a los miembros del equipo;</a:t>
            </a:r>
          </a:p>
          <a:p>
            <a:pPr marL="685800" lvl="1" indent="-228600" algn="l" rtl="0">
              <a:buFont typeface="+mj-lt"/>
              <a:buAutoNum type="arabicPeriod"/>
            </a:pPr>
            <a:r>
              <a:rPr lang="es-us" sz="1100" b="0" i="0" u="none" baseline="0" dirty="0"/>
              <a:t>Escuchar activamente.</a:t>
            </a:r>
          </a:p>
          <a:p>
            <a:pPr marL="685800" lvl="1" indent="-228600" algn="l" rtl="0">
              <a:buFont typeface="+mj-lt"/>
              <a:buAutoNum type="arabicPeriod"/>
            </a:pPr>
            <a:r>
              <a:rPr lang="es-us" sz="1100" b="0" i="0" u="none" baseline="0" dirty="0"/>
              <a:t>Practicar la comunicación de 3 vías.</a:t>
            </a:r>
          </a:p>
          <a:p>
            <a:pPr marL="685800" lvl="1" indent="-228600" algn="l" rtl="0">
              <a:buFont typeface="+mj-lt"/>
              <a:buAutoNum type="arabicPeriod"/>
            </a:pPr>
            <a:r>
              <a:rPr lang="es-us" sz="1100" b="0" i="0" u="none" baseline="0" dirty="0"/>
              <a:t>desarrollan a los miembros del equipo: enseñan, asesoran y saben cómo hacer comentarios de manera constructiva;</a:t>
            </a:r>
          </a:p>
          <a:p>
            <a:pPr marL="685800" lvl="1" indent="-228600" algn="l" rtl="0">
              <a:buFont typeface="+mj-lt"/>
              <a:buAutoNum type="arabicPeriod"/>
            </a:pPr>
            <a:r>
              <a:rPr lang="es-us" sz="1100" b="0" i="0" u="none" baseline="0" dirty="0"/>
              <a:t>brindan reconocimiento a los miembros del equipo por ir más allá de la seguridad.</a:t>
            </a:r>
          </a:p>
          <a:p>
            <a:pPr algn="l" rtl="0"/>
            <a:r>
              <a:rPr lang="es-us" sz="1100" b="0" i="0" u="none" baseline="0" dirty="0"/>
              <a:t> </a:t>
            </a:r>
          </a:p>
          <a:p>
            <a:pPr algn="l" rtl="0"/>
            <a:r>
              <a:rPr lang="es-us" sz="1100" b="0" i="0" u="none" baseline="0" dirty="0"/>
              <a:t>Y finalmente, si usan estas habilidades en el lugar de trabajo y se convierten en verdaderos líderes en seguridad, pueden mejorar el </a:t>
            </a:r>
            <a:r>
              <a:rPr lang="es-us" sz="1100" b="1" i="0" u="none" baseline="0" dirty="0"/>
              <a:t>CLIMA y los RESULTADOS DE SEGURIDAD </a:t>
            </a:r>
            <a:r>
              <a:rPr lang="es-us" sz="1100" b="0" i="0" u="none" baseline="0" dirty="0"/>
              <a:t>en el lugar de trabajo.</a:t>
            </a:r>
            <a:endParaRPr lang="es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513728D-F3BB-2641-8A0E-19AC18A3052C}" type="slidenum">
              <a:rPr/>
              <a:pPr/>
              <a:t>7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339528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-u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¡Felicidades! Oficialmente han terminado el curso de capacitación de FSL4Res.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513728D-F3BB-2641-8A0E-19AC18A3052C}" type="slidenum">
              <a:rPr>
                <a:solidFill>
                  <a:prstClr val="black"/>
                </a:solidFill>
              </a:rPr>
              <a:pPr/>
              <a:t>8</a:t>
            </a:fld>
            <a:endParaRPr lang="es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7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727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304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E738-CB36-2B49-A2D2-6A03D3D49B65}" type="datetime1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9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785-5D6D-974A-ADF8-9F1100766E9A}" type="datetime1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38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5229-F735-BA41-A171-7CEC01051FD5}" type="datetime1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3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0"/>
          </p:nvPr>
        </p:nvSpPr>
        <p:spPr>
          <a:xfrm>
            <a:off x="457200" y="2560638"/>
            <a:ext cx="8229600" cy="38655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61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079" y="209021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6E3B-7818-4977-8EC1-A49F0941F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9AC-456E-4682-AD15-85492E4893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70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6E3B-7818-4977-8EC1-A49F0941F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9AC-456E-4682-AD15-85492E4893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89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6E3B-7818-4977-8EC1-A49F0941F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9AC-456E-4682-AD15-85492E4893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43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6E3B-7818-4977-8EC1-A49F0941F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9AC-456E-4682-AD15-85492E4893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66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6E3B-7818-4977-8EC1-A49F0941F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9AC-456E-4682-AD15-85492E4893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31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6E3B-7818-4977-8EC1-A49F0941F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9AC-456E-4682-AD15-85492E4893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60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6E3B-7818-4977-8EC1-A49F0941F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9AC-456E-4682-AD15-85492E4893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7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5302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0952"/>
            <a:ext cx="8229600" cy="34652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BE27-3720-F544-BAB3-E5D288B009DA}" type="datetime1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6E3B-7818-4977-8EC1-A49F0941F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9AC-456E-4682-AD15-85492E4893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47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6E3B-7818-4977-8EC1-A49F0941F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9AC-456E-4682-AD15-85492E4893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61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6E3B-7818-4977-8EC1-A49F0941F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9AC-456E-4682-AD15-85492E4893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4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6E3B-7818-4977-8EC1-A49F0941F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9AC-456E-4682-AD15-85492E4893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6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D387-C4AE-6241-91DB-AAEBEAD94E49}" type="datetime1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3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80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0952"/>
            <a:ext cx="4038600" cy="3465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0952"/>
            <a:ext cx="4038600" cy="3465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1FE-3251-EA40-B078-F2112D051FAB}" type="datetime1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4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77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7877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86667"/>
            <a:ext cx="4040188" cy="27394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57877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86667"/>
            <a:ext cx="4041775" cy="27394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3534-46AC-F840-9B1F-CDD92C38159F}" type="datetime1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9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74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165A-F091-574B-A6F3-58B417646AC2}" type="datetime1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8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90FA-55A4-D640-9630-AE11C91D9EB6}" type="datetime1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0602-7C77-DB42-9988-2CEB0A56E469}" type="datetime1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4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0043-35AA-0F48-9A91-4FB14ADCA9A5}" type="datetime1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9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9D9F6-D22F-E940-BCE6-6963A526C78E}" type="datetime1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PWR_Content_Blank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99714" y="1405543"/>
            <a:ext cx="459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7EA3264-3B54-3043-A594-668FF13608F8}" type="slidenum">
              <a:rPr lang="en-US" sz="1400" b="1" smtClean="0">
                <a:latin typeface="+mn-lt"/>
                <a:cs typeface="Arial"/>
              </a:rPr>
              <a:pPr/>
              <a:t>‹#›</a:t>
            </a:fld>
            <a:endParaRPr lang="en-US" sz="1400" b="1" dirty="0">
              <a:latin typeface="+mn-lt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" b="80244"/>
          <a:stretch/>
        </p:blipFill>
        <p:spPr>
          <a:xfrm>
            <a:off x="0" y="40801"/>
            <a:ext cx="9144000" cy="132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6096E3B-7818-4977-8EC1-A49F0941F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98669AC-456E-4682-AD15-85492E4893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0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hyperlink" Target="http://www.cpwr.com/research/training-and-awareness-programs-from-research-foundations-for-safety-leadershi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3"/>
          <a:srcRect l="5982" t="2624" r="6177" b="667"/>
          <a:stretch/>
        </p:blipFill>
        <p:spPr>
          <a:xfrm>
            <a:off x="2726092" y="3300746"/>
            <a:ext cx="1764792" cy="2011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3542" r="2285"/>
          <a:stretch/>
        </p:blipFill>
        <p:spPr>
          <a:xfrm>
            <a:off x="785830" y="3300746"/>
            <a:ext cx="1764792" cy="2012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" t="2811" r="1587"/>
          <a:stretch/>
        </p:blipFill>
        <p:spPr>
          <a:xfrm>
            <a:off x="6606616" y="3296880"/>
            <a:ext cx="1764792" cy="20155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C0B835-CD02-8AEF-645A-A18601947A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733"/>
          <a:stretch/>
        </p:blipFill>
        <p:spPr>
          <a:xfrm>
            <a:off x="4666354" y="3296880"/>
            <a:ext cx="1764792" cy="201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7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5277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us" sz="3500" b="0" i="0" u="none" baseline="0">
                <a:solidFill>
                  <a:schemeClr val="bg1"/>
                </a:solidFill>
              </a:rPr>
              <a:t>Sesión 5</a:t>
            </a:r>
            <a:endParaRPr lang="es-us" sz="35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878761"/>
            <a:ext cx="8229600" cy="2395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us" sz="2800" b="0" i="0" u="none" baseline="0">
                <a:solidFill>
                  <a:schemeClr val="bg1"/>
                </a:solidFill>
              </a:rPr>
              <a:t>Repaso de autoevaluación</a:t>
            </a:r>
          </a:p>
          <a:p>
            <a:pPr algn="l" rtl="0"/>
            <a:r>
              <a:rPr lang="es-us" sz="2800" b="0" i="0" u="none" baseline="0">
                <a:solidFill>
                  <a:schemeClr val="bg1"/>
                </a:solidFill>
              </a:rPr>
              <a:t>Analizar cómo se han utilizado las habilidades en el lugar de trabajo</a:t>
            </a:r>
          </a:p>
          <a:p>
            <a:pPr algn="l" rtl="0"/>
            <a:r>
              <a:rPr lang="es-us" sz="2800" b="0" i="0" u="none" baseline="0">
                <a:solidFill>
                  <a:schemeClr val="bg1"/>
                </a:solidFill>
              </a:rPr>
              <a:t>Repasar las TBT y las herramientas de capacitación</a:t>
            </a:r>
          </a:p>
          <a:p>
            <a:pPr algn="l" rtl="0"/>
            <a:r>
              <a:rPr lang="es-us" sz="2800" b="0" i="0" u="none" baseline="0">
                <a:solidFill>
                  <a:schemeClr val="bg1"/>
                </a:solidFill>
              </a:rPr>
              <a:t>Analizar ideas y consejos para seguir utilizando las habilidades en el mundo real</a:t>
            </a:r>
          </a:p>
          <a:p>
            <a:pPr marL="0" indent="0" algn="l" rtl="0">
              <a:buNone/>
            </a:pPr>
            <a:endParaRPr lang="es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3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4866" y="2073303"/>
          <a:ext cx="8116318" cy="2351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54801">
                  <a:extLst>
                    <a:ext uri="{9D8B030D-6E8A-4147-A177-3AD203B41FA5}">
                      <a16:colId xmlns:a16="http://schemas.microsoft.com/office/drawing/2014/main" val="3422816801"/>
                    </a:ext>
                  </a:extLst>
                </a:gridCol>
                <a:gridCol w="988616">
                  <a:extLst>
                    <a:ext uri="{9D8B030D-6E8A-4147-A177-3AD203B41FA5}">
                      <a16:colId xmlns:a16="http://schemas.microsoft.com/office/drawing/2014/main" val="424588365"/>
                    </a:ext>
                  </a:extLst>
                </a:gridCol>
                <a:gridCol w="1369238">
                  <a:extLst>
                    <a:ext uri="{9D8B030D-6E8A-4147-A177-3AD203B41FA5}">
                      <a16:colId xmlns:a16="http://schemas.microsoft.com/office/drawing/2014/main" val="3016471659"/>
                    </a:ext>
                  </a:extLst>
                </a:gridCol>
                <a:gridCol w="903663">
                  <a:extLst>
                    <a:ext uri="{9D8B030D-6E8A-4147-A177-3AD203B41FA5}">
                      <a16:colId xmlns:a16="http://schemas.microsoft.com/office/drawing/2014/main" val="3193691074"/>
                    </a:ext>
                  </a:extLst>
                </a:gridCol>
              </a:tblGrid>
              <a:tr h="235172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 </a:t>
                      </a:r>
                      <a:r>
                        <a:rPr lang="es-us" sz="1400" b="1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 qué frecuencia hace lo siguiente:</a:t>
                      </a:r>
                      <a:endParaRPr lang="es-us" sz="1400" b="1" dirty="0">
                        <a:effectLst/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us" sz="1400" b="1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Siempre</a:t>
                      </a:r>
                      <a:endParaRPr lang="es-us" sz="1400" dirty="0">
                        <a:effectLst/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us" sz="1400" b="1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Algunas veces</a:t>
                      </a:r>
                      <a:endParaRPr lang="es-us" sz="1400" dirty="0">
                        <a:effectLst/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5565" indent="0" algn="ctr" rtl="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us" sz="1400" b="1" i="0" u="none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Nunca</a:t>
                      </a:r>
                      <a:endParaRPr lang="es-us" sz="1400" dirty="0">
                        <a:effectLst/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64029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51132" y="1428163"/>
            <a:ext cx="2843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us" sz="2800" b="1" i="0" u="none" baseline="0">
                <a:solidFill>
                  <a:srgbClr val="FF0000"/>
                </a:solidFill>
              </a:rPr>
              <a:t>Autoevaluación</a:t>
            </a:r>
            <a:endParaRPr lang="es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926060"/>
              </p:ext>
            </p:extLst>
          </p:nvPr>
        </p:nvGraphicFramePr>
        <p:xfrm>
          <a:off x="514866" y="2308475"/>
          <a:ext cx="8116318" cy="12694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54801">
                  <a:extLst>
                    <a:ext uri="{9D8B030D-6E8A-4147-A177-3AD203B41FA5}">
                      <a16:colId xmlns:a16="http://schemas.microsoft.com/office/drawing/2014/main" val="138003353"/>
                    </a:ext>
                  </a:extLst>
                </a:gridCol>
                <a:gridCol w="988616">
                  <a:extLst>
                    <a:ext uri="{9D8B030D-6E8A-4147-A177-3AD203B41FA5}">
                      <a16:colId xmlns:a16="http://schemas.microsoft.com/office/drawing/2014/main" val="2891590987"/>
                    </a:ext>
                  </a:extLst>
                </a:gridCol>
                <a:gridCol w="1369238">
                  <a:extLst>
                    <a:ext uri="{9D8B030D-6E8A-4147-A177-3AD203B41FA5}">
                      <a16:colId xmlns:a16="http://schemas.microsoft.com/office/drawing/2014/main" val="3790096556"/>
                    </a:ext>
                  </a:extLst>
                </a:gridCol>
                <a:gridCol w="903663">
                  <a:extLst>
                    <a:ext uri="{9D8B030D-6E8A-4147-A177-3AD203B41FA5}">
                      <a16:colId xmlns:a16="http://schemas.microsoft.com/office/drawing/2014/main" val="3942648148"/>
                    </a:ext>
                  </a:extLst>
                </a:gridCol>
              </a:tblGrid>
              <a:tr h="207026">
                <a:tc gridSpan="4">
                  <a:txBody>
                    <a:bodyPr/>
                    <a:lstStyle/>
                    <a:p>
                      <a:pPr marL="69850" marR="0" algn="l" rtl="0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s-us" sz="1200" b="1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s-us" sz="1200" b="1" i="0" u="none" spc="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1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Liderar</a:t>
                      </a:r>
                      <a:r>
                        <a:rPr lang="es-us" sz="1200" b="1" i="0" u="none" spc="-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1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s-us" sz="1200" b="1" i="0" u="none" spc="-2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1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el ejemplo</a:t>
                      </a:r>
                      <a:endParaRPr lang="es-us" sz="1200" dirty="0">
                        <a:effectLst/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755033"/>
                  </a:ext>
                </a:extLst>
              </a:tr>
              <a:tr h="231048">
                <a:tc>
                  <a:txBody>
                    <a:bodyPr/>
                    <a:lstStyle/>
                    <a:p>
                      <a:pPr marL="69850" marR="0" algn="l" rtl="0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Mantener</a:t>
                      </a:r>
                      <a:r>
                        <a:rPr lang="es-us" sz="1200" b="0" i="0" u="none" spc="-1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una</a:t>
                      </a:r>
                      <a:r>
                        <a:rPr lang="es-us" sz="1200" b="0" i="0" u="none" spc="-1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actitud</a:t>
                      </a:r>
                      <a:r>
                        <a:rPr lang="es-us" sz="1200" b="0" i="0" u="none" spc="-1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positiva</a:t>
                      </a:r>
                      <a:r>
                        <a:rPr lang="es-us" sz="1200" b="0" i="0" u="none" spc="-1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sobre</a:t>
                      </a:r>
                      <a:r>
                        <a:rPr lang="es-us" sz="1200" b="0" i="0" u="none" spc="-1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la seguridad.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0" algn="ctr" rtl="0">
                        <a:spcBef>
                          <a:spcPts val="66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315" marR="0" algn="ctr" rtl="0">
                        <a:spcBef>
                          <a:spcPts val="66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140" marR="0" algn="ctr" rtl="0">
                        <a:spcBef>
                          <a:spcPts val="66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80623"/>
                  </a:ext>
                </a:extLst>
              </a:tr>
              <a:tr h="210306">
                <a:tc>
                  <a:txBody>
                    <a:bodyPr/>
                    <a:lstStyle/>
                    <a:p>
                      <a:pPr marL="69850" marR="0" algn="l" rtl="0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Considerar las implicaciones de la seguridad de todas sus decisiones.</a:t>
                      </a:r>
                      <a:r>
                        <a:rPr lang="es-us" sz="1200" b="0" i="0" u="none" spc="-2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spc="-1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spc="-1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spc="-1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spc="-2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spc="1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spc="-2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0" algn="ctr" rtl="0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315" marR="0" algn="ctr" rtl="0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140" marR="0" algn="ctr" rtl="0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771266"/>
                  </a:ext>
                </a:extLst>
              </a:tr>
              <a:tr h="207026">
                <a:tc>
                  <a:txBody>
                    <a:bodyPr/>
                    <a:lstStyle/>
                    <a:p>
                      <a:pPr marL="69850" marR="0" algn="l" rtl="0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Establecer expectativas altas a los miembros del equipo.</a:t>
                      </a:r>
                      <a:r>
                        <a:rPr lang="es-us" sz="1200" b="0" i="0" u="none" spc="-15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us" sz="1200" b="0" i="0" u="none" spc="-10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us" sz="1200" b="0" i="0" u="none" spc="-20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0" algn="ctr" rtl="0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315" marR="0" algn="ctr" rtl="0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140" marR="0" algn="ctr" rtl="0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346885"/>
                  </a:ext>
                </a:extLst>
              </a:tr>
              <a:tr h="207026">
                <a:tc>
                  <a:txBody>
                    <a:bodyPr/>
                    <a:lstStyle/>
                    <a:p>
                      <a:pPr marL="69850" marR="0" algn="l" rtl="0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Hacer lo que dice, seguir siempre las prácticas de trabajo seguras</a:t>
                      </a:r>
                      <a:r>
                        <a:rPr lang="es-us" sz="1200" b="0" i="0" u="none" spc="-10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us" sz="1200" b="0" i="0" u="none" spc="-5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us" sz="1200" b="0" i="0" u="none" spc="-35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spc="-10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0" algn="ctr" rtl="0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315" marR="0" algn="ctr" rtl="0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140" marR="0" algn="ctr" rtl="0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766041"/>
                  </a:ext>
                </a:extLst>
              </a:tr>
              <a:tr h="207026">
                <a:tc>
                  <a:txBody>
                    <a:bodyPr/>
                    <a:lstStyle/>
                    <a:p>
                      <a:pPr marL="69850" marR="0" algn="l" rtl="0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Comunicar a su equipo que todos son dueños de la seguridad.</a:t>
                      </a:r>
                      <a:r>
                        <a:rPr lang="es-us" sz="1200" b="0" i="0" u="none" spc="-10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spc="-15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spc="-35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spc="-5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spc="-35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0" algn="ctr" rtl="0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315" marR="0" algn="ctr" rtl="0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140" marR="0" algn="ctr" rtl="0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 dirty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7076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531917"/>
              </p:ext>
            </p:extLst>
          </p:nvPr>
        </p:nvGraphicFramePr>
        <p:xfrm>
          <a:off x="514866" y="3611403"/>
          <a:ext cx="8116318" cy="12421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54801">
                  <a:extLst>
                    <a:ext uri="{9D8B030D-6E8A-4147-A177-3AD203B41FA5}">
                      <a16:colId xmlns:a16="http://schemas.microsoft.com/office/drawing/2014/main" val="4140144345"/>
                    </a:ext>
                  </a:extLst>
                </a:gridCol>
                <a:gridCol w="988616">
                  <a:extLst>
                    <a:ext uri="{9D8B030D-6E8A-4147-A177-3AD203B41FA5}">
                      <a16:colId xmlns:a16="http://schemas.microsoft.com/office/drawing/2014/main" val="134785259"/>
                    </a:ext>
                  </a:extLst>
                </a:gridCol>
                <a:gridCol w="1369238">
                  <a:extLst>
                    <a:ext uri="{9D8B030D-6E8A-4147-A177-3AD203B41FA5}">
                      <a16:colId xmlns:a16="http://schemas.microsoft.com/office/drawing/2014/main" val="291507617"/>
                    </a:ext>
                  </a:extLst>
                </a:gridCol>
                <a:gridCol w="903663">
                  <a:extLst>
                    <a:ext uri="{9D8B030D-6E8A-4147-A177-3AD203B41FA5}">
                      <a16:colId xmlns:a16="http://schemas.microsoft.com/office/drawing/2014/main" val="571456103"/>
                    </a:ext>
                  </a:extLst>
                </a:gridCol>
              </a:tblGrid>
              <a:tr h="207026">
                <a:tc gridSpan="4">
                  <a:txBody>
                    <a:bodyPr/>
                    <a:lstStyle/>
                    <a:p>
                      <a:pPr marL="69850" marR="0" algn="l" rtl="0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s-us" sz="1200" b="1" i="0" u="none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2. Involucrar y empoderar a los miembros del equipo</a:t>
                      </a:r>
                      <a:r>
                        <a:rPr lang="es-us" sz="1200" b="1" i="0" u="none" spc="-5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1" i="0" u="none" spc="-20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1" i="0" u="none" spc="-10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1" i="0" u="none" spc="-5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us" sz="1200" dirty="0">
                        <a:effectLst/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054405"/>
                  </a:ext>
                </a:extLst>
              </a:tr>
              <a:tr h="414051">
                <a:tc>
                  <a:txBody>
                    <a:bodyPr/>
                    <a:lstStyle/>
                    <a:p>
                      <a:pPr marL="69850" marR="247015" algn="l" rtl="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Involucrar a los miembros del equipo en reuniones de seguridad diarias o reuniones de seguridad matutinas.</a:t>
                      </a:r>
                      <a:r>
                        <a:rPr lang="es-us" sz="1200" b="0" i="0" u="none" spc="-300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spc="-10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16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001885"/>
                  </a:ext>
                </a:extLst>
              </a:tr>
              <a:tr h="207026">
                <a:tc>
                  <a:txBody>
                    <a:bodyPr/>
                    <a:lstStyle/>
                    <a:p>
                      <a:pPr marL="69850" marR="0" algn="l" rtl="0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Solicitar la opinión de los miembros del equipo sobre la seguridad.</a:t>
                      </a:r>
                      <a:r>
                        <a:rPr lang="es-us" sz="1200" b="0" i="0" u="none" spc="-10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spc="-5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spc="-15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spc="-10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spc="-25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spc="-5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0" algn="ctr" rtl="0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marR="0" algn="ctr" rtl="0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0" algn="ctr" rtl="0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226058"/>
                  </a:ext>
                </a:extLst>
              </a:tr>
              <a:tr h="414051">
                <a:tc>
                  <a:txBody>
                    <a:bodyPr/>
                    <a:lstStyle/>
                    <a:p>
                      <a:pPr marL="69850" marR="109855" algn="l" rtl="0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Alentar a los miembros del equipo a identificar e informar de problemas de seguridad como riesgos, preocupaciones, lesiones y conatos de accidentes.</a:t>
                      </a:r>
                      <a:r>
                        <a:rPr lang="es-us" sz="1200" b="0" i="0" u="none" spc="-300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spc="-15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spc="-5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spc="5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us" sz="1200" b="0" i="0" u="none" spc="-15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spc="-10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spc="-5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160" marR="0" algn="ctr" rtl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" marR="0" algn="ctr" rtl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" marR="0" algn="ctr" rtl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 dirty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05794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673861"/>
              </p:ext>
            </p:extLst>
          </p:nvPr>
        </p:nvGraphicFramePr>
        <p:xfrm>
          <a:off x="514866" y="4896643"/>
          <a:ext cx="8116318" cy="119714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54801">
                  <a:extLst>
                    <a:ext uri="{9D8B030D-6E8A-4147-A177-3AD203B41FA5}">
                      <a16:colId xmlns:a16="http://schemas.microsoft.com/office/drawing/2014/main" val="2717624297"/>
                    </a:ext>
                  </a:extLst>
                </a:gridCol>
                <a:gridCol w="988616">
                  <a:extLst>
                    <a:ext uri="{9D8B030D-6E8A-4147-A177-3AD203B41FA5}">
                      <a16:colId xmlns:a16="http://schemas.microsoft.com/office/drawing/2014/main" val="1781949469"/>
                    </a:ext>
                  </a:extLst>
                </a:gridCol>
                <a:gridCol w="1369238">
                  <a:extLst>
                    <a:ext uri="{9D8B030D-6E8A-4147-A177-3AD203B41FA5}">
                      <a16:colId xmlns:a16="http://schemas.microsoft.com/office/drawing/2014/main" val="111645825"/>
                    </a:ext>
                  </a:extLst>
                </a:gridCol>
                <a:gridCol w="903663">
                  <a:extLst>
                    <a:ext uri="{9D8B030D-6E8A-4147-A177-3AD203B41FA5}">
                      <a16:colId xmlns:a16="http://schemas.microsoft.com/office/drawing/2014/main" val="1518020993"/>
                    </a:ext>
                  </a:extLst>
                </a:gridCol>
              </a:tblGrid>
              <a:tr h="207026">
                <a:tc gridSpan="4">
                  <a:txBody>
                    <a:bodyPr/>
                    <a:lstStyle/>
                    <a:p>
                      <a:pPr marL="69850" marR="0" algn="l" rtl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s-us" sz="1200" b="1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3. Escuchar</a:t>
                      </a:r>
                      <a:r>
                        <a:rPr lang="es-us" sz="1200" b="1" i="0" u="none" spc="-1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1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activamente</a:t>
                      </a:r>
                      <a:endParaRPr lang="es-us" sz="1200" dirty="0">
                        <a:effectLst/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898006"/>
                  </a:ext>
                </a:extLst>
              </a:tr>
              <a:tr h="414051">
                <a:tc>
                  <a:txBody>
                    <a:bodyPr/>
                    <a:lstStyle/>
                    <a:p>
                      <a:pPr marL="69850" marR="155575" algn="l" rtl="0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Tratar a los miembros del equipo con respeto cuando se comunica con ellos.</a:t>
                      </a:r>
                      <a:r>
                        <a:rPr lang="es-us" sz="1200" b="0" i="0" u="none" spc="-30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0" algn="ctr" rtl="0"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marR="0" algn="ctr" rtl="0"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0" algn="ctr" rtl="0"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939217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marL="69850" marR="0" algn="l" rtl="0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Oír activamente para escuchar lo que se dice en vez de pensar en una respuesta.</a:t>
                      </a:r>
                      <a:r>
                        <a:rPr lang="es-us" sz="1200" b="0" i="0" u="none" spc="-3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spc="-2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200" b="0" i="0" u="none" spc="-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0" algn="ctr" rtl="0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marR="0" algn="ctr" rtl="0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0" algn="ctr" rtl="0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080444"/>
                  </a:ext>
                </a:extLst>
              </a:tr>
              <a:tr h="210306">
                <a:tc>
                  <a:txBody>
                    <a:bodyPr/>
                    <a:lstStyle/>
                    <a:p>
                      <a:pPr marL="69850" marR="0" algn="l" rtl="0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Prestar atención a las señales no verbales y hacer preguntas aclaratorias.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0" algn="ctr" rtl="0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marR="0" algn="ctr" rtl="0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0" algn="ctr" rtl="0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baseline="0" dirty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179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81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1132" y="1428163"/>
            <a:ext cx="2843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us" sz="2800" b="1" i="0" u="none" baseline="0">
                <a:solidFill>
                  <a:srgbClr val="FF0000"/>
                </a:solidFill>
              </a:rPr>
              <a:t>Autoevaluación</a:t>
            </a:r>
            <a:endParaRPr lang="es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19185" y="2311400"/>
          <a:ext cx="8119872" cy="1066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56926">
                  <a:extLst>
                    <a:ext uri="{9D8B030D-6E8A-4147-A177-3AD203B41FA5}">
                      <a16:colId xmlns:a16="http://schemas.microsoft.com/office/drawing/2014/main" val="3626592854"/>
                    </a:ext>
                  </a:extLst>
                </a:gridCol>
                <a:gridCol w="989049">
                  <a:extLst>
                    <a:ext uri="{9D8B030D-6E8A-4147-A177-3AD203B41FA5}">
                      <a16:colId xmlns:a16="http://schemas.microsoft.com/office/drawing/2014/main" val="3635166571"/>
                    </a:ext>
                  </a:extLst>
                </a:gridCol>
                <a:gridCol w="1369837">
                  <a:extLst>
                    <a:ext uri="{9D8B030D-6E8A-4147-A177-3AD203B41FA5}">
                      <a16:colId xmlns:a16="http://schemas.microsoft.com/office/drawing/2014/main" val="740734499"/>
                    </a:ext>
                  </a:extLst>
                </a:gridCol>
                <a:gridCol w="904060">
                  <a:extLst>
                    <a:ext uri="{9D8B030D-6E8A-4147-A177-3AD203B41FA5}">
                      <a16:colId xmlns:a16="http://schemas.microsoft.com/office/drawing/2014/main" val="3569183293"/>
                    </a:ext>
                  </a:extLst>
                </a:gridCol>
              </a:tblGrid>
              <a:tr h="158083">
                <a:tc gridSpan="4">
                  <a:txBody>
                    <a:bodyPr/>
                    <a:lstStyle/>
                    <a:p>
                      <a:pPr marL="6985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1400" b="1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4. Practicar la comunicación de 3 vías</a:t>
                      </a:r>
                      <a:r>
                        <a:rPr lang="es-us" sz="1400" b="1" i="0" u="none" spc="-1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1" i="0" u="none" spc="-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us" sz="1400" dirty="0">
                        <a:effectLst/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953558"/>
                  </a:ext>
                </a:extLst>
              </a:tr>
              <a:tr h="255658">
                <a:tc>
                  <a:txBody>
                    <a:bodyPr/>
                    <a:lstStyle/>
                    <a:p>
                      <a:pPr marL="69850" marR="132080" algn="l" rtl="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Ser directo y conciso, y asegurarse de que tiene la atención de su oyente.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0" algn="ctr" rtl="0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marR="0" algn="ctr" rtl="0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0" algn="ctr" rtl="0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161506"/>
                  </a:ext>
                </a:extLst>
              </a:tr>
              <a:tr h="255658">
                <a:tc>
                  <a:txBody>
                    <a:bodyPr/>
                    <a:lstStyle/>
                    <a:p>
                      <a:pPr marL="69850" marR="132080" algn="l" rtl="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Le pide al miembro del equipo que repita el mensaje o las instrucciones y aclare los malentendidos.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0" algn="ctr" rtl="0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marR="0" algn="ctr" rtl="0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0" algn="ctr" rtl="0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 dirty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3667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9185" y="3378200"/>
          <a:ext cx="8119872" cy="14935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56926">
                  <a:extLst>
                    <a:ext uri="{9D8B030D-6E8A-4147-A177-3AD203B41FA5}">
                      <a16:colId xmlns:a16="http://schemas.microsoft.com/office/drawing/2014/main" val="1607949466"/>
                    </a:ext>
                  </a:extLst>
                </a:gridCol>
                <a:gridCol w="989049">
                  <a:extLst>
                    <a:ext uri="{9D8B030D-6E8A-4147-A177-3AD203B41FA5}">
                      <a16:colId xmlns:a16="http://schemas.microsoft.com/office/drawing/2014/main" val="2881810488"/>
                    </a:ext>
                  </a:extLst>
                </a:gridCol>
                <a:gridCol w="1369837">
                  <a:extLst>
                    <a:ext uri="{9D8B030D-6E8A-4147-A177-3AD203B41FA5}">
                      <a16:colId xmlns:a16="http://schemas.microsoft.com/office/drawing/2014/main" val="907272868"/>
                    </a:ext>
                  </a:extLst>
                </a:gridCol>
                <a:gridCol w="904060">
                  <a:extLst>
                    <a:ext uri="{9D8B030D-6E8A-4147-A177-3AD203B41FA5}">
                      <a16:colId xmlns:a16="http://schemas.microsoft.com/office/drawing/2014/main" val="2396171133"/>
                    </a:ext>
                  </a:extLst>
                </a:gridCol>
              </a:tblGrid>
              <a:tr h="162343">
                <a:tc gridSpan="4">
                  <a:txBody>
                    <a:bodyPr/>
                    <a:lstStyle/>
                    <a:p>
                      <a:pPr marL="69850" marR="0" algn="l" rtl="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s-us" sz="1400" b="1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5.Desarrollar a los miembros del equipo mediante enseñanza, asesoría y comentarios</a:t>
                      </a:r>
                      <a:r>
                        <a:rPr lang="es-us" sz="1400" b="1" i="0" u="none" spc="-3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1" i="0" u="none" spc="-2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1" i="0" u="none" spc="-3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1" i="0" u="none" spc="-3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1" i="0" u="none" spc="-1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1" i="0" u="none" spc="-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us" sz="1400" b="1" i="0" u="none" spc="-2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us" sz="1400" dirty="0">
                        <a:effectLst/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306292"/>
                  </a:ext>
                </a:extLst>
              </a:tr>
              <a:tr h="167883">
                <a:tc>
                  <a:txBody>
                    <a:bodyPr/>
                    <a:lstStyle/>
                    <a:p>
                      <a:pPr marL="69850" marR="0" algn="l" rtl="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Enseñar y asesorar a los miembros del equipo de manera respetuosa.</a:t>
                      </a:r>
                      <a:r>
                        <a:rPr lang="es-us" sz="1400" b="0" i="0" u="none" spc="-1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1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1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1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0" algn="ctr" rtl="0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marR="0" algn="ctr" rtl="0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0" algn="ctr" rtl="0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37667"/>
                  </a:ext>
                </a:extLst>
              </a:tr>
              <a:tr h="251397">
                <a:tc>
                  <a:txBody>
                    <a:bodyPr/>
                    <a:lstStyle/>
                    <a:p>
                      <a:pPr marL="69850" marR="247015" algn="l" rtl="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Concentrarse en el problema en vez de juzgar a la persona cuando haga comentarios.</a:t>
                      </a:r>
                      <a:r>
                        <a:rPr lang="es-us" sz="1400" b="0" i="0" u="none" spc="-1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1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1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1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2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us" sz="1400" b="0" i="0" u="none" spc="-1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us" sz="1400" b="0" i="0" u="none" spc="-2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29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1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0" algn="ctr" rtl="0">
                        <a:spcBef>
                          <a:spcPts val="950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marR="0" algn="ctr" rtl="0">
                        <a:spcBef>
                          <a:spcPts val="950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0" algn="ctr" rtl="0">
                        <a:spcBef>
                          <a:spcPts val="950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703841"/>
                  </a:ext>
                </a:extLst>
              </a:tr>
              <a:tr h="255233">
                <a:tc>
                  <a:txBody>
                    <a:bodyPr/>
                    <a:lstStyle/>
                    <a:p>
                      <a:pPr marL="69850" marR="0" algn="l" rtl="0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Asegurarse de que los miembros del equipo sepan cómo hacer una tarea nueva antes de hacerla.</a:t>
                      </a:r>
                      <a:r>
                        <a:rPr lang="es-us" sz="1400" b="0" i="0" u="none" spc="-1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1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1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2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1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us" sz="1400" b="0" i="0" u="none" spc="-1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2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30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16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 dirty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5674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9185" y="4658360"/>
          <a:ext cx="8119872" cy="12801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56926">
                  <a:extLst>
                    <a:ext uri="{9D8B030D-6E8A-4147-A177-3AD203B41FA5}">
                      <a16:colId xmlns:a16="http://schemas.microsoft.com/office/drawing/2014/main" val="3132982335"/>
                    </a:ext>
                  </a:extLst>
                </a:gridCol>
                <a:gridCol w="989049">
                  <a:extLst>
                    <a:ext uri="{9D8B030D-6E8A-4147-A177-3AD203B41FA5}">
                      <a16:colId xmlns:a16="http://schemas.microsoft.com/office/drawing/2014/main" val="2587853165"/>
                    </a:ext>
                  </a:extLst>
                </a:gridCol>
                <a:gridCol w="1369837">
                  <a:extLst>
                    <a:ext uri="{9D8B030D-6E8A-4147-A177-3AD203B41FA5}">
                      <a16:colId xmlns:a16="http://schemas.microsoft.com/office/drawing/2014/main" val="3497872776"/>
                    </a:ext>
                  </a:extLst>
                </a:gridCol>
                <a:gridCol w="904060">
                  <a:extLst>
                    <a:ext uri="{9D8B030D-6E8A-4147-A177-3AD203B41FA5}">
                      <a16:colId xmlns:a16="http://schemas.microsoft.com/office/drawing/2014/main" val="2419893728"/>
                    </a:ext>
                  </a:extLst>
                </a:gridCol>
              </a:tblGrid>
              <a:tr h="181945">
                <a:tc gridSpan="4">
                  <a:txBody>
                    <a:bodyPr/>
                    <a:lstStyle/>
                    <a:p>
                      <a:pPr marL="69850" marR="0" algn="l" rtl="0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s-us" sz="1400" b="1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6. Dar reconocimiento a los miembros del equipo por un trabajo bien hecho</a:t>
                      </a:r>
                      <a:r>
                        <a:rPr lang="es-us" sz="1400" b="1" i="0" u="none" spc="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1" i="0" u="none" spc="-2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1" i="0" u="none" spc="-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1" i="0" u="none" spc="-3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1" i="0" u="none" spc="-2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1" i="0" u="none" spc="-1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us" sz="1400" dirty="0">
                        <a:effectLst/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914036"/>
                  </a:ext>
                </a:extLst>
              </a:tr>
              <a:tr h="259494">
                <a:tc>
                  <a:txBody>
                    <a:bodyPr/>
                    <a:lstStyle/>
                    <a:p>
                      <a:pPr marL="69850" marR="247015" algn="l" rtl="0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Decir "buen trabajo" o "gracias" a los miembros del equipo que hacen todo lo posible por crear un lugar de trabajo seguro.</a:t>
                      </a:r>
                      <a:r>
                        <a:rPr lang="es-us" sz="1400" b="0" i="0" u="none" spc="-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1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3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s-us" sz="1400" b="0" i="0" u="none" spc="-1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2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30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1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1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1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16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104519"/>
                  </a:ext>
                </a:extLst>
              </a:tr>
              <a:tr h="253103">
                <a:tc>
                  <a:txBody>
                    <a:bodyPr/>
                    <a:lstStyle/>
                    <a:p>
                      <a:pPr marL="69850" marR="247015" algn="l" rtl="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Usar el reconocimiento positivo de los miembros del equipo para fomentar la seguridad en el lugar de trabajo.</a:t>
                      </a:r>
                      <a:r>
                        <a:rPr lang="es-us" sz="1400" b="0" i="0" u="none" spc="-2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us" sz="1400" b="0" i="0" u="none" spc="-2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us" sz="1400" b="0" i="0" u="none" spc="-2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15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us" sz="1400" b="0" i="0" u="none" spc="-30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us" sz="1400" b="0" i="0" u="none" spc="-10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0" algn="ctr" rtl="0"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marR="0" algn="ctr" rtl="0"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0" algn="ctr" rtl="0"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 dirty="0">
                          <a:effectLst/>
                          <a:latin typeface="Wingdings" panose="05000000000000000000" pitchFamily="2" charset="2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39908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14866" y="2073303"/>
          <a:ext cx="8116318" cy="2351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54801">
                  <a:extLst>
                    <a:ext uri="{9D8B030D-6E8A-4147-A177-3AD203B41FA5}">
                      <a16:colId xmlns:a16="http://schemas.microsoft.com/office/drawing/2014/main" val="3422816801"/>
                    </a:ext>
                  </a:extLst>
                </a:gridCol>
                <a:gridCol w="988616">
                  <a:extLst>
                    <a:ext uri="{9D8B030D-6E8A-4147-A177-3AD203B41FA5}">
                      <a16:colId xmlns:a16="http://schemas.microsoft.com/office/drawing/2014/main" val="424588365"/>
                    </a:ext>
                  </a:extLst>
                </a:gridCol>
                <a:gridCol w="1369238">
                  <a:extLst>
                    <a:ext uri="{9D8B030D-6E8A-4147-A177-3AD203B41FA5}">
                      <a16:colId xmlns:a16="http://schemas.microsoft.com/office/drawing/2014/main" val="3016471659"/>
                    </a:ext>
                  </a:extLst>
                </a:gridCol>
                <a:gridCol w="903663">
                  <a:extLst>
                    <a:ext uri="{9D8B030D-6E8A-4147-A177-3AD203B41FA5}">
                      <a16:colId xmlns:a16="http://schemas.microsoft.com/office/drawing/2014/main" val="3193691074"/>
                    </a:ext>
                  </a:extLst>
                </a:gridCol>
              </a:tblGrid>
              <a:tr h="235172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b="0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 </a:t>
                      </a:r>
                      <a:r>
                        <a:rPr lang="es-us" sz="1400" b="1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 qué frecuencia hace lo siguiente:</a:t>
                      </a:r>
                      <a:endParaRPr lang="es-us" sz="1400" b="1" dirty="0">
                        <a:effectLst/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us" sz="1400" b="1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Siempre</a:t>
                      </a:r>
                      <a:endParaRPr lang="es-us" sz="1400" dirty="0">
                        <a:effectLst/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us" sz="1400" b="1" i="0" u="none" baseline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Algunas veces</a:t>
                      </a:r>
                      <a:endParaRPr lang="es-us" sz="1400" dirty="0">
                        <a:effectLst/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5565" indent="0" algn="ctr" rtl="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us" sz="1400" b="1" i="0" u="none" baseline="0" dirty="0">
                          <a:effectLst/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Nunca</a:t>
                      </a:r>
                      <a:endParaRPr lang="es-us" sz="1400" dirty="0">
                        <a:effectLst/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640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08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109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s-us" sz="35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4572" y="2841424"/>
            <a:ext cx="8229600" cy="3465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us" sz="3600" b="1" dirty="0">
                <a:solidFill>
                  <a:srgbClr val="FF0000"/>
                </a:solidFill>
              </a:rPr>
              <a:t>Reproducir la información en el lugar </a:t>
            </a:r>
            <a:br>
              <a:rPr lang="es-us" sz="3600" b="1" dirty="0">
                <a:solidFill>
                  <a:srgbClr val="FF0000"/>
                </a:solidFill>
              </a:rPr>
            </a:br>
            <a:r>
              <a:rPr lang="es-us" sz="3600" b="1" dirty="0">
                <a:solidFill>
                  <a:srgbClr val="FF0000"/>
                </a:solidFill>
              </a:rPr>
              <a:t>de trabajo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¿Cómo continuarán utilizando estas habilidades en su trabajo?</a:t>
            </a:r>
          </a:p>
          <a:p>
            <a:r>
              <a:rPr lang="es-us" dirty="0"/>
              <a:t>¿Qué consejos o ideas tienen para otras personas que deseen mejorar sus habilidades de liderazgo en seguridad?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109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s-us" sz="35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13114" y="2830146"/>
            <a:ext cx="6117772" cy="3465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s-us" sz="25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b="1" dirty="0">
                <a:solidFill>
                  <a:srgbClr val="FF0000"/>
                </a:solidFill>
              </a:rPr>
              <a:t>Recursos adicionales de FSL4Res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660952"/>
            <a:ext cx="8229600" cy="3465211"/>
          </a:xfrm>
        </p:spPr>
        <p:txBody>
          <a:bodyPr/>
          <a:lstStyle/>
          <a:p>
            <a:r>
              <a:rPr lang="es-us" dirty="0"/>
              <a:t>Hojas de habilidades</a:t>
            </a:r>
          </a:p>
          <a:p>
            <a:r>
              <a:rPr lang="es-us" dirty="0"/>
              <a:t>Charlas informativas</a:t>
            </a:r>
          </a:p>
          <a:p>
            <a:r>
              <a:rPr lang="es-us" dirty="0"/>
              <a:t>Creación de su propia hoja de trabajo sobre el escenario</a:t>
            </a:r>
          </a:p>
          <a:p>
            <a:r>
              <a:rPr lang="es-us" dirty="0"/>
              <a:t>Autoevaluaciones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57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b="1" dirty="0">
                <a:solidFill>
                  <a:srgbClr val="FF0000"/>
                </a:solidFill>
                <a:ea typeface="+mj-lt"/>
                <a:cs typeface="+mj-lt"/>
              </a:rPr>
              <a:t>Mensajes principales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60952"/>
            <a:ext cx="8229600" cy="419704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SzPct val="105000"/>
              <a:buFont typeface="Calibri" panose="020F0502020204030204" pitchFamily="34" charset="0"/>
              <a:buChar char="•"/>
            </a:pPr>
            <a:r>
              <a:rPr lang="es-us" sz="2000" dirty="0"/>
              <a:t>Se necesita </a:t>
            </a:r>
            <a:r>
              <a:rPr lang="es-us" sz="2000" b="1" dirty="0"/>
              <a:t>CORAJE</a:t>
            </a:r>
            <a:r>
              <a:rPr lang="es-us" sz="2000" dirty="0"/>
              <a:t> para ser un líder.</a:t>
            </a:r>
          </a:p>
          <a:p>
            <a:pPr>
              <a:buClr>
                <a:srgbClr val="FF0000"/>
              </a:buClr>
              <a:buSzPct val="105000"/>
              <a:buFont typeface="Calibri" panose="020F0502020204030204" pitchFamily="34" charset="0"/>
              <a:buChar char="•"/>
            </a:pPr>
            <a:r>
              <a:rPr lang="es-us" sz="2000" dirty="0"/>
              <a:t>Se necesita </a:t>
            </a:r>
            <a:r>
              <a:rPr lang="es-us" sz="2000" b="1" dirty="0"/>
              <a:t>CORAJE</a:t>
            </a:r>
            <a:r>
              <a:rPr lang="es-us" sz="2000" dirty="0"/>
              <a:t> para expresarse.</a:t>
            </a:r>
          </a:p>
          <a:p>
            <a:pPr>
              <a:buClr>
                <a:srgbClr val="FF0000"/>
              </a:buClr>
              <a:buSzPct val="105000"/>
              <a:buFont typeface="Calibri" panose="020F0502020204030204" pitchFamily="34" charset="0"/>
              <a:buChar char="•"/>
            </a:pPr>
            <a:r>
              <a:rPr lang="es-us" sz="2000" dirty="0"/>
              <a:t>Estas habilidades se pueden introducir fácilmente en el flujo de trabajo diario y la productividad no se verá afectada.</a:t>
            </a:r>
          </a:p>
          <a:p>
            <a:pPr>
              <a:buClr>
                <a:srgbClr val="FF0000"/>
              </a:buClr>
              <a:buSzPct val="105000"/>
              <a:buFont typeface="Calibri" panose="020F0502020204030204" pitchFamily="34" charset="0"/>
              <a:buChar char="•"/>
            </a:pPr>
            <a:r>
              <a:rPr lang="es-us" sz="2000" dirty="0"/>
              <a:t>Los líderes:</a:t>
            </a:r>
          </a:p>
          <a:p>
            <a:pPr marL="914400" lvl="1" indent="-457200">
              <a:buClr>
                <a:srgbClr val="FF0000"/>
              </a:buClr>
              <a:buSzPct val="105000"/>
              <a:buFont typeface="Calibri" panose="020F0502020204030204" pitchFamily="34" charset="0"/>
              <a:buChar char="•"/>
            </a:pPr>
            <a:r>
              <a:rPr lang="es-us" sz="2000" dirty="0"/>
              <a:t>Liderar con el ejemplo.</a:t>
            </a:r>
          </a:p>
          <a:p>
            <a:pPr marL="914400" lvl="1" indent="-457200">
              <a:buClr>
                <a:srgbClr val="FF0000"/>
              </a:buClr>
              <a:buSzPct val="105000"/>
              <a:buFont typeface="Calibri" panose="020F0502020204030204" pitchFamily="34" charset="0"/>
              <a:buChar char="•"/>
            </a:pPr>
            <a:r>
              <a:rPr lang="es-us" sz="2000" dirty="0"/>
              <a:t>involucran y empoderan al miembro del equipo;</a:t>
            </a:r>
          </a:p>
          <a:p>
            <a:pPr marL="914400" lvl="1" indent="-457200">
              <a:buClr>
                <a:srgbClr val="FF0000"/>
              </a:buClr>
              <a:buSzPct val="105000"/>
              <a:buFont typeface="Calibri" panose="020F0502020204030204" pitchFamily="34" charset="0"/>
              <a:buChar char="•"/>
            </a:pPr>
            <a:r>
              <a:rPr lang="es-us" sz="2000" dirty="0"/>
              <a:t>Escuchar activamente.</a:t>
            </a:r>
          </a:p>
          <a:p>
            <a:pPr marL="914400" lvl="1" indent="-457200">
              <a:buClr>
                <a:srgbClr val="FF0000"/>
              </a:buClr>
              <a:buSzPct val="105000"/>
              <a:buFont typeface="Calibri" panose="020F0502020204030204" pitchFamily="34" charset="0"/>
              <a:buChar char="•"/>
            </a:pPr>
            <a:r>
              <a:rPr lang="es-us" sz="2000" dirty="0"/>
              <a:t>Practicar la comunicación de 3 vías.</a:t>
            </a:r>
          </a:p>
          <a:p>
            <a:pPr marL="914400" lvl="1" indent="-457200">
              <a:buClr>
                <a:srgbClr val="FF0000"/>
              </a:buClr>
              <a:buSzPct val="105000"/>
              <a:buFont typeface="Calibri" panose="020F0502020204030204" pitchFamily="34" charset="0"/>
              <a:buChar char="•"/>
            </a:pPr>
            <a:r>
              <a:rPr lang="es-us" sz="2000" dirty="0"/>
              <a:t>desarrollan a los miembros del equipo: enseñan, asesoran y saben cómo hacer comentarios de manera constructiva;</a:t>
            </a:r>
          </a:p>
          <a:p>
            <a:pPr marL="914400" lvl="1" indent="-457200">
              <a:buClr>
                <a:srgbClr val="FF0000"/>
              </a:buClr>
              <a:buSzPct val="105000"/>
              <a:buFont typeface="Calibri" panose="020F0502020204030204" pitchFamily="34" charset="0"/>
              <a:buChar char="•"/>
            </a:pPr>
            <a:r>
              <a:rPr lang="es-us" sz="2000" dirty="0"/>
              <a:t>Dar reconocimiento a los miembros del equipo.</a:t>
            </a:r>
          </a:p>
          <a:p>
            <a:pPr>
              <a:buClr>
                <a:srgbClr val="FF0000"/>
              </a:buClr>
              <a:buSzPct val="105000"/>
              <a:buFont typeface="Calibri" panose="020F0502020204030204" pitchFamily="34" charset="0"/>
              <a:buChar char="•"/>
            </a:pPr>
            <a:r>
              <a:rPr lang="es-us" sz="2000" dirty="0"/>
              <a:t>Los líderes mejoran el</a:t>
            </a:r>
            <a:r>
              <a:rPr lang="es-us" sz="2000" b="1" dirty="0"/>
              <a:t> CLIMA Y LOS RESULTADOS DE SEGURIDAD.</a:t>
            </a:r>
            <a:endParaRPr lang="es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0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goldenhar\Desktop\CPWR\Safety Leadership curriculum\Module and instructor materials\METAMEDIA QUOTES\MM_train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631" y="5139224"/>
            <a:ext cx="2103683" cy="60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3609" y="6168655"/>
            <a:ext cx="9137084" cy="530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s-us" sz="900" b="0" i="0" u="none" baseline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desarrollo de la capacitación del FSL4Res fue posible gracias al financiamiento de un acuerdo de cooperación con el Centro de Investigación y Capacitación en Construcción (Center for Construction Research and Training, CPWR) (N.º U60OH009762) del Instituto Nacional de Seguridad y Salud Ocupacional (National Institute for Occupational Safety and Health, NIOSH). El FSL4Res se basa en la </a:t>
            </a:r>
            <a:r>
              <a:rPr lang="es-us" sz="900" b="0" i="0" u="sng" baseline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capacitación FSL</a:t>
            </a:r>
            <a:r>
              <a:rPr lang="es-us" sz="900" b="0" i="0" u="none" baseline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original creada por el CPWR en el marco de un acuerdo de cooperación anterior del NIOSH (N.º OH009762). Los contenidos son responsabilidad exclusiva de los autores y no representan necesariamente los puntos de vista oficiales del NIOSH. Todos los derechos reservados.</a:t>
            </a:r>
            <a:endParaRPr lang="es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13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88595" y="4978172"/>
            <a:ext cx="1633754" cy="92889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28993" y="3107126"/>
            <a:ext cx="7086014" cy="643749"/>
          </a:xfrm>
          <a:prstGeom prst="rect">
            <a:avLst/>
          </a:prstGeom>
          <a:ln w="44450"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us" sz="3500" b="1" i="0" u="none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¡Felicidades por terminar el curso de FSL4Res!</a:t>
            </a:r>
            <a:endParaRPr lang="es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9774A639-3B10-4840-BFA6-2669E5ADBB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041" y="4943285"/>
            <a:ext cx="2452272" cy="9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87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69256</TotalTime>
  <Words>1238</Words>
  <Application>Microsoft Office PowerPoint</Application>
  <PresentationFormat>On-screen Show (4:3)</PresentationFormat>
  <Paragraphs>174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Tahoma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Reproducir la información en el lugar  de trabajo</vt:lpstr>
      <vt:lpstr>Recursos adicionales de FSL4Res</vt:lpstr>
      <vt:lpstr>Mensajes principales</vt:lpstr>
      <vt:lpstr>PowerPoint Presentation</vt:lpstr>
    </vt:vector>
  </TitlesOfParts>
  <Company>CWHE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Anna Kinghorn</dc:creator>
  <cp:lastModifiedBy>Kinghorn, Anna</cp:lastModifiedBy>
  <cp:revision>1407</cp:revision>
  <cp:lastPrinted>2016-02-18T23:44:45Z</cp:lastPrinted>
  <dcterms:created xsi:type="dcterms:W3CDTF">2015-03-10T21:04:30Z</dcterms:created>
  <dcterms:modified xsi:type="dcterms:W3CDTF">2024-04-23T16:57:09Z</dcterms:modified>
</cp:coreProperties>
</file>