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23"/>
  </p:notesMasterIdLst>
  <p:handoutMasterIdLst>
    <p:handoutMasterId r:id="rId24"/>
  </p:handoutMasterIdLst>
  <p:sldIdLst>
    <p:sldId id="1247" r:id="rId3"/>
    <p:sldId id="1221" r:id="rId4"/>
    <p:sldId id="1250" r:id="rId5"/>
    <p:sldId id="1251" r:id="rId6"/>
    <p:sldId id="261" r:id="rId7"/>
    <p:sldId id="260" r:id="rId8"/>
    <p:sldId id="1252" r:id="rId9"/>
    <p:sldId id="1253" r:id="rId10"/>
    <p:sldId id="1254" r:id="rId11"/>
    <p:sldId id="1255" r:id="rId12"/>
    <p:sldId id="1256" r:id="rId13"/>
    <p:sldId id="1257" r:id="rId14"/>
    <p:sldId id="1258" r:id="rId15"/>
    <p:sldId id="1259" r:id="rId16"/>
    <p:sldId id="1260" r:id="rId17"/>
    <p:sldId id="1261" r:id="rId18"/>
    <p:sldId id="1262" r:id="rId19"/>
    <p:sldId id="1246" r:id="rId20"/>
    <p:sldId id="1263" r:id="rId21"/>
    <p:sldId id="124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43876" autoAdjust="0"/>
  </p:normalViewPr>
  <p:slideViewPr>
    <p:cSldViewPr snapToGrid="0" snapToObjects="1">
      <p:cViewPr varScale="1">
        <p:scale>
          <a:sx n="31" d="100"/>
          <a:sy n="31" d="100"/>
        </p:scale>
        <p:origin x="1752" y="38"/>
      </p:cViewPr>
      <p:guideLst>
        <p:guide orient="horz" pos="2136"/>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4112"/>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2B350-CDB0-7245-B09D-BBEE7FA5A17B}"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n-US"/>
        </a:p>
      </dgm:t>
    </dgm:pt>
    <dgm:pt modelId="{83F53F4A-B8AB-7745-A7DC-787EC34CFDD1}">
      <dgm:prSet phldrT="[Text]"/>
      <dgm:spPr/>
      <dgm:t>
        <a:bodyPr/>
        <a:lstStyle/>
        <a:p>
          <a:r>
            <a:rPr lang="en-US" dirty="0" smtClean="0"/>
            <a:t>Observe worker action</a:t>
          </a:r>
          <a:endParaRPr lang="en-US" dirty="0"/>
        </a:p>
      </dgm:t>
    </dgm:pt>
    <dgm:pt modelId="{2FA4A1F7-462C-FF41-84E5-45EAD4BF4B9E}" type="parTrans" cxnId="{935C7C68-703B-2F4E-946A-9B6702A28355}">
      <dgm:prSet/>
      <dgm:spPr/>
      <dgm:t>
        <a:bodyPr/>
        <a:lstStyle/>
        <a:p>
          <a:endParaRPr lang="en-US"/>
        </a:p>
      </dgm:t>
    </dgm:pt>
    <dgm:pt modelId="{BFE656B8-C741-FE46-BC5D-D2B841D89AD1}" type="sibTrans" cxnId="{935C7C68-703B-2F4E-946A-9B6702A28355}">
      <dgm:prSet/>
      <dgm:spPr/>
      <dgm:t>
        <a:bodyPr/>
        <a:lstStyle/>
        <a:p>
          <a:endParaRPr lang="en-US"/>
        </a:p>
      </dgm:t>
    </dgm:pt>
    <dgm:pt modelId="{6D2B7FC1-624E-3D45-90C9-3F9CB311318C}">
      <dgm:prSet phldrT="[Text]"/>
      <dgm:spPr/>
      <dgm:t>
        <a:bodyPr/>
        <a:lstStyle/>
        <a:p>
          <a:r>
            <a:rPr lang="en-US" dirty="0" smtClean="0"/>
            <a:t>Address the issue </a:t>
          </a:r>
          <a:endParaRPr lang="en-US" dirty="0"/>
        </a:p>
      </dgm:t>
    </dgm:pt>
    <dgm:pt modelId="{0C796EA7-8019-C840-956A-5F39DE6B058B}" type="parTrans" cxnId="{DB44ACD2-F4F2-ED4B-91E4-89389749CE08}">
      <dgm:prSet/>
      <dgm:spPr/>
      <dgm:t>
        <a:bodyPr/>
        <a:lstStyle/>
        <a:p>
          <a:endParaRPr lang="en-US"/>
        </a:p>
      </dgm:t>
    </dgm:pt>
    <dgm:pt modelId="{6577D936-547E-AB4C-A029-60F67FE6DD79}" type="sibTrans" cxnId="{DB44ACD2-F4F2-ED4B-91E4-89389749CE08}">
      <dgm:prSet/>
      <dgm:spPr/>
      <dgm:t>
        <a:bodyPr/>
        <a:lstStyle/>
        <a:p>
          <a:endParaRPr lang="en-US"/>
        </a:p>
      </dgm:t>
    </dgm:pt>
    <dgm:pt modelId="{88DB164C-0174-E44A-8DAE-E6B4B897C24F}">
      <dgm:prSet phldrT="[Text]"/>
      <dgm:spPr/>
      <dgm:t>
        <a:bodyPr/>
        <a:lstStyle/>
        <a:p>
          <a:r>
            <a:rPr lang="en-US" dirty="0" smtClean="0"/>
            <a:t>Problem solve</a:t>
          </a:r>
          <a:endParaRPr lang="en-US" dirty="0"/>
        </a:p>
      </dgm:t>
    </dgm:pt>
    <dgm:pt modelId="{9FBAD297-AFE0-F046-974D-09094D31F592}" type="parTrans" cxnId="{CC11D433-2F00-F84B-B006-4D24B1B608C4}">
      <dgm:prSet/>
      <dgm:spPr/>
      <dgm:t>
        <a:bodyPr/>
        <a:lstStyle/>
        <a:p>
          <a:endParaRPr lang="en-US"/>
        </a:p>
      </dgm:t>
    </dgm:pt>
    <dgm:pt modelId="{AE94DBBC-E257-A44F-84CC-4DB6FC917E8D}" type="sibTrans" cxnId="{CC11D433-2F00-F84B-B006-4D24B1B608C4}">
      <dgm:prSet/>
      <dgm:spPr/>
      <dgm:t>
        <a:bodyPr/>
        <a:lstStyle/>
        <a:p>
          <a:endParaRPr lang="en-US"/>
        </a:p>
      </dgm:t>
    </dgm:pt>
    <dgm:pt modelId="{1DE4C839-F8CF-EA4A-A396-BEFFA23F03EB}">
      <dgm:prSet phldrT="[Text]"/>
      <dgm:spPr/>
      <dgm:t>
        <a:bodyPr/>
        <a:lstStyle/>
        <a:p>
          <a:r>
            <a:rPr lang="en-US" dirty="0" smtClean="0"/>
            <a:t>Practice action</a:t>
          </a:r>
          <a:endParaRPr lang="en-US" dirty="0"/>
        </a:p>
      </dgm:t>
    </dgm:pt>
    <dgm:pt modelId="{818CF82A-3D72-984A-9568-EE141CCE2E1D}" type="parTrans" cxnId="{201FDF85-4E32-584A-A99A-22EE159E3DE9}">
      <dgm:prSet/>
      <dgm:spPr/>
      <dgm:t>
        <a:bodyPr/>
        <a:lstStyle/>
        <a:p>
          <a:endParaRPr lang="en-US"/>
        </a:p>
      </dgm:t>
    </dgm:pt>
    <dgm:pt modelId="{FBAF7E03-70A4-AE41-B163-F0FFDBBB43B7}" type="sibTrans" cxnId="{201FDF85-4E32-584A-A99A-22EE159E3DE9}">
      <dgm:prSet/>
      <dgm:spPr/>
      <dgm:t>
        <a:bodyPr/>
        <a:lstStyle/>
        <a:p>
          <a:endParaRPr lang="en-US"/>
        </a:p>
      </dgm:t>
    </dgm:pt>
    <dgm:pt modelId="{EDB62398-65D3-0942-BE43-969FBF3C5C63}" type="pres">
      <dgm:prSet presAssocID="{EF62B350-CDB0-7245-B09D-BBEE7FA5A17B}" presName="cycle" presStyleCnt="0">
        <dgm:presLayoutVars>
          <dgm:dir/>
          <dgm:resizeHandles val="exact"/>
        </dgm:presLayoutVars>
      </dgm:prSet>
      <dgm:spPr/>
      <dgm:t>
        <a:bodyPr/>
        <a:lstStyle/>
        <a:p>
          <a:endParaRPr lang="en-US"/>
        </a:p>
      </dgm:t>
    </dgm:pt>
    <dgm:pt modelId="{6BB5A5A3-CEC4-2D4B-BD60-E9CCDEF91EB8}" type="pres">
      <dgm:prSet presAssocID="{83F53F4A-B8AB-7745-A7DC-787EC34CFDD1}" presName="node" presStyleLbl="node1" presStyleIdx="0" presStyleCnt="4">
        <dgm:presLayoutVars>
          <dgm:bulletEnabled val="1"/>
        </dgm:presLayoutVars>
      </dgm:prSet>
      <dgm:spPr/>
      <dgm:t>
        <a:bodyPr/>
        <a:lstStyle/>
        <a:p>
          <a:endParaRPr lang="en-US"/>
        </a:p>
      </dgm:t>
    </dgm:pt>
    <dgm:pt modelId="{F003E0C1-64B0-474C-97B7-5E917987F5E5}" type="pres">
      <dgm:prSet presAssocID="{83F53F4A-B8AB-7745-A7DC-787EC34CFDD1}" presName="spNode" presStyleCnt="0"/>
      <dgm:spPr/>
    </dgm:pt>
    <dgm:pt modelId="{D707A76B-AB9F-2745-8CA8-B3B899AEA820}" type="pres">
      <dgm:prSet presAssocID="{BFE656B8-C741-FE46-BC5D-D2B841D89AD1}" presName="sibTrans" presStyleLbl="sibTrans1D1" presStyleIdx="0" presStyleCnt="4"/>
      <dgm:spPr/>
      <dgm:t>
        <a:bodyPr/>
        <a:lstStyle/>
        <a:p>
          <a:endParaRPr lang="en-US"/>
        </a:p>
      </dgm:t>
    </dgm:pt>
    <dgm:pt modelId="{738E411A-671B-4643-865C-63F4D651DE1F}" type="pres">
      <dgm:prSet presAssocID="{6D2B7FC1-624E-3D45-90C9-3F9CB311318C}" presName="node" presStyleLbl="node1" presStyleIdx="1" presStyleCnt="4" custScaleX="82372" custScaleY="89994">
        <dgm:presLayoutVars>
          <dgm:bulletEnabled val="1"/>
        </dgm:presLayoutVars>
      </dgm:prSet>
      <dgm:spPr/>
      <dgm:t>
        <a:bodyPr/>
        <a:lstStyle/>
        <a:p>
          <a:endParaRPr lang="en-US"/>
        </a:p>
      </dgm:t>
    </dgm:pt>
    <dgm:pt modelId="{9135A07C-E2ED-9545-9A18-6C63859A5411}" type="pres">
      <dgm:prSet presAssocID="{6D2B7FC1-624E-3D45-90C9-3F9CB311318C}" presName="spNode" presStyleCnt="0"/>
      <dgm:spPr/>
    </dgm:pt>
    <dgm:pt modelId="{A3204D95-A697-D942-8D9E-1FCFF10682F1}" type="pres">
      <dgm:prSet presAssocID="{6577D936-547E-AB4C-A029-60F67FE6DD79}" presName="sibTrans" presStyleLbl="sibTrans1D1" presStyleIdx="1" presStyleCnt="4"/>
      <dgm:spPr/>
      <dgm:t>
        <a:bodyPr/>
        <a:lstStyle/>
        <a:p>
          <a:endParaRPr lang="en-US"/>
        </a:p>
      </dgm:t>
    </dgm:pt>
    <dgm:pt modelId="{18DB03E1-F04D-8049-87FD-82B2DC005D01}" type="pres">
      <dgm:prSet presAssocID="{88DB164C-0174-E44A-8DAE-E6B4B897C24F}" presName="node" presStyleLbl="node1" presStyleIdx="2" presStyleCnt="4" custScaleX="88593" custScaleY="87606">
        <dgm:presLayoutVars>
          <dgm:bulletEnabled val="1"/>
        </dgm:presLayoutVars>
      </dgm:prSet>
      <dgm:spPr/>
      <dgm:t>
        <a:bodyPr/>
        <a:lstStyle/>
        <a:p>
          <a:endParaRPr lang="en-US"/>
        </a:p>
      </dgm:t>
    </dgm:pt>
    <dgm:pt modelId="{DDF28498-9F25-C54A-A807-EC643DDAAD67}" type="pres">
      <dgm:prSet presAssocID="{88DB164C-0174-E44A-8DAE-E6B4B897C24F}" presName="spNode" presStyleCnt="0"/>
      <dgm:spPr/>
    </dgm:pt>
    <dgm:pt modelId="{239F0880-4F30-794A-9347-CD444C9A09AD}" type="pres">
      <dgm:prSet presAssocID="{AE94DBBC-E257-A44F-84CC-4DB6FC917E8D}" presName="sibTrans" presStyleLbl="sibTrans1D1" presStyleIdx="2" presStyleCnt="4"/>
      <dgm:spPr/>
      <dgm:t>
        <a:bodyPr/>
        <a:lstStyle/>
        <a:p>
          <a:endParaRPr lang="en-US"/>
        </a:p>
      </dgm:t>
    </dgm:pt>
    <dgm:pt modelId="{1D339123-008B-E345-9748-3F5AA6EC7ACB}" type="pres">
      <dgm:prSet presAssocID="{1DE4C839-F8CF-EA4A-A396-BEFFA23F03EB}" presName="node" presStyleLbl="node1" presStyleIdx="3" presStyleCnt="4" custScaleX="86751" custScaleY="95922">
        <dgm:presLayoutVars>
          <dgm:bulletEnabled val="1"/>
        </dgm:presLayoutVars>
      </dgm:prSet>
      <dgm:spPr/>
      <dgm:t>
        <a:bodyPr/>
        <a:lstStyle/>
        <a:p>
          <a:endParaRPr lang="en-US"/>
        </a:p>
      </dgm:t>
    </dgm:pt>
    <dgm:pt modelId="{AFE71803-DEAF-C24F-BCF4-0ED0D716B50C}" type="pres">
      <dgm:prSet presAssocID="{1DE4C839-F8CF-EA4A-A396-BEFFA23F03EB}" presName="spNode" presStyleCnt="0"/>
      <dgm:spPr/>
    </dgm:pt>
    <dgm:pt modelId="{63AA18B5-37F6-F443-AC14-40A695264469}" type="pres">
      <dgm:prSet presAssocID="{FBAF7E03-70A4-AE41-B163-F0FFDBBB43B7}" presName="sibTrans" presStyleLbl="sibTrans1D1" presStyleIdx="3" presStyleCnt="4"/>
      <dgm:spPr/>
      <dgm:t>
        <a:bodyPr/>
        <a:lstStyle/>
        <a:p>
          <a:endParaRPr lang="en-US"/>
        </a:p>
      </dgm:t>
    </dgm:pt>
  </dgm:ptLst>
  <dgm:cxnLst>
    <dgm:cxn modelId="{8B083824-09FC-A24F-940B-6E11CD4E9689}" type="presOf" srcId="{BFE656B8-C741-FE46-BC5D-D2B841D89AD1}" destId="{D707A76B-AB9F-2745-8CA8-B3B899AEA820}" srcOrd="0" destOrd="0" presId="urn:microsoft.com/office/officeart/2005/8/layout/cycle5"/>
    <dgm:cxn modelId="{46859B5E-9199-BF48-A141-7159205E8B16}" type="presOf" srcId="{6D2B7FC1-624E-3D45-90C9-3F9CB311318C}" destId="{738E411A-671B-4643-865C-63F4D651DE1F}" srcOrd="0" destOrd="0" presId="urn:microsoft.com/office/officeart/2005/8/layout/cycle5"/>
    <dgm:cxn modelId="{2AC99E4E-EAA9-CB4E-80F1-5C0E15F7CC4B}" type="presOf" srcId="{6577D936-547E-AB4C-A029-60F67FE6DD79}" destId="{A3204D95-A697-D942-8D9E-1FCFF10682F1}" srcOrd="0" destOrd="0" presId="urn:microsoft.com/office/officeart/2005/8/layout/cycle5"/>
    <dgm:cxn modelId="{BFE7D2E0-C680-F543-A923-681012EF0D0A}" type="presOf" srcId="{1DE4C839-F8CF-EA4A-A396-BEFFA23F03EB}" destId="{1D339123-008B-E345-9748-3F5AA6EC7ACB}" srcOrd="0" destOrd="0" presId="urn:microsoft.com/office/officeart/2005/8/layout/cycle5"/>
    <dgm:cxn modelId="{DB44ACD2-F4F2-ED4B-91E4-89389749CE08}" srcId="{EF62B350-CDB0-7245-B09D-BBEE7FA5A17B}" destId="{6D2B7FC1-624E-3D45-90C9-3F9CB311318C}" srcOrd="1" destOrd="0" parTransId="{0C796EA7-8019-C840-956A-5F39DE6B058B}" sibTransId="{6577D936-547E-AB4C-A029-60F67FE6DD79}"/>
    <dgm:cxn modelId="{89B4787A-37D6-F846-93EC-267785156AEB}" type="presOf" srcId="{FBAF7E03-70A4-AE41-B163-F0FFDBBB43B7}" destId="{63AA18B5-37F6-F443-AC14-40A695264469}" srcOrd="0" destOrd="0" presId="urn:microsoft.com/office/officeart/2005/8/layout/cycle5"/>
    <dgm:cxn modelId="{E5BDE460-F832-7E44-9FD7-156079D4826F}" type="presOf" srcId="{EF62B350-CDB0-7245-B09D-BBEE7FA5A17B}" destId="{EDB62398-65D3-0942-BE43-969FBF3C5C63}" srcOrd="0" destOrd="0" presId="urn:microsoft.com/office/officeart/2005/8/layout/cycle5"/>
    <dgm:cxn modelId="{201FDF85-4E32-584A-A99A-22EE159E3DE9}" srcId="{EF62B350-CDB0-7245-B09D-BBEE7FA5A17B}" destId="{1DE4C839-F8CF-EA4A-A396-BEFFA23F03EB}" srcOrd="3" destOrd="0" parTransId="{818CF82A-3D72-984A-9568-EE141CCE2E1D}" sibTransId="{FBAF7E03-70A4-AE41-B163-F0FFDBBB43B7}"/>
    <dgm:cxn modelId="{70F9D15B-5471-5A4C-8176-B95A77FE5C4C}" type="presOf" srcId="{88DB164C-0174-E44A-8DAE-E6B4B897C24F}" destId="{18DB03E1-F04D-8049-87FD-82B2DC005D01}" srcOrd="0" destOrd="0" presId="urn:microsoft.com/office/officeart/2005/8/layout/cycle5"/>
    <dgm:cxn modelId="{00DE756F-7D4A-234F-A9AE-9EADCF2D3736}" type="presOf" srcId="{83F53F4A-B8AB-7745-A7DC-787EC34CFDD1}" destId="{6BB5A5A3-CEC4-2D4B-BD60-E9CCDEF91EB8}" srcOrd="0" destOrd="0" presId="urn:microsoft.com/office/officeart/2005/8/layout/cycle5"/>
    <dgm:cxn modelId="{935C7C68-703B-2F4E-946A-9B6702A28355}" srcId="{EF62B350-CDB0-7245-B09D-BBEE7FA5A17B}" destId="{83F53F4A-B8AB-7745-A7DC-787EC34CFDD1}" srcOrd="0" destOrd="0" parTransId="{2FA4A1F7-462C-FF41-84E5-45EAD4BF4B9E}" sibTransId="{BFE656B8-C741-FE46-BC5D-D2B841D89AD1}"/>
    <dgm:cxn modelId="{F5264992-2881-6148-81AB-566DA8048A4F}" type="presOf" srcId="{AE94DBBC-E257-A44F-84CC-4DB6FC917E8D}" destId="{239F0880-4F30-794A-9347-CD444C9A09AD}" srcOrd="0" destOrd="0" presId="urn:microsoft.com/office/officeart/2005/8/layout/cycle5"/>
    <dgm:cxn modelId="{CC11D433-2F00-F84B-B006-4D24B1B608C4}" srcId="{EF62B350-CDB0-7245-B09D-BBEE7FA5A17B}" destId="{88DB164C-0174-E44A-8DAE-E6B4B897C24F}" srcOrd="2" destOrd="0" parTransId="{9FBAD297-AFE0-F046-974D-09094D31F592}" sibTransId="{AE94DBBC-E257-A44F-84CC-4DB6FC917E8D}"/>
    <dgm:cxn modelId="{C9B10F9F-27BA-6F4E-863E-09CADDBAA341}" type="presParOf" srcId="{EDB62398-65D3-0942-BE43-969FBF3C5C63}" destId="{6BB5A5A3-CEC4-2D4B-BD60-E9CCDEF91EB8}" srcOrd="0" destOrd="0" presId="urn:microsoft.com/office/officeart/2005/8/layout/cycle5"/>
    <dgm:cxn modelId="{960EB1BB-C726-4246-8581-32B24851E061}" type="presParOf" srcId="{EDB62398-65D3-0942-BE43-969FBF3C5C63}" destId="{F003E0C1-64B0-474C-97B7-5E917987F5E5}" srcOrd="1" destOrd="0" presId="urn:microsoft.com/office/officeart/2005/8/layout/cycle5"/>
    <dgm:cxn modelId="{3ED354A3-C746-C349-A6AA-2E37806EFB52}" type="presParOf" srcId="{EDB62398-65D3-0942-BE43-969FBF3C5C63}" destId="{D707A76B-AB9F-2745-8CA8-B3B899AEA820}" srcOrd="2" destOrd="0" presId="urn:microsoft.com/office/officeart/2005/8/layout/cycle5"/>
    <dgm:cxn modelId="{DFD09B83-A049-A94C-BA57-A2AEA58027FE}" type="presParOf" srcId="{EDB62398-65D3-0942-BE43-969FBF3C5C63}" destId="{738E411A-671B-4643-865C-63F4D651DE1F}" srcOrd="3" destOrd="0" presId="urn:microsoft.com/office/officeart/2005/8/layout/cycle5"/>
    <dgm:cxn modelId="{2BB2DC63-59EB-1C49-8BCB-5BC16474645D}" type="presParOf" srcId="{EDB62398-65D3-0942-BE43-969FBF3C5C63}" destId="{9135A07C-E2ED-9545-9A18-6C63859A5411}" srcOrd="4" destOrd="0" presId="urn:microsoft.com/office/officeart/2005/8/layout/cycle5"/>
    <dgm:cxn modelId="{9CE0DE29-F967-DC48-9052-3D8DDFA32B8A}" type="presParOf" srcId="{EDB62398-65D3-0942-BE43-969FBF3C5C63}" destId="{A3204D95-A697-D942-8D9E-1FCFF10682F1}" srcOrd="5" destOrd="0" presId="urn:microsoft.com/office/officeart/2005/8/layout/cycle5"/>
    <dgm:cxn modelId="{3AAE798B-94D8-6740-A5AA-C63D3785ED60}" type="presParOf" srcId="{EDB62398-65D3-0942-BE43-969FBF3C5C63}" destId="{18DB03E1-F04D-8049-87FD-82B2DC005D01}" srcOrd="6" destOrd="0" presId="urn:microsoft.com/office/officeart/2005/8/layout/cycle5"/>
    <dgm:cxn modelId="{079346D1-1463-404E-9628-B023A4B7E4AA}" type="presParOf" srcId="{EDB62398-65D3-0942-BE43-969FBF3C5C63}" destId="{DDF28498-9F25-C54A-A807-EC643DDAAD67}" srcOrd="7" destOrd="0" presId="urn:microsoft.com/office/officeart/2005/8/layout/cycle5"/>
    <dgm:cxn modelId="{F292304C-AA4B-0D4F-8527-4D8BDC4802B2}" type="presParOf" srcId="{EDB62398-65D3-0942-BE43-969FBF3C5C63}" destId="{239F0880-4F30-794A-9347-CD444C9A09AD}" srcOrd="8" destOrd="0" presId="urn:microsoft.com/office/officeart/2005/8/layout/cycle5"/>
    <dgm:cxn modelId="{202BAD92-768E-1746-BEF1-8937831E38D1}" type="presParOf" srcId="{EDB62398-65D3-0942-BE43-969FBF3C5C63}" destId="{1D339123-008B-E345-9748-3F5AA6EC7ACB}" srcOrd="9" destOrd="0" presId="urn:microsoft.com/office/officeart/2005/8/layout/cycle5"/>
    <dgm:cxn modelId="{02AE23AC-21E2-9A4F-9D21-24866AE1A025}" type="presParOf" srcId="{EDB62398-65D3-0942-BE43-969FBF3C5C63}" destId="{AFE71803-DEAF-C24F-BCF4-0ED0D716B50C}" srcOrd="10" destOrd="0" presId="urn:microsoft.com/office/officeart/2005/8/layout/cycle5"/>
    <dgm:cxn modelId="{8EABDC8F-F921-B643-9D54-C6CEAAE1AC45}" type="presParOf" srcId="{EDB62398-65D3-0942-BE43-969FBF3C5C63}" destId="{63AA18B5-37F6-F443-AC14-40A69526446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A5A3-CEC4-2D4B-BD60-E9CCDEF91EB8}">
      <dsp:nvSpPr>
        <dsp:cNvPr id="0" name=""/>
        <dsp:cNvSpPr/>
      </dsp:nvSpPr>
      <dsp:spPr>
        <a:xfrm>
          <a:off x="2832683" y="35508"/>
          <a:ext cx="1732074" cy="11258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Observe worker action</a:t>
          </a:r>
          <a:endParaRPr lang="en-US" sz="2000" kern="1200" dirty="0"/>
        </a:p>
      </dsp:txBody>
      <dsp:txXfrm>
        <a:off x="2887642" y="90467"/>
        <a:ext cx="1622156" cy="1015930"/>
      </dsp:txXfrm>
    </dsp:sp>
    <dsp:sp modelId="{D707A76B-AB9F-2745-8CA8-B3B899AEA820}">
      <dsp:nvSpPr>
        <dsp:cNvPr id="0" name=""/>
        <dsp:cNvSpPr/>
      </dsp:nvSpPr>
      <dsp:spPr>
        <a:xfrm>
          <a:off x="1840307" y="598432"/>
          <a:ext cx="3716827" cy="3716827"/>
        </a:xfrm>
        <a:custGeom>
          <a:avLst/>
          <a:gdLst/>
          <a:ahLst/>
          <a:cxnLst/>
          <a:rect l="0" t="0" r="0" b="0"/>
          <a:pathLst>
            <a:path>
              <a:moveTo>
                <a:pt x="2971778" y="370421"/>
              </a:moveTo>
              <a:arcTo wR="1858413" hR="1858413" stAng="18408302" swAng="170079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8E411A-671B-4643-865C-63F4D651DE1F}">
      <dsp:nvSpPr>
        <dsp:cNvPr id="0" name=""/>
        <dsp:cNvSpPr/>
      </dsp:nvSpPr>
      <dsp:spPr>
        <a:xfrm>
          <a:off x="4843762" y="1950248"/>
          <a:ext cx="1426744" cy="10131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Address the issue </a:t>
          </a:r>
          <a:endParaRPr lang="en-US" sz="2000" kern="1200" dirty="0"/>
        </a:p>
      </dsp:txBody>
      <dsp:txXfrm>
        <a:off x="4893222" y="1999708"/>
        <a:ext cx="1327824" cy="914275"/>
      </dsp:txXfrm>
    </dsp:sp>
    <dsp:sp modelId="{A3204D95-A697-D942-8D9E-1FCFF10682F1}">
      <dsp:nvSpPr>
        <dsp:cNvPr id="0" name=""/>
        <dsp:cNvSpPr/>
      </dsp:nvSpPr>
      <dsp:spPr>
        <a:xfrm>
          <a:off x="1840307" y="598432"/>
          <a:ext cx="3716827" cy="3716827"/>
        </a:xfrm>
        <a:custGeom>
          <a:avLst/>
          <a:gdLst/>
          <a:ahLst/>
          <a:cxnLst/>
          <a:rect l="0" t="0" r="0" b="0"/>
          <a:pathLst>
            <a:path>
              <a:moveTo>
                <a:pt x="3536240" y="2657537"/>
              </a:moveTo>
              <a:arcTo wR="1858413" hR="1858413" stAng="1528065" swAng="182995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DB03E1-F04D-8049-87FD-82B2DC005D01}">
      <dsp:nvSpPr>
        <dsp:cNvPr id="0" name=""/>
        <dsp:cNvSpPr/>
      </dsp:nvSpPr>
      <dsp:spPr>
        <a:xfrm>
          <a:off x="2931472" y="3822104"/>
          <a:ext cx="1534496" cy="986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Problem solve</a:t>
          </a:r>
          <a:endParaRPr lang="en-US" sz="2000" kern="1200" dirty="0"/>
        </a:p>
      </dsp:txBody>
      <dsp:txXfrm>
        <a:off x="2979620" y="3870252"/>
        <a:ext cx="1438200" cy="890014"/>
      </dsp:txXfrm>
    </dsp:sp>
    <dsp:sp modelId="{239F0880-4F30-794A-9347-CD444C9A09AD}">
      <dsp:nvSpPr>
        <dsp:cNvPr id="0" name=""/>
        <dsp:cNvSpPr/>
      </dsp:nvSpPr>
      <dsp:spPr>
        <a:xfrm>
          <a:off x="1840307" y="598432"/>
          <a:ext cx="3716827" cy="3716827"/>
        </a:xfrm>
        <a:custGeom>
          <a:avLst/>
          <a:gdLst/>
          <a:ahLst/>
          <a:cxnLst/>
          <a:rect l="0" t="0" r="0" b="0"/>
          <a:pathLst>
            <a:path>
              <a:moveTo>
                <a:pt x="823561" y="3402040"/>
              </a:moveTo>
              <a:arcTo wR="1858413" hR="1858413" stAng="7430282" swAng="178901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339123-008B-E345-9748-3F5AA6EC7ACB}">
      <dsp:nvSpPr>
        <dsp:cNvPr id="0" name=""/>
        <dsp:cNvSpPr/>
      </dsp:nvSpPr>
      <dsp:spPr>
        <a:xfrm>
          <a:off x="1089011" y="1916877"/>
          <a:ext cx="1502591" cy="107993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Practice action</a:t>
          </a:r>
          <a:endParaRPr lang="en-US" sz="2000" kern="1200" dirty="0"/>
        </a:p>
      </dsp:txBody>
      <dsp:txXfrm>
        <a:off x="1141729" y="1969595"/>
        <a:ext cx="1397155" cy="974500"/>
      </dsp:txXfrm>
    </dsp:sp>
    <dsp:sp modelId="{63AA18B5-37F6-F443-AC14-40A695264469}">
      <dsp:nvSpPr>
        <dsp:cNvPr id="0" name=""/>
        <dsp:cNvSpPr/>
      </dsp:nvSpPr>
      <dsp:spPr>
        <a:xfrm>
          <a:off x="1840307" y="598432"/>
          <a:ext cx="3716827" cy="3716827"/>
        </a:xfrm>
        <a:custGeom>
          <a:avLst/>
          <a:gdLst/>
          <a:ahLst/>
          <a:cxnLst/>
          <a:rect l="0" t="0" r="0" b="0"/>
          <a:pathLst>
            <a:path>
              <a:moveTo>
                <a:pt x="184164" y="1051820"/>
              </a:moveTo>
              <a:arcTo wR="1858413" hR="1858413" stAng="12343386" swAng="1660161"/>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10/31/2022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10/31/2022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sz="1200" kern="1200" dirty="0" smtClean="0">
                <a:solidFill>
                  <a:schemeClr val="tx1"/>
                </a:solidFill>
                <a:effectLst/>
                <a:latin typeface="+mn-lt"/>
                <a:ea typeface="+mn-ea"/>
                <a:cs typeface="+mn-cs"/>
              </a:rPr>
              <a:t>Introductions: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Position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Years in construction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of the slides we’ll be going over are in your student handout </a:t>
            </a:r>
            <a:r>
              <a:rPr lang="en-US" dirty="0"/>
              <a:t>starting on page 4. You can follow along and take notes.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a:t>
            </a:fld>
            <a:endParaRPr lang="en-US" dirty="0"/>
          </a:p>
        </p:txBody>
      </p:sp>
    </p:spTree>
    <p:extLst>
      <p:ext uri="{BB962C8B-B14F-4D97-AF65-F5344CB8AC3E}">
        <p14:creationId xmlns:p14="http://schemas.microsoft.com/office/powerpoint/2010/main" val="281146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FSL4Res course focuses on critical skills that you as a safety leader can use to create a strong jobsite safety climate and reduce safety incidents.</a:t>
            </a:r>
          </a:p>
          <a:p>
            <a:r>
              <a:rPr lang="en-US" sz="1200" kern="1200" dirty="0" smtClean="0">
                <a:solidFill>
                  <a:schemeClr val="tx1"/>
                </a:solidFill>
                <a:effectLst/>
                <a:latin typeface="+mn-lt"/>
                <a:ea typeface="+mn-ea"/>
                <a:cs typeface="+mn-cs"/>
              </a:rPr>
              <a:t>Here they are… </a:t>
            </a:r>
            <a:r>
              <a:rPr lang="en-US" sz="1200" i="1" kern="1200" dirty="0" smtClean="0">
                <a:solidFill>
                  <a:schemeClr val="tx1"/>
                </a:solidFill>
                <a:effectLst/>
                <a:latin typeface="+mn-lt"/>
                <a:ea typeface="+mn-ea"/>
                <a:cs typeface="+mn-cs"/>
              </a:rPr>
              <a:t>[Reveal skills to class]</a:t>
            </a:r>
          </a:p>
          <a:p>
            <a:endParaRPr lang="en-US" sz="1200" b="1" i="1"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Instructor Note: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If you are going to use the wallet cards, distribute them now. Tell class:</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These wallet cards list the leadership skills. I’d encourage you to put it in your wallet and look at it every so often to refresh your memory of what you will learn today.</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 are going to discuss the specific actions you can use to demonstrate each of these on the jobsite.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10</a:t>
            </a:fld>
            <a:endParaRPr lang="en-US" dirty="0"/>
          </a:p>
        </p:txBody>
      </p:sp>
    </p:spTree>
    <p:extLst>
      <p:ext uri="{BB962C8B-B14F-4D97-AF65-F5344CB8AC3E}">
        <p14:creationId xmlns:p14="http://schemas.microsoft.com/office/powerpoint/2010/main" val="374237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373063"/>
            <a:ext cx="2359025" cy="1768475"/>
          </a:xfrm>
        </p:spPr>
      </p:sp>
      <p:sp>
        <p:nvSpPr>
          <p:cNvPr id="3" name="Notes Placeholder 2"/>
          <p:cNvSpPr>
            <a:spLocks noGrp="1"/>
          </p:cNvSpPr>
          <p:nvPr>
            <p:ph type="body" idx="1"/>
          </p:nvPr>
        </p:nvSpPr>
        <p:spPr>
          <a:xfrm>
            <a:off x="394059" y="2116577"/>
            <a:ext cx="6201093" cy="6880362"/>
          </a:xfrm>
        </p:spPr>
        <p:txBody>
          <a:bodyPr/>
          <a:lstStyle/>
          <a:p>
            <a:r>
              <a:rPr lang="en-US" sz="1200" kern="1200" dirty="0" smtClean="0">
                <a:solidFill>
                  <a:schemeClr val="tx1"/>
                </a:solidFill>
                <a:effectLst/>
                <a:latin typeface="+mn-lt"/>
                <a:ea typeface="+mn-ea"/>
                <a:cs typeface="+mn-cs"/>
              </a:rPr>
              <a:t>Leading by example is probably the most important of the safety leadership skills in the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FSL4Res course. Team members learn from their leaders. They notice when they cut corners, don’t follow safety policies or procedures, or give inconsistent safety messages.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way to lead by example is to “</a:t>
            </a:r>
            <a:r>
              <a:rPr lang="en-US" sz="1200" u="sng" kern="1200" dirty="0" smtClean="0">
                <a:solidFill>
                  <a:schemeClr val="tx1"/>
                </a:solidFill>
                <a:effectLst/>
                <a:latin typeface="+mn-lt"/>
                <a:ea typeface="+mn-ea"/>
                <a:cs typeface="+mn-cs"/>
              </a:rPr>
              <a:t>Walk the talk</a:t>
            </a:r>
            <a:r>
              <a:rPr lang="en-US" sz="1200" kern="1200" dirty="0" smtClean="0">
                <a:solidFill>
                  <a:schemeClr val="tx1"/>
                </a:solidFill>
                <a:effectLst/>
                <a:latin typeface="+mn-lt"/>
                <a:ea typeface="+mn-ea"/>
                <a:cs typeface="+mn-cs"/>
              </a:rPr>
              <a:t>” – follow safe work procedures and safe practices; practice what you preach in terms of safety; </a:t>
            </a:r>
            <a:r>
              <a:rPr lang="en-US" sz="1200" u="sng" kern="1200" dirty="0" smtClean="0">
                <a:solidFill>
                  <a:schemeClr val="tx1"/>
                </a:solidFill>
                <a:effectLst/>
                <a:latin typeface="+mn-lt"/>
                <a:ea typeface="+mn-ea"/>
                <a:cs typeface="+mn-cs"/>
              </a:rPr>
              <a:t>don’t</a:t>
            </a:r>
            <a:r>
              <a:rPr lang="en-US" sz="1200" kern="1200" dirty="0" smtClean="0">
                <a:solidFill>
                  <a:schemeClr val="tx1"/>
                </a:solidFill>
                <a:effectLst/>
                <a:latin typeface="+mn-lt"/>
                <a:ea typeface="+mn-ea"/>
                <a:cs typeface="+mn-cs"/>
              </a:rPr>
              <a:t> practice the old way of “Do as I say, but not as I do.”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Demonstrate a </a:t>
            </a:r>
            <a:r>
              <a:rPr lang="en-US" sz="1200" u="sng" kern="1200" dirty="0" smtClean="0">
                <a:solidFill>
                  <a:schemeClr val="tx1"/>
                </a:solidFill>
                <a:effectLst/>
                <a:latin typeface="+mn-lt"/>
                <a:ea typeface="+mn-ea"/>
                <a:cs typeface="+mn-cs"/>
              </a:rPr>
              <a:t>positive attitude about safety </a:t>
            </a:r>
            <a:r>
              <a:rPr lang="en-US" sz="1200" kern="1200" dirty="0" smtClean="0">
                <a:solidFill>
                  <a:schemeClr val="tx1"/>
                </a:solidFill>
                <a:effectLst/>
                <a:latin typeface="+mn-lt"/>
                <a:ea typeface="+mn-ea"/>
                <a:cs typeface="+mn-cs"/>
              </a:rPr>
              <a:t>- Use optimistic language when discussing safety with your crew. Praise crew members who come to you with safety concerns.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Establish safety as the team’s </a:t>
            </a:r>
            <a:r>
              <a:rPr lang="en-US" sz="1200" u="sng" kern="1200" dirty="0" smtClean="0">
                <a:solidFill>
                  <a:schemeClr val="tx1"/>
                </a:solidFill>
                <a:effectLst/>
                <a:latin typeface="+mn-lt"/>
                <a:ea typeface="+mn-ea"/>
                <a:cs typeface="+mn-cs"/>
              </a:rPr>
              <a:t>core value</a:t>
            </a:r>
            <a:r>
              <a:rPr lang="en-US" sz="1200" kern="1200" dirty="0" smtClean="0">
                <a:solidFill>
                  <a:schemeClr val="tx1"/>
                </a:solidFill>
                <a:effectLst/>
                <a:latin typeface="+mn-lt"/>
                <a:ea typeface="+mn-ea"/>
                <a:cs typeface="+mn-cs"/>
              </a:rPr>
              <a:t> - Demonstrate that safety is one of your core values by considering the safety implications of every decision you and your crew make. As a safety leader you must set </a:t>
            </a:r>
            <a:r>
              <a:rPr lang="en-US" sz="1200" u="sng" kern="1200" dirty="0" smtClean="0">
                <a:solidFill>
                  <a:schemeClr val="tx1"/>
                </a:solidFill>
                <a:effectLst/>
                <a:latin typeface="+mn-lt"/>
                <a:ea typeface="+mn-ea"/>
                <a:cs typeface="+mn-cs"/>
              </a:rPr>
              <a:t>high safety expectations </a:t>
            </a:r>
            <a:r>
              <a:rPr lang="en-US" sz="1200" kern="1200" dirty="0" smtClean="0">
                <a:solidFill>
                  <a:schemeClr val="tx1"/>
                </a:solidFill>
                <a:effectLst/>
                <a:latin typeface="+mn-lt"/>
                <a:ea typeface="+mn-ea"/>
                <a:cs typeface="+mn-cs"/>
              </a:rPr>
              <a:t>for every team member - Regularly let your crew know that you expect them to always use safe work practices.</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Develop and share your safety vision with your team</a:t>
            </a:r>
            <a:r>
              <a:rPr lang="en-US" sz="1200" kern="1200" dirty="0" smtClean="0">
                <a:solidFill>
                  <a:schemeClr val="tx1"/>
                </a:solidFill>
                <a:effectLst/>
                <a:latin typeface="+mn-lt"/>
                <a:ea typeface="+mn-ea"/>
                <a:cs typeface="+mn-cs"/>
              </a:rPr>
              <a:t> - Consider the safety implications of all your decisions and share those with your team; Talk about the importance of safety for you and your crew and be consistent. Emphasize that safe work goes hand-in-hand with productive, quality work and that injuries will impact their work and home life.</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Consistently communicate that everyone owns safety</a:t>
            </a:r>
            <a:r>
              <a:rPr lang="en-US" sz="1200" kern="1200" dirty="0" smtClean="0">
                <a:solidFill>
                  <a:schemeClr val="tx1"/>
                </a:solidFill>
                <a:effectLst/>
                <a:latin typeface="+mn-lt"/>
                <a:ea typeface="+mn-ea"/>
                <a:cs typeface="+mn-cs"/>
              </a:rPr>
              <a:t> - It’s not just the foreman’s or safety person’s responsibility. It’s up to everyone to keep the jobsite safe for themselves and others.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final way to lead by example is to </a:t>
            </a:r>
            <a:r>
              <a:rPr lang="en-US" sz="1200" u="sng" kern="1200" dirty="0" smtClean="0">
                <a:solidFill>
                  <a:schemeClr val="tx1"/>
                </a:solidFill>
                <a:effectLst/>
                <a:latin typeface="+mn-lt"/>
                <a:ea typeface="+mn-ea"/>
                <a:cs typeface="+mn-cs"/>
              </a:rPr>
              <a:t>lead up</a:t>
            </a:r>
            <a:r>
              <a:rPr lang="en-US" sz="1200" kern="1200" dirty="0" smtClean="0">
                <a:solidFill>
                  <a:schemeClr val="tx1"/>
                </a:solidFill>
                <a:effectLst/>
                <a:latin typeface="+mn-lt"/>
                <a:ea typeface="+mn-ea"/>
                <a:cs typeface="+mn-cs"/>
              </a:rPr>
              <a:t> by working to persuade individuals like company owners and others in supervisory positions to improve jobsite safety and health.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actions send the message that safety is an integral part of working every day and not just a way to avoid safety violations.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11</a:t>
            </a:fld>
            <a:endParaRPr lang="en-US" dirty="0"/>
          </a:p>
        </p:txBody>
      </p:sp>
    </p:spTree>
    <p:extLst>
      <p:ext uri="{BB962C8B-B14F-4D97-AF65-F5344CB8AC3E}">
        <p14:creationId xmlns:p14="http://schemas.microsoft.com/office/powerpoint/2010/main" val="214929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leadership skill is to engage and empower team members in the safety process.</a:t>
            </a:r>
          </a:p>
          <a:p>
            <a:r>
              <a:rPr lang="en-US" sz="1200" kern="1200" dirty="0" smtClean="0">
                <a:solidFill>
                  <a:schemeClr val="tx1"/>
                </a:solidFill>
                <a:effectLst/>
                <a:latin typeface="+mn-lt"/>
                <a:ea typeface="+mn-ea"/>
                <a:cs typeface="+mn-cs"/>
              </a:rPr>
              <a:t>You can </a:t>
            </a:r>
            <a:r>
              <a:rPr lang="en-US" sz="1200" u="sng" kern="1200" dirty="0" smtClean="0">
                <a:solidFill>
                  <a:schemeClr val="tx1"/>
                </a:solidFill>
                <a:effectLst/>
                <a:latin typeface="+mn-lt"/>
                <a:ea typeface="+mn-ea"/>
                <a:cs typeface="+mn-cs"/>
              </a:rPr>
              <a:t>explain why </a:t>
            </a:r>
            <a:r>
              <a:rPr lang="en-US" sz="1200" kern="1200" dirty="0" smtClean="0">
                <a:solidFill>
                  <a:schemeClr val="tx1"/>
                </a:solidFill>
                <a:effectLst/>
                <a:latin typeface="+mn-lt"/>
                <a:ea typeface="+mn-ea"/>
                <a:cs typeface="+mn-cs"/>
              </a:rPr>
              <a:t>working safely is critical to getting the job done and not just say “be safe.”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t>
            </a:r>
            <a:r>
              <a:rPr lang="en-US" sz="1200" u="sng" kern="1200" dirty="0" smtClean="0">
                <a:solidFill>
                  <a:schemeClr val="tx1"/>
                </a:solidFill>
                <a:effectLst/>
                <a:latin typeface="+mn-lt"/>
                <a:ea typeface="+mn-ea"/>
                <a:cs typeface="+mn-cs"/>
              </a:rPr>
              <a:t>engage the team</a:t>
            </a:r>
            <a:r>
              <a:rPr lang="en-US" sz="1200" kern="1200" dirty="0" smtClean="0">
                <a:solidFill>
                  <a:schemeClr val="tx1"/>
                </a:solidFill>
                <a:effectLst/>
                <a:latin typeface="+mn-lt"/>
                <a:ea typeface="+mn-ea"/>
                <a:cs typeface="+mn-cs"/>
              </a:rPr>
              <a:t> in safety-related decisions so they can see how they, too, own safety. These skills can be used with the whole group as well as with individual workers.</a:t>
            </a:r>
          </a:p>
          <a:p>
            <a:r>
              <a:rPr lang="en-US" sz="1200" u="sng" kern="1200" dirty="0" smtClean="0">
                <a:solidFill>
                  <a:schemeClr val="tx1"/>
                </a:solidFill>
                <a:effectLst/>
                <a:latin typeface="+mn-lt"/>
                <a:ea typeface="+mn-ea"/>
                <a:cs typeface="+mn-cs"/>
              </a:rPr>
              <a:t>Involving workers in daily huddles</a:t>
            </a:r>
            <a:r>
              <a:rPr lang="en-US" sz="1200" kern="1200" dirty="0" smtClean="0">
                <a:solidFill>
                  <a:schemeClr val="tx1"/>
                </a:solidFill>
                <a:effectLst/>
                <a:latin typeface="+mn-lt"/>
                <a:ea typeface="+mn-ea"/>
                <a:cs typeface="+mn-cs"/>
              </a:rPr>
              <a:t> and joint management walk-</a:t>
            </a:r>
            <a:r>
              <a:rPr lang="en-US" sz="1200" kern="1200" dirty="0" err="1" smtClean="0">
                <a:solidFill>
                  <a:schemeClr val="tx1"/>
                </a:solidFill>
                <a:effectLst/>
                <a:latin typeface="+mn-lt"/>
                <a:ea typeface="+mn-ea"/>
                <a:cs typeface="+mn-cs"/>
              </a:rPr>
              <a:t>arounds</a:t>
            </a:r>
            <a:r>
              <a:rPr lang="en-US" sz="1200" kern="1200" dirty="0" smtClean="0">
                <a:solidFill>
                  <a:schemeClr val="tx1"/>
                </a:solidFill>
                <a:effectLst/>
                <a:latin typeface="+mn-lt"/>
                <a:ea typeface="+mn-ea"/>
                <a:cs typeface="+mn-cs"/>
              </a:rPr>
              <a:t> lets the team know that safety is valued, it is an essential aspect of how work gets done, and they are a critical part of the overall safety effort.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as a leader, you need to </a:t>
            </a:r>
            <a:r>
              <a:rPr lang="en-US" sz="1200" u="sng" kern="1200" dirty="0" smtClean="0">
                <a:solidFill>
                  <a:schemeClr val="tx1"/>
                </a:solidFill>
                <a:effectLst/>
                <a:latin typeface="+mn-lt"/>
                <a:ea typeface="+mn-ea"/>
                <a:cs typeface="+mn-cs"/>
              </a:rPr>
              <a:t>empower team members</a:t>
            </a:r>
            <a:r>
              <a:rPr lang="en-US" sz="1200" kern="1200" dirty="0" smtClean="0">
                <a:solidFill>
                  <a:schemeClr val="tx1"/>
                </a:solidFill>
                <a:effectLst/>
                <a:latin typeface="+mn-lt"/>
                <a:ea typeface="+mn-ea"/>
                <a:cs typeface="+mn-cs"/>
              </a:rPr>
              <a:t> to report jobsite hazards, safety concerns, and near misses. Encourage your team to immediately act upon unsafe or hazardous situations by reporting the issue to you. Ask their opinions on how to fix the issue and be open to their suggestions. Make it clear that there will be no negative consequences or retaliation when they report safety concerns, injuries or near misses. </a:t>
            </a:r>
          </a:p>
          <a:p>
            <a:r>
              <a:rPr lang="en-US" sz="1200" kern="1200" dirty="0" smtClean="0">
                <a:solidFill>
                  <a:schemeClr val="tx1"/>
                </a:solidFill>
                <a:effectLst/>
                <a:latin typeface="+mn-lt"/>
                <a:ea typeface="+mn-ea"/>
                <a:cs typeface="+mn-cs"/>
              </a:rPr>
              <a:t>You can develop an “action list” to show how issues raised are addressed and place the list in a prominent place to help ensure accountability and build trust. You can also encourage them to tell you about potential safety issues ahead of time so you can take care of them and prevent injuries before they occur.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12</a:t>
            </a:fld>
            <a:endParaRPr lang="en-US" dirty="0"/>
          </a:p>
        </p:txBody>
      </p:sp>
    </p:spTree>
    <p:extLst>
      <p:ext uri="{BB962C8B-B14F-4D97-AF65-F5344CB8AC3E}">
        <p14:creationId xmlns:p14="http://schemas.microsoft.com/office/powerpoint/2010/main" val="362988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Being able to communicate effectively is at the core of all the other leadership skills and is critical to becoming an effective safety leader.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Learning to actively listen first involves </a:t>
            </a:r>
            <a:r>
              <a:rPr lang="en-US" sz="1200" u="sng" kern="1200" dirty="0" smtClean="0">
                <a:solidFill>
                  <a:schemeClr val="tx1"/>
                </a:solidFill>
                <a:effectLst/>
                <a:latin typeface="+mn-lt"/>
                <a:ea typeface="+mn-ea"/>
                <a:cs typeface="+mn-cs"/>
              </a:rPr>
              <a:t>treating your team member with respect</a:t>
            </a:r>
            <a:r>
              <a:rPr lang="en-US" sz="1200" kern="1200" dirty="0" smtClean="0">
                <a:solidFill>
                  <a:schemeClr val="tx1"/>
                </a:solidFill>
                <a:effectLst/>
                <a:latin typeface="+mn-lt"/>
                <a:ea typeface="+mn-ea"/>
                <a:cs typeface="+mn-cs"/>
              </a:rPr>
              <a:t> and giving that person your full attention. Don’t check phones, emails, or read other materials during the conversation. </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Pay special attention to your and the speaker’s body language</a:t>
            </a:r>
            <a:r>
              <a:rPr lang="en-US" sz="1200" kern="1200" dirty="0" smtClean="0">
                <a:solidFill>
                  <a:schemeClr val="tx1"/>
                </a:solidFill>
                <a:effectLst/>
                <a:latin typeface="+mn-lt"/>
                <a:ea typeface="+mn-ea"/>
                <a:cs typeface="+mn-cs"/>
              </a:rPr>
              <a:t> because it can sometimes convey more information than words. Maintain eye contact; avoid making negative facial expressions or raising your voice. If you’re feeling resentful or insulted, make an extra effort to maintain professional conduct.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importantly, you need to </a:t>
            </a:r>
            <a:r>
              <a:rPr lang="en-US" sz="1200" u="sng" kern="1200" dirty="0" smtClean="0">
                <a:solidFill>
                  <a:schemeClr val="tx1"/>
                </a:solidFill>
                <a:effectLst/>
                <a:latin typeface="+mn-lt"/>
                <a:ea typeface="+mn-ea"/>
                <a:cs typeface="+mn-cs"/>
              </a:rPr>
              <a:t>listen to hear </a:t>
            </a:r>
            <a:r>
              <a:rPr lang="en-US" sz="1200" kern="1200" dirty="0" smtClean="0">
                <a:solidFill>
                  <a:schemeClr val="tx1"/>
                </a:solidFill>
                <a:effectLst/>
                <a:latin typeface="+mn-lt"/>
                <a:ea typeface="+mn-ea"/>
                <a:cs typeface="+mn-cs"/>
              </a:rPr>
              <a:t>what the person is saying rather than listening just to come up with a response.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ensure you understand what speaker is saying or asking by asking </a:t>
            </a:r>
            <a:r>
              <a:rPr lang="en-US" sz="1200" u="sng" kern="1200" dirty="0" smtClean="0">
                <a:solidFill>
                  <a:schemeClr val="tx1"/>
                </a:solidFill>
                <a:effectLst/>
                <a:latin typeface="+mn-lt"/>
                <a:ea typeface="+mn-ea"/>
                <a:cs typeface="+mn-cs"/>
              </a:rPr>
              <a:t>clarifying questions</a:t>
            </a:r>
            <a:r>
              <a:rPr lang="en-US" sz="1200" kern="1200" dirty="0" smtClean="0">
                <a:solidFill>
                  <a:schemeClr val="tx1"/>
                </a:solidFill>
                <a:effectLst/>
                <a:latin typeface="+mn-lt"/>
                <a:ea typeface="+mn-ea"/>
                <a:cs typeface="+mn-cs"/>
              </a:rPr>
              <a:t> or paraphrasing what the crew member said back to them, so you can ensure you heard them correctly (i.e., “What I hear you saying 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13</a:t>
            </a:fld>
            <a:endParaRPr lang="en-US" dirty="0"/>
          </a:p>
        </p:txBody>
      </p:sp>
    </p:spTree>
    <p:extLst>
      <p:ext uri="{BB962C8B-B14F-4D97-AF65-F5344CB8AC3E}">
        <p14:creationId xmlns:p14="http://schemas.microsoft.com/office/powerpoint/2010/main" val="413689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63440"/>
          </a:xfrm>
        </p:spPr>
        <p:txBody>
          <a:bodyPr/>
          <a:lstStyle/>
          <a:p>
            <a:r>
              <a:rPr lang="en-US" sz="1200" kern="1200" dirty="0" smtClean="0">
                <a:solidFill>
                  <a:schemeClr val="tx1"/>
                </a:solidFill>
                <a:effectLst/>
                <a:latin typeface="+mn-lt"/>
                <a:ea typeface="+mn-ea"/>
                <a:cs typeface="+mn-cs"/>
              </a:rPr>
              <a:t>This skill outlines a simple strategy you can use to reduce misunderstandings between you and the person you’re speaking with. Practicing 3-way communication helps ensure everyone understands your message or instructions.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how you do this -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a:t>
            </a:r>
            <a:r>
              <a:rPr lang="en-US" sz="1200" u="sng" kern="1200" dirty="0" smtClean="0">
                <a:solidFill>
                  <a:schemeClr val="tx1"/>
                </a:solidFill>
                <a:effectLst/>
                <a:latin typeface="+mn-lt"/>
                <a:ea typeface="+mn-ea"/>
                <a:cs typeface="+mn-cs"/>
              </a:rPr>
              <a:t>make sure you have the listener’s attention</a:t>
            </a:r>
            <a:r>
              <a:rPr lang="en-US" sz="1200" kern="1200" dirty="0" smtClean="0">
                <a:solidFill>
                  <a:schemeClr val="tx1"/>
                </a:solidFill>
                <a:effectLst/>
                <a:latin typeface="+mn-lt"/>
                <a:ea typeface="+mn-ea"/>
                <a:cs typeface="+mn-cs"/>
              </a:rPr>
              <a:t> - Before you start speaking, make sure you have your crew member's undivided attention; be sure that neither of you are preoccupied with phones, computers, or other distractions.</a:t>
            </a:r>
          </a:p>
          <a:p>
            <a:pPr marL="171450" lvl="0" indent="-171450">
              <a:buFont typeface="Arial" panose="020B0604020202020204" pitchFamily="34" charset="0"/>
              <a:buChar char="•"/>
            </a:pPr>
            <a:r>
              <a:rPr lang="en-US" sz="1200" u="sng" kern="1200" dirty="0" smtClean="0">
                <a:solidFill>
                  <a:schemeClr val="tx1"/>
                </a:solidFill>
                <a:effectLst/>
                <a:latin typeface="+mn-lt"/>
                <a:ea typeface="+mn-ea"/>
                <a:cs typeface="+mn-cs"/>
              </a:rPr>
              <a:t>Be direct and concise </a:t>
            </a:r>
            <a:r>
              <a:rPr lang="en-US" sz="1200" kern="1200" dirty="0" smtClean="0">
                <a:solidFill>
                  <a:schemeClr val="tx1"/>
                </a:solidFill>
                <a:effectLst/>
                <a:latin typeface="+mn-lt"/>
                <a:ea typeface="+mn-ea"/>
                <a:cs typeface="+mn-cs"/>
              </a:rPr>
              <a:t>- Be specific when you give directions or assignments. Avoid giving unrelated information that might lead to confusion.</a:t>
            </a:r>
          </a:p>
          <a:p>
            <a:pPr marL="171450" lvl="0" indent="-171450">
              <a:buFont typeface="Arial" panose="020B0604020202020204" pitchFamily="34" charset="0"/>
              <a:buChar char="•"/>
            </a:pPr>
            <a:r>
              <a:rPr lang="en-US" sz="1200" u="sng" kern="1200" dirty="0" smtClean="0">
                <a:solidFill>
                  <a:schemeClr val="tx1"/>
                </a:solidFill>
                <a:effectLst/>
                <a:latin typeface="+mn-lt"/>
                <a:ea typeface="+mn-ea"/>
                <a:cs typeface="+mn-cs"/>
              </a:rPr>
              <a:t>Ask the listener repeat what you said</a:t>
            </a:r>
            <a:r>
              <a:rPr lang="en-US" sz="1200" kern="1200" dirty="0" smtClean="0">
                <a:solidFill>
                  <a:schemeClr val="tx1"/>
                </a:solidFill>
                <a:effectLst/>
                <a:latin typeface="+mn-lt"/>
                <a:ea typeface="+mn-ea"/>
                <a:cs typeface="+mn-cs"/>
              </a:rPr>
              <a:t> to be sure the message was understood. - Don’t assume your listener understood what you said. Ask crew members to repeat your message to confirm that they understand what you’re asking. If you feel uncomfortable asking them to repeat the directions, you can say: “Just to be sure we are on the same page, can you tell me exactly what you are going to do?” This is the key to 3-way communication.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Finally, </a:t>
            </a:r>
            <a:r>
              <a:rPr lang="en-US" sz="1200" u="sng" kern="1200" dirty="0" smtClean="0">
                <a:solidFill>
                  <a:schemeClr val="tx1"/>
                </a:solidFill>
                <a:effectLst/>
                <a:latin typeface="+mn-lt"/>
                <a:ea typeface="+mn-ea"/>
                <a:cs typeface="+mn-cs"/>
              </a:rPr>
              <a:t>clarify any misunderstandings</a:t>
            </a:r>
            <a:r>
              <a:rPr lang="en-US" sz="1200" kern="1200" dirty="0" smtClean="0">
                <a:solidFill>
                  <a:schemeClr val="tx1"/>
                </a:solidFill>
                <a:effectLst/>
                <a:latin typeface="+mn-lt"/>
                <a:ea typeface="+mn-ea"/>
                <a:cs typeface="+mn-cs"/>
              </a:rPr>
              <a:t> - If you hear any misunderstanding from the crew, clarify and get final confirmation that everyone is on the same page.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14</a:t>
            </a:fld>
            <a:endParaRPr lang="en-US" dirty="0"/>
          </a:p>
        </p:txBody>
      </p:sp>
    </p:spTree>
    <p:extLst>
      <p:ext uri="{BB962C8B-B14F-4D97-AF65-F5344CB8AC3E}">
        <p14:creationId xmlns:p14="http://schemas.microsoft.com/office/powerpoint/2010/main" val="175010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685800"/>
            <a:ext cx="4086225" cy="3065463"/>
          </a:xfrm>
        </p:spPr>
      </p:sp>
      <p:sp>
        <p:nvSpPr>
          <p:cNvPr id="3" name="Notes Placeholder 2"/>
          <p:cNvSpPr>
            <a:spLocks noGrp="1"/>
          </p:cNvSpPr>
          <p:nvPr>
            <p:ph type="body" idx="1"/>
          </p:nvPr>
        </p:nvSpPr>
        <p:spPr>
          <a:xfrm>
            <a:off x="685800" y="4109720"/>
            <a:ext cx="5486400" cy="4114800"/>
          </a:xfrm>
        </p:spPr>
        <p:txBody>
          <a:bodyPr/>
          <a:lstStyle/>
          <a:p>
            <a:r>
              <a:rPr lang="en-US" sz="1200" kern="1200" dirty="0" smtClean="0">
                <a:solidFill>
                  <a:schemeClr val="tx1"/>
                </a:solidFill>
                <a:effectLst/>
                <a:latin typeface="+mn-lt"/>
                <a:ea typeface="+mn-ea"/>
                <a:cs typeface="+mn-cs"/>
              </a:rPr>
              <a:t>Effective safety leaders work to develop their team members by teaching and coaching them on how to do things correctly and safely on the jobsite. They also provide feedback to let them know how they are doing and if any changes are needed.</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Teaching = telling; </a:t>
            </a:r>
          </a:p>
          <a:p>
            <a:r>
              <a:rPr lang="en-US" sz="1200" u="sng" kern="1200" dirty="0" smtClean="0">
                <a:solidFill>
                  <a:schemeClr val="tx1"/>
                </a:solidFill>
                <a:effectLst/>
                <a:latin typeface="+mn-lt"/>
                <a:ea typeface="+mn-ea"/>
                <a:cs typeface="+mn-cs"/>
              </a:rPr>
              <a:t>Coaching = watching;</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Feedback = evaluating performance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we’ll talk about teaching and coaching.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want to teach a team member a new or better way to do something, respectfully ask questions to understand why s/he is doing it that way and then problem-solve together (even if you already have a solution) to find a better or safer approach to completing the task.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the team member how to perform the activity correctly, then watch him/her to be sure they have learned how to do it. If they need to be corrected, treat the person with respect and be a coach. Encourage team members to constantly update their knowledge and skills so they can do their jobs better and safer.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15</a:t>
            </a:fld>
            <a:endParaRPr lang="en-US" dirty="0"/>
          </a:p>
        </p:txBody>
      </p:sp>
    </p:spTree>
    <p:extLst>
      <p:ext uri="{BB962C8B-B14F-4D97-AF65-F5344CB8AC3E}">
        <p14:creationId xmlns:p14="http://schemas.microsoft.com/office/powerpoint/2010/main" val="315560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685800"/>
            <a:ext cx="3886200" cy="2914650"/>
          </a:xfrm>
        </p:spPr>
      </p:sp>
      <p:sp>
        <p:nvSpPr>
          <p:cNvPr id="3" name="Notes Placeholder 2"/>
          <p:cNvSpPr>
            <a:spLocks noGrp="1"/>
          </p:cNvSpPr>
          <p:nvPr>
            <p:ph type="body" idx="1"/>
          </p:nvPr>
        </p:nvSpPr>
        <p:spPr>
          <a:xfrm>
            <a:off x="685800" y="4099560"/>
            <a:ext cx="5486400" cy="4114800"/>
          </a:xfrm>
        </p:spPr>
        <p:txBody>
          <a:bodyPr/>
          <a:lstStyle/>
          <a:p>
            <a:r>
              <a:rPr lang="en-US" sz="1200" kern="1200" dirty="0" smtClean="0">
                <a:solidFill>
                  <a:schemeClr val="tx1"/>
                </a:solidFill>
                <a:effectLst/>
                <a:latin typeface="+mn-lt"/>
                <a:ea typeface="+mn-ea"/>
                <a:cs typeface="+mn-cs"/>
              </a:rPr>
              <a:t>Providing constructive feedback is another leadership skill you can use to develop your team members. When giving constructive feedback, try hard to focus on the situation or behavior rather than the person. The FIST principle can help you do that.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First, describe the </a:t>
            </a:r>
            <a:r>
              <a:rPr lang="en-US" sz="1200" b="1" u="sng" kern="1200" dirty="0" smtClean="0">
                <a:solidFill>
                  <a:schemeClr val="tx1"/>
                </a:solidFill>
                <a:effectLst/>
                <a:latin typeface="+mn-lt"/>
                <a:ea typeface="+mn-ea"/>
                <a:cs typeface="+mn-cs"/>
              </a:rPr>
              <a:t>F</a:t>
            </a:r>
            <a:r>
              <a:rPr lang="en-US" sz="1200" b="1" kern="1200" dirty="0" smtClean="0">
                <a:solidFill>
                  <a:schemeClr val="tx1"/>
                </a:solidFill>
                <a:effectLst/>
                <a:latin typeface="+mn-lt"/>
                <a:ea typeface="+mn-ea"/>
                <a:cs typeface="+mn-cs"/>
              </a:rPr>
              <a:t>acts</a:t>
            </a:r>
            <a:r>
              <a:rPr lang="en-US" sz="1200" kern="1200" dirty="0" smtClean="0">
                <a:solidFill>
                  <a:schemeClr val="tx1"/>
                </a:solidFill>
                <a:effectLst/>
                <a:latin typeface="+mn-lt"/>
                <a:ea typeface="+mn-ea"/>
                <a:cs typeface="+mn-cs"/>
              </a:rPr>
              <a:t>: What is the situation or activity/ behavior for which you are providing feedback? When and where did it occur? What were the circumstances?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Then explain the I</a:t>
            </a:r>
            <a:r>
              <a:rPr lang="en-US" sz="1200" b="1" u="sng"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pact that are the potential consequences that may result (good or bad)?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Then, offer </a:t>
            </a:r>
            <a:r>
              <a:rPr lang="en-US" sz="1200" b="1" u="sng" kern="1200" dirty="0" smtClean="0">
                <a:solidFill>
                  <a:schemeClr val="tx1"/>
                </a:solidFill>
                <a:effectLst/>
                <a:latin typeface="+mn-lt"/>
                <a:ea typeface="+mn-ea"/>
                <a:cs typeface="+mn-cs"/>
              </a:rPr>
              <a:t>Suggestions</a:t>
            </a:r>
            <a:r>
              <a:rPr lang="en-US" sz="1200" kern="1200" dirty="0" smtClean="0">
                <a:solidFill>
                  <a:schemeClr val="tx1"/>
                </a:solidFill>
                <a:effectLst/>
                <a:latin typeface="+mn-lt"/>
                <a:ea typeface="+mn-ea"/>
                <a:cs typeface="+mn-cs"/>
              </a:rPr>
              <a:t>: Work together to problem-solve and come up with solutions. Think of ways team members might use the same approach in the future. </a:t>
            </a: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Be </a:t>
            </a:r>
            <a:r>
              <a:rPr lang="en-US" sz="1200" b="1" u="sng" kern="1200" dirty="0" smtClean="0">
                <a:solidFill>
                  <a:schemeClr val="tx1"/>
                </a:solidFill>
                <a:effectLst/>
                <a:latin typeface="+mn-lt"/>
                <a:ea typeface="+mn-ea"/>
                <a:cs typeface="+mn-cs"/>
              </a:rPr>
              <a:t>T</a:t>
            </a:r>
            <a:r>
              <a:rPr lang="en-US" sz="1200" b="1" kern="1200" dirty="0" smtClean="0">
                <a:solidFill>
                  <a:schemeClr val="tx1"/>
                </a:solidFill>
                <a:effectLst/>
                <a:latin typeface="+mn-lt"/>
                <a:ea typeface="+mn-ea"/>
                <a:cs typeface="+mn-cs"/>
              </a:rPr>
              <a:t>imely</a:t>
            </a:r>
            <a:r>
              <a:rPr lang="en-US" sz="1200" kern="1200" dirty="0" smtClean="0">
                <a:solidFill>
                  <a:schemeClr val="tx1"/>
                </a:solidFill>
                <a:effectLst/>
                <a:latin typeface="+mn-lt"/>
                <a:ea typeface="+mn-ea"/>
                <a:cs typeface="+mn-cs"/>
              </a:rPr>
              <a:t>: Don’t wait to provide feedback. It is more effective when you give it close to when the situation/behavior occurred.</a:t>
            </a:r>
            <a:endParaRPr lang="en-US" sz="1100"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16</a:t>
            </a:fld>
            <a:endParaRPr lang="en-US" dirty="0"/>
          </a:p>
        </p:txBody>
      </p:sp>
    </p:spTree>
    <p:extLst>
      <p:ext uri="{BB962C8B-B14F-4D97-AF65-F5344CB8AC3E}">
        <p14:creationId xmlns:p14="http://schemas.microsoft.com/office/powerpoint/2010/main" val="40809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685800"/>
            <a:ext cx="2932112" cy="2198688"/>
          </a:xfrm>
        </p:spPr>
      </p:sp>
      <p:sp>
        <p:nvSpPr>
          <p:cNvPr id="3" name="Notes Placeholder 2"/>
          <p:cNvSpPr>
            <a:spLocks noGrp="1"/>
          </p:cNvSpPr>
          <p:nvPr>
            <p:ph type="body" idx="1"/>
          </p:nvPr>
        </p:nvSpPr>
        <p:spPr>
          <a:xfrm>
            <a:off x="472440" y="3164286"/>
            <a:ext cx="5791200" cy="5628467"/>
          </a:xfrm>
        </p:spPr>
        <p:txBody>
          <a:bodyPr/>
          <a:lstStyle/>
          <a:p>
            <a:r>
              <a:rPr lang="en-US" sz="1200" kern="1200" dirty="0" smtClean="0">
                <a:solidFill>
                  <a:schemeClr val="tx1"/>
                </a:solidFill>
                <a:effectLst/>
                <a:latin typeface="+mn-lt"/>
                <a:ea typeface="+mn-ea"/>
                <a:cs typeface="+mn-cs"/>
              </a:rPr>
              <a:t>The final skill effective safety leaders display is recognizing team members when they go above and beyond to maintain a strong positive jobsite safety climate.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recognize team members: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recognition separately from other types of feedback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Regularly give praise in private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 specific about why you are praising the person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praise publicly if the person is comfortable with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Appreciation motivates and encourages team members to continue working to maintain and improve the jobsite safety climate. Like other types of feedback, recognition should be given in a timely manner, and it must be sincere. It may be as simple as saying “good job,” giving a hand shake, or saying “thank you” for going the extra mile for safety or for something really well done.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important to know your team members as individuals so you can use praise and acknowledgement effectively. For those who are comfortable with public praise, it is a great way to show others that safety is valued. However, a person uncomfortable with public praise may be more embarrassed rather than pleased. There are generational differences, as well as differences between individuals. Some workers like to feel valued and appreciated while others feel uncomfortable with praise in public. Think about personality of individuals and jobsite culture or climate. Be careful to consider any perceived preferential treatment.</a:t>
            </a:r>
            <a:endParaRPr lang="en-US" sz="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17</a:t>
            </a:fld>
            <a:endParaRPr lang="en-US" dirty="0"/>
          </a:p>
        </p:txBody>
      </p:sp>
    </p:spTree>
    <p:extLst>
      <p:ext uri="{BB962C8B-B14F-4D97-AF65-F5344CB8AC3E}">
        <p14:creationId xmlns:p14="http://schemas.microsoft.com/office/powerpoint/2010/main" val="204326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[Pass</a:t>
            </a:r>
            <a:r>
              <a:rPr lang="en-US" b="1" baseline="0" dirty="0" smtClean="0"/>
              <a:t> out self-assessment worksheet]</a:t>
            </a:r>
          </a:p>
          <a:p>
            <a:endParaRPr lang="en-US" baseline="0" dirty="0" smtClean="0"/>
          </a:p>
          <a:p>
            <a:r>
              <a:rPr lang="en-US" sz="1200" kern="1200" dirty="0" smtClean="0">
                <a:solidFill>
                  <a:schemeClr val="tx1"/>
                </a:solidFill>
                <a:effectLst/>
                <a:latin typeface="+mn-lt"/>
                <a:ea typeface="+mn-ea"/>
                <a:cs typeface="+mn-cs"/>
              </a:rPr>
              <a:t>This worksheet will give you an idea of how often you already use the leadership skills and which ones are new to you. Please complete the worksheet and bring it to Session 2 so we can discuss how often you use the skills on the jobsite.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18</a:t>
            </a:fld>
            <a:endParaRPr lang="en-US" dirty="0"/>
          </a:p>
        </p:txBody>
      </p:sp>
    </p:spTree>
    <p:extLst>
      <p:ext uri="{BB962C8B-B14F-4D97-AF65-F5344CB8AC3E}">
        <p14:creationId xmlns:p14="http://schemas.microsoft.com/office/powerpoint/2010/main" val="240031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9209"/>
            <a:ext cx="5486400" cy="4302991"/>
          </a:xfrm>
        </p:spPr>
        <p:txBody>
          <a:bodyPr/>
          <a:lstStyle/>
          <a:p>
            <a:r>
              <a:rPr lang="en-US" sz="1200" kern="1200" dirty="0" smtClean="0">
                <a:solidFill>
                  <a:schemeClr val="tx1"/>
                </a:solidFill>
                <a:effectLst/>
                <a:latin typeface="+mn-lt"/>
                <a:ea typeface="+mn-ea"/>
                <a:cs typeface="+mn-cs"/>
              </a:rPr>
              <a:t>We’ve come to the end of the first session, and we’ve covered a lot.</a:t>
            </a:r>
          </a:p>
          <a:p>
            <a:r>
              <a:rPr lang="en-US" sz="1200" kern="1200" dirty="0" smtClean="0">
                <a:solidFill>
                  <a:schemeClr val="tx1"/>
                </a:solidFill>
                <a:effectLst/>
                <a:latin typeface="+mn-lt"/>
                <a:ea typeface="+mn-ea"/>
                <a:cs typeface="+mn-cs"/>
              </a:rPr>
              <a:t>Before we uncover the take away messages, tell me one or two things you learned today, or even better, something you’re going to start or maybe stop doing when you get back to the jobsite.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here are the key points I hope you will take away with you and put into practice on the jobsite: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takes </a:t>
            </a:r>
            <a:r>
              <a:rPr lang="en-US" sz="1200" u="sng" kern="1200" dirty="0" smtClean="0">
                <a:solidFill>
                  <a:schemeClr val="tx1"/>
                </a:solidFill>
                <a:effectLst/>
                <a:latin typeface="+mn-lt"/>
                <a:ea typeface="+mn-ea"/>
                <a:cs typeface="+mn-cs"/>
              </a:rPr>
              <a:t>courage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be a leader and speak up.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use these skills on a daily basis without affecting workflow and productivity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Leaders…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Lead by example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Engage and empower team members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Actively listen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Practice 3-way communication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 team members by teaching, coaching, and knowing how to give constructive feedback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Recognize team members for going above and beyond for safety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finally, if you use these skills on the jobsite and become a true safety leader, you can improve both jobsite </a:t>
            </a:r>
            <a:r>
              <a:rPr lang="en-US" sz="1200" u="sng" kern="1200" dirty="0" smtClean="0">
                <a:solidFill>
                  <a:schemeClr val="tx1"/>
                </a:solidFill>
                <a:effectLst/>
                <a:latin typeface="+mn-lt"/>
                <a:ea typeface="+mn-ea"/>
                <a:cs typeface="+mn-cs"/>
              </a:rPr>
              <a:t>safety climate and safety outcomes.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19</a:t>
            </a:fld>
            <a:endParaRPr lang="en-US" dirty="0"/>
          </a:p>
        </p:txBody>
      </p:sp>
    </p:spTree>
    <p:extLst>
      <p:ext uri="{BB962C8B-B14F-4D97-AF65-F5344CB8AC3E}">
        <p14:creationId xmlns:p14="http://schemas.microsoft.com/office/powerpoint/2010/main" val="12340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we will be going over: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Goals &amp; learning objectives for the session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definition of a safety leader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Characteristics of ineffective and effective leaders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importance and benefits of effective safety leadership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Finally, I’ll introduce the safety leadership skills that we will be discussing throughout this course</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296016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ends session 1.</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Please remember to complete your self-assessment and bring it with you to session 2.</a:t>
            </a:r>
          </a:p>
          <a:p>
            <a:endParaRPr lang="en-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0135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overall goal of this training is to give you the opportunity to learn and enhance some critical safety leadership skills that you can use to improve the safety climate and safety outcomes on jobsites.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How many of you have heard the term safety climate? Do you have any thoughts about what it means?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use the term safety climate, we are talking about how well a company’s safety policies, procedures, and practices are actually implemented on the jobsite. When team members practice safety leadership skills they are helping to create a strong safety climate to ensure that everyone works productively, efficiently, and safely.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298754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expect that by the end of the FSL4Res training each of you will be able to:</a:t>
            </a:r>
          </a:p>
          <a:p>
            <a:pPr marL="228600" lvl="0" indent="-228600">
              <a:buFont typeface="+mj-lt"/>
              <a:buAutoNum type="arabicPeriod"/>
            </a:pPr>
            <a:r>
              <a:rPr lang="en-US" sz="1200" kern="1200" dirty="0" smtClean="0">
                <a:solidFill>
                  <a:schemeClr val="tx1"/>
                </a:solidFill>
                <a:effectLst/>
                <a:latin typeface="+mn-lt"/>
                <a:ea typeface="+mn-ea"/>
                <a:cs typeface="+mn-cs"/>
              </a:rPr>
              <a:t>Explain why safety leadership is important</a:t>
            </a:r>
          </a:p>
          <a:p>
            <a:pPr marL="228600" lvl="0" indent="-228600">
              <a:buFont typeface="+mj-lt"/>
              <a:buAutoNum type="arabicPeriod"/>
            </a:pPr>
            <a:r>
              <a:rPr lang="en-US" sz="1200" kern="1200" dirty="0" smtClean="0">
                <a:solidFill>
                  <a:schemeClr val="tx1"/>
                </a:solidFill>
                <a:effectLst/>
                <a:latin typeface="+mn-lt"/>
                <a:ea typeface="+mn-ea"/>
                <a:cs typeface="+mn-cs"/>
              </a:rPr>
              <a:t>Describe critical safety leadership skills</a:t>
            </a:r>
          </a:p>
          <a:p>
            <a:pPr marL="228600" lvl="0" indent="-228600">
              <a:buFont typeface="+mj-lt"/>
              <a:buAutoNum type="arabicPeriod"/>
            </a:pPr>
            <a:r>
              <a:rPr lang="en-US" sz="1200" kern="1200" dirty="0" smtClean="0">
                <a:solidFill>
                  <a:schemeClr val="tx1"/>
                </a:solidFill>
                <a:effectLst/>
                <a:latin typeface="+mn-lt"/>
                <a:ea typeface="+mn-ea"/>
                <a:cs typeface="+mn-cs"/>
              </a:rPr>
              <a:t>Discuss how an effective leader can apply them on the jobsite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spTree>
    <p:extLst>
      <p:ext uri="{BB962C8B-B14F-4D97-AF65-F5344CB8AC3E}">
        <p14:creationId xmlns:p14="http://schemas.microsoft.com/office/powerpoint/2010/main" val="22050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3700"/>
            <a:ext cx="5486400" cy="4800600"/>
          </a:xfrm>
        </p:spPr>
        <p:txBody>
          <a:bodyPr/>
          <a:lstStyle/>
          <a:p>
            <a:r>
              <a:rPr lang="en-US" sz="1200" kern="1200" dirty="0" smtClean="0">
                <a:solidFill>
                  <a:schemeClr val="tx1"/>
                </a:solidFill>
                <a:effectLst/>
                <a:latin typeface="+mn-lt"/>
                <a:ea typeface="+mn-ea"/>
                <a:cs typeface="+mn-cs"/>
              </a:rPr>
              <a:t>To get us started, let’s brainstorm about the types of actions that effective and ineffective leaders display. Think about someone you believe was an ineffective leader. It can be someone you work or have worked with, or maybe he or she was a coach, a teacher, or a parent, or even a friend.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What are some behaviors that make</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or made them ineffective leaders?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rPr>
              <a:t>ADDITIONAL INSTRUCTOR NOTES: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smtClean="0">
                <a:solidFill>
                  <a:schemeClr val="tx1"/>
                </a:solidFill>
                <a:effectLst/>
                <a:latin typeface="+mn-lt"/>
                <a:ea typeface="+mn-ea"/>
                <a:cs typeface="+mn-cs"/>
              </a:rPr>
              <a:t>If students provide only a few (or no) ideas, you can ask a few of these questions.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i="1" dirty="0" smtClean="0">
                <a:effectLst/>
              </a:rPr>
              <a:t>What are some of the basic behaviors ineffective leaders display</a:t>
            </a:r>
            <a:r>
              <a:rPr lang="en-US" sz="1200" i="1" dirty="0" smtClean="0">
                <a:effectLst/>
              </a:rPr>
              <a:t>? (e.g. lies to protect themselves, withholds information, blames worker, blames superiors, reacts angrily to a problem without addressing the problem and seeking solutions)</a:t>
            </a:r>
            <a:endParaRPr lang="en-US" sz="1100" dirty="0" smtClean="0">
              <a:effectLst/>
            </a:endParaRPr>
          </a:p>
          <a:p>
            <a:pPr marL="171450" lvl="0" indent="-171450">
              <a:buFont typeface="Arial" panose="020B0604020202020204" pitchFamily="34" charset="0"/>
              <a:buChar char="•"/>
            </a:pPr>
            <a:r>
              <a:rPr lang="en-US" sz="1200" b="1" i="1" dirty="0" smtClean="0">
                <a:effectLst/>
              </a:rPr>
              <a:t>In what ways might ineffective leaders communicate with their team members?</a:t>
            </a:r>
            <a:r>
              <a:rPr lang="en-US" sz="1200" i="1" dirty="0" smtClean="0">
                <a:effectLst/>
              </a:rPr>
              <a:t>  (e.g., yell, say “just do it and don’t ask questions”, threaten them with retaliation) </a:t>
            </a:r>
            <a:endParaRPr lang="en-US" sz="1100" dirty="0" smtClean="0">
              <a:effectLst/>
            </a:endParaRPr>
          </a:p>
          <a:p>
            <a:pPr marL="171450" lvl="0" indent="-171450">
              <a:buFont typeface="Arial" panose="020B0604020202020204" pitchFamily="34" charset="0"/>
              <a:buChar char="•"/>
            </a:pPr>
            <a:r>
              <a:rPr lang="en-US" sz="1200" b="1" i="1" dirty="0" smtClean="0">
                <a:effectLst/>
              </a:rPr>
              <a:t>How might an ineffective leader fail to create a sense of teamwork?</a:t>
            </a:r>
            <a:r>
              <a:rPr lang="en-US" sz="1200" i="1" dirty="0" smtClean="0">
                <a:effectLst/>
              </a:rPr>
              <a:t> (e.g. say things like, “I’m in charge here and you’ll do as I say.”  “You don’t need to ask X for their opinion.”  )</a:t>
            </a:r>
            <a:endParaRPr lang="en-US" sz="1100" dirty="0" smtClean="0">
              <a:effectLst/>
            </a:endParaRPr>
          </a:p>
          <a:p>
            <a:pPr marL="171450" indent="-171450">
              <a:buFont typeface="Arial" panose="020B0604020202020204" pitchFamily="34" charset="0"/>
              <a:buChar char="•"/>
            </a:pPr>
            <a:r>
              <a:rPr lang="en-US" sz="1200" b="1" i="1" kern="1200" dirty="0" smtClean="0">
                <a:solidFill>
                  <a:schemeClr val="tx1"/>
                </a:solidFill>
                <a:effectLst/>
                <a:latin typeface="+mn-lt"/>
                <a:ea typeface="+mn-ea"/>
                <a:cs typeface="+mn-cs"/>
              </a:rPr>
              <a:t>How might an ineffective leader fail to lead by example?</a:t>
            </a:r>
            <a:r>
              <a:rPr lang="en-US" sz="1200" i="1" kern="1200" dirty="0" smtClean="0">
                <a:solidFill>
                  <a:schemeClr val="tx1"/>
                </a:solidFill>
                <a:effectLst/>
                <a:latin typeface="+mn-lt"/>
                <a:ea typeface="+mn-ea"/>
                <a:cs typeface="+mn-cs"/>
              </a:rPr>
              <a:t> (e.g. is a poor role model by having team members wear PPE and demands safety from them, but doesn’t ‘walk the talk,’ ignores worker safety concerns, </a:t>
            </a:r>
            <a:r>
              <a:rPr lang="en-US" sz="1200" i="1" kern="1200" dirty="0" err="1" smtClean="0">
                <a:solidFill>
                  <a:schemeClr val="tx1"/>
                </a:solidFill>
                <a:effectLst/>
                <a:latin typeface="+mn-lt"/>
                <a:ea typeface="+mn-ea"/>
                <a:cs typeface="+mn-cs"/>
              </a:rPr>
              <a:t>etc</a:t>
            </a:r>
            <a:r>
              <a:rPr lang="en-US" sz="1200" i="1" kern="1200" dirty="0" smtClean="0">
                <a:solidFill>
                  <a:schemeClr val="tx1"/>
                </a:solidFill>
                <a:effectLst/>
                <a:latin typeface="+mn-lt"/>
                <a:ea typeface="+mn-ea"/>
                <a:cs typeface="+mn-cs"/>
              </a:rPr>
              <a:t>)</a:t>
            </a:r>
            <a:endParaRPr lang="en-US"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303704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0840"/>
            <a:ext cx="5486400" cy="4333240"/>
          </a:xfrm>
        </p:spPr>
        <p:txBody>
          <a:bodyPr/>
          <a:lstStyle/>
          <a:p>
            <a:r>
              <a:rPr lang="en-US" sz="1200" kern="1200" dirty="0" smtClean="0">
                <a:solidFill>
                  <a:schemeClr val="tx1"/>
                </a:solidFill>
                <a:effectLst/>
                <a:latin typeface="+mn-lt"/>
                <a:ea typeface="+mn-ea"/>
                <a:cs typeface="+mn-cs"/>
              </a:rPr>
              <a:t>Now, think of someone who you believe is or was an effective leader, or may have even been a really great leader.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CLASS: What are some behaviors that type of person displayed?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100" b="1" dirty="0" smtClean="0"/>
          </a:p>
          <a:p>
            <a:r>
              <a:rPr lang="en-US" sz="1100" b="1" dirty="0" smtClean="0"/>
              <a:t>ADDITIONAL </a:t>
            </a:r>
            <a:r>
              <a:rPr lang="en-US" sz="1100" b="1" dirty="0"/>
              <a:t>INSTRUCTOR </a:t>
            </a:r>
            <a:r>
              <a:rPr lang="en-US" sz="1100" b="1" dirty="0" smtClean="0"/>
              <a:t>NOTES:</a:t>
            </a:r>
            <a:endParaRPr lang="en-US" sz="1100" dirty="0"/>
          </a:p>
          <a:p>
            <a:r>
              <a:rPr lang="en-US" sz="1200" b="1" i="1" kern="1200" dirty="0" smtClean="0">
                <a:solidFill>
                  <a:schemeClr val="tx1"/>
                </a:solidFill>
                <a:effectLst/>
                <a:latin typeface="+mn-lt"/>
                <a:ea typeface="+mn-ea"/>
                <a:cs typeface="+mn-cs"/>
              </a:rPr>
              <a:t>If students provide only a few (or no) ideas, you can ask a few of these questions.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What are some behaviors effective leaders demonstrate? (e.g. never goes back on their word, tells the truth, works hard)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How do effective leaders communicate with other people? (e.g. listens to hear vs. listens to speak, asks questions, gives clear instructions and expectations)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How might an effective leader create a sense of teamwork? (e.g. s/he might ask about a team member’s family or weekend activities, make sure team members know each other, highlight the importance of working together as a team to improve safety and ensure no one is working on their own, etc.)</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How might an effective leader lead by example? (e.g. always wears PPE, never takes or encourages workers to take shortcuts, gets the resources necessary to work safely, conducts productive daily safety huddles and pre-task planning meetings during which they ask workers for input on how to best carryout their tasks safely, makes sure team members are working safely, is fair, holds everyone accountable for being safe and reporting hazards, etc.)</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332242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How would you define a safety leader? </a:t>
            </a:r>
            <a:r>
              <a:rPr lang="en-US" sz="1200" i="1" kern="1200" dirty="0" smtClean="0">
                <a:solidFill>
                  <a:schemeClr val="tx1"/>
                </a:solidFill>
                <a:effectLst/>
                <a:latin typeface="+mn-lt"/>
                <a:ea typeface="+mn-ea"/>
                <a:cs typeface="+mn-cs"/>
              </a:rPr>
              <a:t>[Give class time to respond]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FSL4Res course, we define a </a:t>
            </a:r>
            <a:r>
              <a:rPr lang="en-US" sz="1200" u="sng" kern="1200" dirty="0" smtClean="0">
                <a:solidFill>
                  <a:schemeClr val="tx1"/>
                </a:solidFill>
                <a:effectLst/>
                <a:latin typeface="+mn-lt"/>
                <a:ea typeface="+mn-ea"/>
                <a:cs typeface="+mn-cs"/>
              </a:rPr>
              <a:t>safety leader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t>
            </a:r>
          </a:p>
          <a:p>
            <a:r>
              <a:rPr lang="en-US" sz="1200" kern="1200" dirty="0" smtClean="0">
                <a:solidFill>
                  <a:schemeClr val="tx1"/>
                </a:solidFill>
                <a:effectLst/>
                <a:latin typeface="+mn-lt"/>
                <a:ea typeface="+mn-ea"/>
                <a:cs typeface="+mn-cs"/>
              </a:rPr>
              <a:t>A person who has the courage to demonstrate that s/he values safety by working and communicating with team members to identify and limit hazardous situations even in the presence of other job pressures such as scheduling and costs.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What do you think about the word courage?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Does it take courage to be a leader?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Does the amount of courage depend on your role or position on the jobsite?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When a company values safety and it’s not just a priority, how might that affect the need for courage?</a:t>
            </a:r>
            <a:r>
              <a:rPr lang="en-US" sz="1200" i="1" kern="1200" dirty="0" smtClean="0">
                <a:solidFill>
                  <a:schemeClr val="tx1"/>
                </a:solidFill>
                <a:effectLst/>
                <a:latin typeface="+mn-lt"/>
                <a:ea typeface="+mn-ea"/>
                <a:cs typeface="+mn-cs"/>
              </a:rPr>
              <a:t> [Discuss]</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3042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Who are the safety leaders on a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Anyone, regardless of their title or role, who values their safety and well-being and that of their fellow workers, is responsible for being an effective safety leader. This means that everyone needs to develop and use safety leadership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8</a:t>
            </a:fld>
            <a:endParaRPr lang="en-US" dirty="0"/>
          </a:p>
        </p:txBody>
      </p:sp>
    </p:spTree>
    <p:extLst>
      <p:ext uri="{BB962C8B-B14F-4D97-AF65-F5344CB8AC3E}">
        <p14:creationId xmlns:p14="http://schemas.microsoft.com/office/powerpoint/2010/main" val="2870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So, to summarize, tell me what you think some of the benefits are of being an effective safety leader on a jobsite? </a:t>
            </a:r>
            <a:r>
              <a:rPr lang="en-US" sz="1200" i="1" kern="1200" dirty="0" smtClean="0">
                <a:solidFill>
                  <a:schemeClr val="tx1"/>
                </a:solidFill>
                <a:effectLst/>
                <a:latin typeface="+mn-lt"/>
                <a:ea typeface="+mn-ea"/>
                <a:cs typeface="+mn-cs"/>
              </a:rPr>
              <a:t>[Discuss]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gone over ineffective and effective leadership and how good leadership can improve safety climate and safety outcomes. Next we’re going to go over what skills she or he can use on the jobsite. </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9</a:t>
            </a:fld>
            <a:endParaRPr lang="en-US" dirty="0"/>
          </a:p>
        </p:txBody>
      </p:sp>
    </p:spTree>
    <p:extLst>
      <p:ext uri="{BB962C8B-B14F-4D97-AF65-F5344CB8AC3E}">
        <p14:creationId xmlns:p14="http://schemas.microsoft.com/office/powerpoint/2010/main" val="107311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10/31/2022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10/31/2022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10/31/2022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18/10/relationships/comments" Target="NUL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www.cpwr.com/research/training-and-awareness-programs-from-research-foundations-for-safety-leadershi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56664" y="3288621"/>
            <a:ext cx="8630673" cy="2019504"/>
            <a:chOff x="322881" y="3034620"/>
            <a:chExt cx="8630673" cy="20195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01" y="3034620"/>
              <a:ext cx="1710256" cy="2011680"/>
            </a:xfrm>
            <a:prstGeom prst="rect">
              <a:avLst/>
            </a:prstGeom>
          </p:spPr>
        </p:pic>
        <p:pic>
          <p:nvPicPr>
            <p:cNvPr id="18" name="Picture 17"/>
            <p:cNvPicPr>
              <a:picLocks noChangeAspect="1"/>
            </p:cNvPicPr>
            <p:nvPr/>
          </p:nvPicPr>
          <p:blipFill>
            <a:blip r:embed="rId4"/>
            <a:stretch>
              <a:fillRect/>
            </a:stretch>
          </p:blipFill>
          <p:spPr>
            <a:xfrm>
              <a:off x="2629905" y="3042270"/>
              <a:ext cx="1709928" cy="2011854"/>
            </a:xfrm>
            <a:prstGeom prst="rect">
              <a:avLst/>
            </a:prstGeom>
          </p:spPr>
        </p:pic>
        <p:pic>
          <p:nvPicPr>
            <p:cNvPr id="19" name="Picture 18"/>
            <p:cNvPicPr>
              <a:picLocks noChangeAspect="1"/>
            </p:cNvPicPr>
            <p:nvPr/>
          </p:nvPicPr>
          <p:blipFill>
            <a:blip r:embed="rId5"/>
            <a:stretch>
              <a:fillRect/>
            </a:stretch>
          </p:blipFill>
          <p:spPr>
            <a:xfrm>
              <a:off x="322881" y="3034620"/>
              <a:ext cx="1710256" cy="2011680"/>
            </a:xfrm>
            <a:prstGeom prst="rect">
              <a:avLst/>
            </a:prstGeom>
          </p:spPr>
        </p:pic>
        <p:pic>
          <p:nvPicPr>
            <p:cNvPr id="20" name="Picture 19"/>
            <p:cNvPicPr>
              <a:picLocks noChangeAspect="1"/>
            </p:cNvPicPr>
            <p:nvPr/>
          </p:nvPicPr>
          <p:blipFill>
            <a:blip r:embed="rId6"/>
            <a:stretch>
              <a:fillRect/>
            </a:stretch>
          </p:blipFill>
          <p:spPr>
            <a:xfrm>
              <a:off x="7243626" y="3042270"/>
              <a:ext cx="1709928" cy="2011680"/>
            </a:xfrm>
            <a:prstGeom prst="rect">
              <a:avLst/>
            </a:prstGeom>
          </p:spPr>
        </p:pic>
      </p:grpSp>
    </p:spTree>
    <p:extLst>
      <p:ext uri="{BB962C8B-B14F-4D97-AF65-F5344CB8AC3E}">
        <p14:creationId xmlns:p14="http://schemas.microsoft.com/office/powerpoint/2010/main" val="16398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328"/>
            <a:ext cx="8229600" cy="858908"/>
          </a:xfrm>
        </p:spPr>
        <p:txBody>
          <a:bodyPr>
            <a:normAutofit/>
          </a:bodyPr>
          <a:lstStyle/>
          <a:p>
            <a:r>
              <a:rPr lang="en-US" sz="3500" b="1" dirty="0" smtClean="0">
                <a:solidFill>
                  <a:srgbClr val="FF0000"/>
                </a:solidFill>
              </a:rPr>
              <a:t>Safety Leadership</a:t>
            </a:r>
            <a:r>
              <a:rPr lang="en-US" sz="3500" dirty="0" smtClean="0">
                <a:solidFill>
                  <a:srgbClr val="FF0000"/>
                </a:solidFill>
              </a:rPr>
              <a:t> </a:t>
            </a:r>
            <a:r>
              <a:rPr lang="en-US" sz="3500" b="1" dirty="0" smtClean="0">
                <a:solidFill>
                  <a:srgbClr val="FF0000"/>
                </a:solidFill>
              </a:rPr>
              <a:t>Skills</a:t>
            </a:r>
            <a:endParaRPr lang="en-US" sz="3500" b="1" i="1" dirty="0">
              <a:solidFill>
                <a:srgbClr val="FF0000"/>
              </a:solidFill>
            </a:endParaRPr>
          </a:p>
        </p:txBody>
      </p:sp>
      <p:sp>
        <p:nvSpPr>
          <p:cNvPr id="10" name="Rectangle 9"/>
          <p:cNvSpPr/>
          <p:nvPr/>
        </p:nvSpPr>
        <p:spPr>
          <a:xfrm>
            <a:off x="865777" y="2544904"/>
            <a:ext cx="7752944" cy="3939540"/>
          </a:xfrm>
          <a:prstGeom prst="rect">
            <a:avLst/>
          </a:prstGeom>
          <a:ln>
            <a:solidFill>
              <a:schemeClr val="tx1"/>
            </a:solidFill>
          </a:ln>
        </p:spPr>
        <p:txBody>
          <a:bodyPr wrap="square">
            <a:spAutoFit/>
          </a:bodyPr>
          <a:lstStyle/>
          <a:p>
            <a:pPr>
              <a:spcAft>
                <a:spcPts val="1800"/>
              </a:spcAft>
            </a:pPr>
            <a:r>
              <a:rPr lang="en-US" sz="2500" dirty="0" smtClean="0"/>
              <a:t>Leads </a:t>
            </a:r>
            <a:r>
              <a:rPr lang="en-US" sz="2500" dirty="0"/>
              <a:t>by example</a:t>
            </a:r>
          </a:p>
          <a:p>
            <a:pPr>
              <a:spcAft>
                <a:spcPts val="1800"/>
              </a:spcAft>
            </a:pPr>
            <a:r>
              <a:rPr lang="en-US" sz="2500" dirty="0" smtClean="0"/>
              <a:t>Engages and empowers team </a:t>
            </a:r>
            <a:r>
              <a:rPr lang="en-US" sz="2500" dirty="0"/>
              <a:t>members</a:t>
            </a:r>
          </a:p>
          <a:p>
            <a:pPr>
              <a:spcAft>
                <a:spcPts val="1800"/>
              </a:spcAft>
            </a:pPr>
            <a:r>
              <a:rPr lang="en-US" sz="2500" dirty="0" smtClean="0"/>
              <a:t>Actively listens</a:t>
            </a:r>
          </a:p>
          <a:p>
            <a:pPr>
              <a:spcAft>
                <a:spcPts val="1800"/>
              </a:spcAft>
            </a:pPr>
            <a:r>
              <a:rPr lang="en-US" sz="2500" dirty="0"/>
              <a:t>Practices 3</a:t>
            </a:r>
            <a:r>
              <a:rPr lang="en-US" sz="2500" dirty="0" smtClean="0"/>
              <a:t>-way communication</a:t>
            </a:r>
            <a:endParaRPr lang="en-US" sz="2500" dirty="0"/>
          </a:p>
          <a:p>
            <a:pPr>
              <a:spcAft>
                <a:spcPts val="1800"/>
              </a:spcAft>
            </a:pPr>
            <a:r>
              <a:rPr lang="en-US" sz="2500" dirty="0" smtClean="0"/>
              <a:t>Develops </a:t>
            </a:r>
            <a:r>
              <a:rPr lang="en-US" sz="2500" dirty="0"/>
              <a:t>team members through teaching, coaching</a:t>
            </a:r>
            <a:r>
              <a:rPr lang="en-US" sz="2500" dirty="0" smtClean="0"/>
              <a:t>, &amp; feedback</a:t>
            </a:r>
            <a:endParaRPr lang="en-US" sz="2500" dirty="0"/>
          </a:p>
          <a:p>
            <a:pPr>
              <a:spcAft>
                <a:spcPts val="1800"/>
              </a:spcAft>
            </a:pPr>
            <a:r>
              <a:rPr lang="en-US" sz="2500" dirty="0" smtClean="0"/>
              <a:t>Recognizes </a:t>
            </a:r>
            <a:r>
              <a:rPr lang="en-US" sz="2500" dirty="0"/>
              <a:t>team members for a job well </a:t>
            </a:r>
            <a:r>
              <a:rPr lang="en-US" sz="2500" dirty="0" smtClean="0"/>
              <a:t>done</a:t>
            </a:r>
          </a:p>
        </p:txBody>
      </p:sp>
    </p:spTree>
    <p:extLst>
      <p:ext uri="{BB962C8B-B14F-4D97-AF65-F5344CB8AC3E}">
        <p14:creationId xmlns:p14="http://schemas.microsoft.com/office/powerpoint/2010/main" val="387178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79149" y="1588462"/>
            <a:ext cx="4385703" cy="1046230"/>
          </a:xfrm>
        </p:spPr>
        <p:txBody>
          <a:bodyPr>
            <a:noAutofit/>
          </a:bodyPr>
          <a:lstStyle/>
          <a:p>
            <a:r>
              <a:rPr lang="en-US" sz="3500" b="1" dirty="0">
                <a:solidFill>
                  <a:srgbClr val="FF0000"/>
                </a:solidFill>
              </a:rPr>
              <a:t>How </a:t>
            </a:r>
            <a:r>
              <a:rPr lang="en-US" sz="3500" b="1" dirty="0" smtClean="0">
                <a:solidFill>
                  <a:srgbClr val="FF0000"/>
                </a:solidFill>
              </a:rPr>
              <a:t>to </a:t>
            </a:r>
            <a:br>
              <a:rPr lang="en-US" sz="3500" b="1" dirty="0" smtClean="0">
                <a:solidFill>
                  <a:srgbClr val="FF0000"/>
                </a:solidFill>
              </a:rPr>
            </a:br>
            <a:r>
              <a:rPr lang="en-US" sz="3500" dirty="0" smtClean="0">
                <a:solidFill>
                  <a:srgbClr val="FF0000"/>
                </a:solidFill>
              </a:rPr>
              <a:t>Lead </a:t>
            </a:r>
            <a:r>
              <a:rPr lang="en-US" sz="3500" dirty="0">
                <a:solidFill>
                  <a:srgbClr val="FF0000"/>
                </a:solidFill>
              </a:rPr>
              <a:t>by E</a:t>
            </a:r>
            <a:r>
              <a:rPr lang="en-US" sz="3500" dirty="0" smtClean="0">
                <a:solidFill>
                  <a:srgbClr val="FF0000"/>
                </a:solidFill>
              </a:rPr>
              <a:t>xample</a:t>
            </a:r>
            <a:endParaRPr lang="en-US" sz="3500" b="1" dirty="0">
              <a:solidFill>
                <a:srgbClr val="FF0000"/>
              </a:solidFill>
            </a:endParaRPr>
          </a:p>
        </p:txBody>
      </p:sp>
      <p:sp>
        <p:nvSpPr>
          <p:cNvPr id="7" name="Content Placeholder 2"/>
          <p:cNvSpPr>
            <a:spLocks noGrp="1"/>
          </p:cNvSpPr>
          <p:nvPr>
            <p:ph idx="1"/>
          </p:nvPr>
        </p:nvSpPr>
        <p:spPr>
          <a:xfrm>
            <a:off x="885008" y="2779780"/>
            <a:ext cx="7373984" cy="3240999"/>
          </a:xfrm>
        </p:spPr>
        <p:txBody>
          <a:bodyPr>
            <a:noAutofit/>
          </a:bodyPr>
          <a:lstStyle/>
          <a:p>
            <a:pPr lvl="0">
              <a:spcBef>
                <a:spcPts val="0"/>
              </a:spcBef>
              <a:spcAft>
                <a:spcPts val="1200"/>
              </a:spcAft>
              <a:buClr>
                <a:srgbClr val="FF0000"/>
              </a:buClr>
            </a:pPr>
            <a:r>
              <a:rPr lang="en-US" sz="2500" dirty="0" smtClean="0"/>
              <a:t>Have a positive attitude about safety</a:t>
            </a:r>
          </a:p>
          <a:p>
            <a:pPr lvl="0">
              <a:spcBef>
                <a:spcPts val="0"/>
              </a:spcBef>
              <a:spcAft>
                <a:spcPts val="1200"/>
              </a:spcAft>
              <a:buClr>
                <a:srgbClr val="FF0000"/>
              </a:buClr>
            </a:pPr>
            <a:r>
              <a:rPr lang="en-US" sz="2500" dirty="0" smtClean="0"/>
              <a:t>Establish safety as a core value</a:t>
            </a:r>
          </a:p>
          <a:p>
            <a:pPr lvl="0">
              <a:spcBef>
                <a:spcPts val="0"/>
              </a:spcBef>
              <a:spcAft>
                <a:spcPts val="1200"/>
              </a:spcAft>
              <a:buClr>
                <a:srgbClr val="FF0000"/>
              </a:buClr>
            </a:pPr>
            <a:r>
              <a:rPr lang="en-US" sz="2500" dirty="0" smtClean="0"/>
              <a:t>Set high expectations for safety</a:t>
            </a:r>
          </a:p>
          <a:p>
            <a:pPr lvl="0">
              <a:spcBef>
                <a:spcPts val="0"/>
              </a:spcBef>
              <a:spcAft>
                <a:spcPts val="1200"/>
              </a:spcAft>
              <a:buClr>
                <a:srgbClr val="FF0000"/>
              </a:buClr>
            </a:pPr>
            <a:r>
              <a:rPr lang="en-US" sz="2500" dirty="0" smtClean="0"/>
              <a:t>Share  </a:t>
            </a:r>
            <a:r>
              <a:rPr lang="en-US" sz="2500" dirty="0"/>
              <a:t>safety vision with the team </a:t>
            </a:r>
            <a:endParaRPr lang="en-US" sz="2500" dirty="0" smtClean="0"/>
          </a:p>
          <a:p>
            <a:pPr lvl="0">
              <a:spcBef>
                <a:spcPts val="0"/>
              </a:spcBef>
              <a:spcAft>
                <a:spcPts val="1200"/>
              </a:spcAft>
              <a:buClr>
                <a:srgbClr val="FF0000"/>
              </a:buClr>
            </a:pPr>
            <a:r>
              <a:rPr lang="en-US" sz="2500" dirty="0" smtClean="0"/>
              <a:t>“Walk </a:t>
            </a:r>
            <a:r>
              <a:rPr lang="en-US" sz="2500" dirty="0"/>
              <a:t>the talk</a:t>
            </a:r>
            <a:r>
              <a:rPr lang="en-US" sz="2500" dirty="0" smtClean="0"/>
              <a:t>”</a:t>
            </a:r>
            <a:endParaRPr lang="en-US" sz="2500" dirty="0"/>
          </a:p>
          <a:p>
            <a:pPr lvl="0">
              <a:spcBef>
                <a:spcPts val="0"/>
              </a:spcBef>
              <a:spcAft>
                <a:spcPts val="1200"/>
              </a:spcAft>
              <a:buClr>
                <a:srgbClr val="FF0000"/>
              </a:buClr>
            </a:pPr>
            <a:r>
              <a:rPr lang="en-US" sz="2500" dirty="0" smtClean="0"/>
              <a:t>Reinforce </a:t>
            </a:r>
            <a:r>
              <a:rPr lang="en-US" sz="2500" dirty="0"/>
              <a:t>the idea that </a:t>
            </a:r>
            <a:r>
              <a:rPr lang="en-US" sz="2500" b="1" i="1" dirty="0"/>
              <a:t>everyone owns </a:t>
            </a:r>
            <a:r>
              <a:rPr lang="en-US" sz="2500" b="1" i="1" dirty="0" smtClean="0"/>
              <a:t>safety</a:t>
            </a:r>
          </a:p>
          <a:p>
            <a:pPr lvl="0">
              <a:spcBef>
                <a:spcPts val="0"/>
              </a:spcBef>
              <a:spcAft>
                <a:spcPts val="1200"/>
              </a:spcAft>
              <a:buClr>
                <a:srgbClr val="FF0000"/>
              </a:buClr>
            </a:pPr>
            <a:r>
              <a:rPr lang="en-US" sz="2500" dirty="0" smtClean="0"/>
              <a:t>Lead up!</a:t>
            </a:r>
          </a:p>
        </p:txBody>
      </p:sp>
      <p:pic>
        <p:nvPicPr>
          <p:cNvPr id="8" name="Picture 4" descr="http://www.turnerconstruction.com/Files/GetSharepointImage?url=%2FRich%2520Text%2520Images%2FCanon_People045_1484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33" y="1570658"/>
            <a:ext cx="1591867" cy="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6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7826" y="1588462"/>
            <a:ext cx="7968343" cy="10462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How to </a:t>
            </a:r>
            <a:endParaRPr lang="en-US" sz="3500" b="1" dirty="0">
              <a:solidFill>
                <a:srgbClr val="FF0000"/>
              </a:solidFill>
            </a:endParaRPr>
          </a:p>
          <a:p>
            <a:r>
              <a:rPr lang="en-US" sz="3500" dirty="0" smtClean="0">
                <a:solidFill>
                  <a:srgbClr val="FF0000"/>
                </a:solidFill>
              </a:rPr>
              <a:t>Engage </a:t>
            </a:r>
            <a:r>
              <a:rPr lang="en-US" sz="3500" dirty="0">
                <a:solidFill>
                  <a:srgbClr val="FF0000"/>
                </a:solidFill>
              </a:rPr>
              <a:t>and Empower Team Members</a:t>
            </a:r>
            <a:endParaRPr lang="en-US" sz="3500" b="1" dirty="0">
              <a:solidFill>
                <a:srgbClr val="FF0000"/>
              </a:solidFill>
            </a:endParaRPr>
          </a:p>
        </p:txBody>
      </p:sp>
      <p:sp>
        <p:nvSpPr>
          <p:cNvPr id="6" name="Content Placeholder 2"/>
          <p:cNvSpPr>
            <a:spLocks noGrp="1"/>
          </p:cNvSpPr>
          <p:nvPr>
            <p:ph idx="1"/>
          </p:nvPr>
        </p:nvSpPr>
        <p:spPr>
          <a:xfrm>
            <a:off x="539013" y="2783081"/>
            <a:ext cx="8065975" cy="4124368"/>
          </a:xfrm>
        </p:spPr>
        <p:txBody>
          <a:bodyPr>
            <a:noAutofit/>
          </a:bodyPr>
          <a:lstStyle/>
          <a:p>
            <a:pPr>
              <a:spcBef>
                <a:spcPts val="0"/>
              </a:spcBef>
              <a:spcAft>
                <a:spcPts val="1200"/>
              </a:spcAft>
              <a:buClr>
                <a:srgbClr val="FF0000"/>
              </a:buClr>
            </a:pPr>
            <a:r>
              <a:rPr lang="en-US" sz="2500" dirty="0"/>
              <a:t>Explain why safety </a:t>
            </a:r>
            <a:r>
              <a:rPr lang="en-US" sz="2500" dirty="0" smtClean="0"/>
              <a:t>is critical </a:t>
            </a:r>
            <a:r>
              <a:rPr lang="en-US" sz="2500" dirty="0"/>
              <a:t>to getting the job done</a:t>
            </a:r>
          </a:p>
          <a:p>
            <a:pPr lvl="0">
              <a:spcBef>
                <a:spcPts val="0"/>
              </a:spcBef>
              <a:spcAft>
                <a:spcPts val="1200"/>
              </a:spcAft>
              <a:buClr>
                <a:srgbClr val="FF0000"/>
              </a:buClr>
            </a:pPr>
            <a:r>
              <a:rPr lang="en-US" sz="2500" dirty="0" smtClean="0"/>
              <a:t>Engage </a:t>
            </a:r>
            <a:r>
              <a:rPr lang="en-US" sz="2500" dirty="0"/>
              <a:t>team members in safety decision-</a:t>
            </a:r>
            <a:r>
              <a:rPr lang="en-US" sz="2500" dirty="0" smtClean="0"/>
              <a:t>making </a:t>
            </a:r>
            <a:endParaRPr lang="en-US" sz="2500" dirty="0"/>
          </a:p>
          <a:p>
            <a:pPr lvl="0">
              <a:spcBef>
                <a:spcPts val="0"/>
              </a:spcBef>
              <a:spcAft>
                <a:spcPts val="1200"/>
              </a:spcAft>
              <a:buClr>
                <a:srgbClr val="FF0000"/>
              </a:buClr>
            </a:pPr>
            <a:r>
              <a:rPr lang="en-US" sz="2500" dirty="0" smtClean="0"/>
              <a:t>Conduct </a:t>
            </a:r>
            <a:r>
              <a:rPr lang="en-US" sz="2500" dirty="0"/>
              <a:t>daily morning safety huddles and joint worker-management walk-arounds throughout the </a:t>
            </a:r>
            <a:r>
              <a:rPr lang="en-US" sz="2500" dirty="0" smtClean="0"/>
              <a:t>workday</a:t>
            </a:r>
            <a:endParaRPr lang="en-US" sz="2500" dirty="0"/>
          </a:p>
          <a:p>
            <a:pPr lvl="0">
              <a:spcBef>
                <a:spcPts val="0"/>
              </a:spcBef>
              <a:spcAft>
                <a:spcPts val="1200"/>
              </a:spcAft>
              <a:buClr>
                <a:srgbClr val="FF0000"/>
              </a:buClr>
            </a:pPr>
            <a:r>
              <a:rPr lang="en-US" sz="2500" dirty="0" smtClean="0"/>
              <a:t>Empower team </a:t>
            </a:r>
            <a:r>
              <a:rPr lang="en-US" sz="2500" dirty="0"/>
              <a:t>members </a:t>
            </a:r>
            <a:r>
              <a:rPr lang="en-US" sz="2500" dirty="0" smtClean="0"/>
              <a:t>to</a:t>
            </a:r>
          </a:p>
          <a:p>
            <a:pPr lvl="1">
              <a:spcBef>
                <a:spcPts val="0"/>
              </a:spcBef>
              <a:spcAft>
                <a:spcPts val="1200"/>
              </a:spcAft>
              <a:buClr>
                <a:srgbClr val="FF0000"/>
              </a:buClr>
            </a:pPr>
            <a:r>
              <a:rPr lang="en-US" sz="2500" dirty="0" smtClean="0"/>
              <a:t>Report safety </a:t>
            </a:r>
            <a:r>
              <a:rPr lang="en-US" sz="2500" dirty="0"/>
              <a:t>concerns</a:t>
            </a:r>
            <a:r>
              <a:rPr lang="en-US" sz="2500" dirty="0" smtClean="0"/>
              <a:t>, injuries, &amp; near misses </a:t>
            </a:r>
          </a:p>
          <a:p>
            <a:pPr lvl="1">
              <a:spcBef>
                <a:spcPts val="0"/>
              </a:spcBef>
              <a:spcAft>
                <a:spcPts val="1200"/>
              </a:spcAft>
              <a:buClr>
                <a:srgbClr val="FF0000"/>
              </a:buClr>
            </a:pPr>
            <a:r>
              <a:rPr lang="en-US" sz="2500" dirty="0" smtClean="0"/>
              <a:t>Report or fix hazards or unsafe situations</a:t>
            </a:r>
          </a:p>
          <a:p>
            <a:pPr lvl="1">
              <a:spcBef>
                <a:spcPts val="0"/>
              </a:spcBef>
              <a:spcAft>
                <a:spcPts val="1200"/>
              </a:spcAft>
              <a:buClr>
                <a:srgbClr val="FF0000"/>
              </a:buClr>
            </a:pPr>
            <a:endParaRPr lang="en-US" sz="25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7437586" y="5494390"/>
            <a:ext cx="1587368" cy="1051323"/>
          </a:xfrm>
          <a:prstGeom prst="rect">
            <a:avLst/>
          </a:prstGeom>
          <a:noFill/>
          <a:ln>
            <a:noFill/>
          </a:ln>
        </p:spPr>
      </p:pic>
    </p:spTree>
    <p:extLst>
      <p:ext uri="{BB962C8B-B14F-4D97-AF65-F5344CB8AC3E}">
        <p14:creationId xmlns:p14="http://schemas.microsoft.com/office/powerpoint/2010/main" val="22692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169670" y="2931392"/>
            <a:ext cx="6804660" cy="3352800"/>
          </a:xfrm>
        </p:spPr>
        <p:txBody>
          <a:bodyPr>
            <a:noAutofit/>
          </a:bodyPr>
          <a:lstStyle/>
          <a:p>
            <a:pPr lvl="0">
              <a:spcBef>
                <a:spcPts val="0"/>
              </a:spcBef>
              <a:spcAft>
                <a:spcPts val="400"/>
              </a:spcAft>
              <a:buClr>
                <a:srgbClr val="FF0000"/>
              </a:buClr>
            </a:pPr>
            <a:r>
              <a:rPr lang="en-US" sz="2500" dirty="0" smtClean="0"/>
              <a:t>Treat </a:t>
            </a:r>
            <a:r>
              <a:rPr lang="en-US" sz="2500" dirty="0"/>
              <a:t>team members with respect </a:t>
            </a:r>
            <a:r>
              <a:rPr lang="en-US" sz="2500" dirty="0" smtClean="0"/>
              <a:t>when they are speaking</a:t>
            </a:r>
          </a:p>
          <a:p>
            <a:pPr>
              <a:spcBef>
                <a:spcPts val="0"/>
              </a:spcBef>
              <a:spcAft>
                <a:spcPts val="400"/>
              </a:spcAft>
              <a:buClr>
                <a:srgbClr val="FF0000"/>
              </a:buClr>
            </a:pPr>
            <a:r>
              <a:rPr lang="en-US" sz="2500" dirty="0" smtClean="0"/>
              <a:t>Pay </a:t>
            </a:r>
            <a:r>
              <a:rPr lang="en-US" sz="2500" dirty="0"/>
              <a:t>attention to </a:t>
            </a:r>
            <a:r>
              <a:rPr lang="en-US" sz="2500" dirty="0" smtClean="0"/>
              <a:t>non-verbal cues such as body language and eye contact</a:t>
            </a:r>
          </a:p>
          <a:p>
            <a:pPr>
              <a:spcBef>
                <a:spcPts val="0"/>
              </a:spcBef>
              <a:spcAft>
                <a:spcPts val="400"/>
              </a:spcAft>
              <a:buClr>
                <a:srgbClr val="FF0000"/>
              </a:buClr>
            </a:pPr>
            <a:r>
              <a:rPr lang="en-US" sz="2500" dirty="0" smtClean="0"/>
              <a:t>Listen </a:t>
            </a:r>
            <a:r>
              <a:rPr lang="en-US" sz="2500" dirty="0"/>
              <a:t>to </a:t>
            </a:r>
            <a:r>
              <a:rPr lang="en-US" sz="2500" b="1" dirty="0"/>
              <a:t>hear</a:t>
            </a:r>
            <a:r>
              <a:rPr lang="en-US" sz="2500" dirty="0"/>
              <a:t> what </a:t>
            </a:r>
            <a:r>
              <a:rPr lang="en-US" sz="2500" dirty="0" smtClean="0"/>
              <a:t>is being said vs. to </a:t>
            </a:r>
            <a:r>
              <a:rPr lang="en-US" sz="2500" dirty="0"/>
              <a:t>come up with a response. </a:t>
            </a:r>
          </a:p>
          <a:p>
            <a:pPr lvl="0">
              <a:spcBef>
                <a:spcPts val="0"/>
              </a:spcBef>
              <a:spcAft>
                <a:spcPts val="400"/>
              </a:spcAft>
              <a:buClr>
                <a:srgbClr val="FF0000"/>
              </a:buClr>
            </a:pPr>
            <a:r>
              <a:rPr lang="en-US" sz="2500" dirty="0" smtClean="0"/>
              <a:t>Ask </a:t>
            </a:r>
            <a:r>
              <a:rPr lang="en-US" sz="2500" dirty="0"/>
              <a:t>clarifying </a:t>
            </a:r>
            <a:r>
              <a:rPr lang="en-US" sz="2500" dirty="0" smtClean="0"/>
              <a:t>questions</a:t>
            </a:r>
          </a:p>
        </p:txBody>
      </p:sp>
      <p:sp>
        <p:nvSpPr>
          <p:cNvPr id="15" name="Title 1"/>
          <p:cNvSpPr>
            <a:spLocks noGrp="1"/>
          </p:cNvSpPr>
          <p:nvPr>
            <p:ph type="title"/>
          </p:nvPr>
        </p:nvSpPr>
        <p:spPr>
          <a:xfrm>
            <a:off x="1123950" y="1353448"/>
            <a:ext cx="6896100" cy="1515216"/>
          </a:xfrm>
        </p:spPr>
        <p:txBody>
          <a:bodyPr>
            <a:noAutofit/>
          </a:bodyPr>
          <a:lstStyle/>
          <a:p>
            <a:r>
              <a:rPr lang="en-US" sz="3500" b="1" dirty="0">
                <a:solidFill>
                  <a:srgbClr val="FF0000"/>
                </a:solidFill>
              </a:rPr>
              <a:t>How </a:t>
            </a:r>
            <a:r>
              <a:rPr lang="en-US" sz="3500" b="1" dirty="0" smtClean="0">
                <a:solidFill>
                  <a:srgbClr val="FF0000"/>
                </a:solidFill>
              </a:rPr>
              <a:t>to </a:t>
            </a:r>
            <a:br>
              <a:rPr lang="en-US" sz="3500" b="1" dirty="0" smtClean="0">
                <a:solidFill>
                  <a:srgbClr val="FF0000"/>
                </a:solidFill>
              </a:rPr>
            </a:br>
            <a:r>
              <a:rPr lang="en-US" sz="3500" dirty="0">
                <a:solidFill>
                  <a:srgbClr val="FF0000"/>
                </a:solidFill>
              </a:rPr>
              <a:t>Actively </a:t>
            </a:r>
            <a:r>
              <a:rPr lang="en-US" sz="3500" dirty="0" smtClean="0">
                <a:solidFill>
                  <a:srgbClr val="FF0000"/>
                </a:solidFill>
              </a:rPr>
              <a:t>listen</a:t>
            </a:r>
            <a:endParaRPr lang="en-US" sz="3500" dirty="0">
              <a:solidFill>
                <a:srgbClr val="FF0000"/>
              </a:solidFill>
            </a:endParaRPr>
          </a:p>
        </p:txBody>
      </p:sp>
      <p:pic>
        <p:nvPicPr>
          <p:cNvPr id="16"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16" y="1535381"/>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2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57300" y="2899144"/>
            <a:ext cx="6629400" cy="2046514"/>
          </a:xfrm>
        </p:spPr>
        <p:txBody>
          <a:bodyPr>
            <a:noAutofit/>
          </a:bodyPr>
          <a:lstStyle/>
          <a:p>
            <a:pPr lvl="0">
              <a:spcBef>
                <a:spcPts val="0"/>
              </a:spcBef>
              <a:spcAft>
                <a:spcPts val="400"/>
              </a:spcAft>
              <a:buClr>
                <a:srgbClr val="FF0000"/>
              </a:buClr>
            </a:pPr>
            <a:r>
              <a:rPr lang="en-US" sz="2500" dirty="0" smtClean="0"/>
              <a:t>Make sure you have listener’s attention</a:t>
            </a:r>
          </a:p>
          <a:p>
            <a:pPr lvl="0">
              <a:spcBef>
                <a:spcPts val="0"/>
              </a:spcBef>
              <a:spcAft>
                <a:spcPts val="400"/>
              </a:spcAft>
              <a:buClr>
                <a:srgbClr val="FF0000"/>
              </a:buClr>
            </a:pPr>
            <a:r>
              <a:rPr lang="en-US" sz="2500" dirty="0" smtClean="0"/>
              <a:t>Be direct and concise </a:t>
            </a:r>
          </a:p>
          <a:p>
            <a:pPr lvl="0">
              <a:spcBef>
                <a:spcPts val="0"/>
              </a:spcBef>
              <a:spcAft>
                <a:spcPts val="400"/>
              </a:spcAft>
              <a:buClr>
                <a:srgbClr val="FF0000"/>
              </a:buClr>
            </a:pPr>
            <a:r>
              <a:rPr lang="en-US" sz="2500" dirty="0" smtClean="0"/>
              <a:t>Ask team member to repeat message</a:t>
            </a:r>
          </a:p>
          <a:p>
            <a:pPr lvl="0">
              <a:spcBef>
                <a:spcPts val="0"/>
              </a:spcBef>
              <a:spcAft>
                <a:spcPts val="400"/>
              </a:spcAft>
              <a:buClr>
                <a:srgbClr val="FF0000"/>
              </a:buClr>
            </a:pPr>
            <a:r>
              <a:rPr lang="en-US" sz="2500" dirty="0" smtClean="0"/>
              <a:t>Clarify any misunderstandings</a:t>
            </a:r>
          </a:p>
          <a:p>
            <a:pPr lvl="0">
              <a:spcBef>
                <a:spcPts val="0"/>
              </a:spcBef>
              <a:spcAft>
                <a:spcPts val="400"/>
              </a:spcAft>
              <a:buClr>
                <a:srgbClr val="FF0000"/>
              </a:buClr>
            </a:pPr>
            <a:endParaRPr lang="en-US" sz="2500" dirty="0" smtClean="0"/>
          </a:p>
        </p:txBody>
      </p:sp>
      <p:sp>
        <p:nvSpPr>
          <p:cNvPr id="6" name="Title 1"/>
          <p:cNvSpPr>
            <a:spLocks noGrp="1"/>
          </p:cNvSpPr>
          <p:nvPr>
            <p:ph type="title"/>
          </p:nvPr>
        </p:nvSpPr>
        <p:spPr>
          <a:xfrm>
            <a:off x="971550" y="1349190"/>
            <a:ext cx="7200900" cy="1515216"/>
          </a:xfrm>
        </p:spPr>
        <p:txBody>
          <a:bodyPr>
            <a:noAutofit/>
          </a:bodyPr>
          <a:lstStyle/>
          <a:p>
            <a:r>
              <a:rPr lang="en-US" sz="3500" b="1" dirty="0">
                <a:solidFill>
                  <a:srgbClr val="FF0000"/>
                </a:solidFill>
              </a:rPr>
              <a:t>How </a:t>
            </a:r>
            <a:r>
              <a:rPr lang="en-US" sz="3500" b="1" dirty="0" smtClean="0">
                <a:solidFill>
                  <a:srgbClr val="FF0000"/>
                </a:solidFill>
              </a:rPr>
              <a:t>to </a:t>
            </a:r>
            <a:r>
              <a:rPr lang="en-US" sz="3500" dirty="0" smtClean="0">
                <a:solidFill>
                  <a:srgbClr val="FF0000"/>
                </a:solidFill>
              </a:rPr>
              <a:t/>
            </a:r>
            <a:br>
              <a:rPr lang="en-US" sz="3500" dirty="0" smtClean="0">
                <a:solidFill>
                  <a:srgbClr val="FF0000"/>
                </a:solidFill>
              </a:rPr>
            </a:br>
            <a:r>
              <a:rPr lang="en-US" sz="3500" dirty="0" smtClean="0">
                <a:solidFill>
                  <a:srgbClr val="FF0000"/>
                </a:solidFill>
              </a:rPr>
              <a:t>Practice 3-way Communication</a:t>
            </a:r>
            <a:endParaRPr lang="en-US" sz="3500" b="1" dirty="0">
              <a:solidFill>
                <a:srgbClr val="FF0000"/>
              </a:solidFill>
            </a:endParaRPr>
          </a:p>
        </p:txBody>
      </p:sp>
      <p:pic>
        <p:nvPicPr>
          <p:cNvPr id="8"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52" y="5341262"/>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5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400302" y="1650182"/>
          <a:ext cx="7359518" cy="484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330865" y="2164080"/>
            <a:ext cx="2876204" cy="3642359"/>
          </a:xfrm>
        </p:spPr>
        <p:txBody>
          <a:bodyPr>
            <a:noAutofit/>
          </a:bodyPr>
          <a:lstStyle/>
          <a:p>
            <a:r>
              <a:rPr lang="en-US" sz="3500" b="1" dirty="0">
                <a:solidFill>
                  <a:srgbClr val="FF0000"/>
                </a:solidFill>
              </a:rPr>
              <a:t>How </a:t>
            </a:r>
            <a:r>
              <a:rPr lang="en-US" sz="3500" b="1" dirty="0" smtClean="0">
                <a:solidFill>
                  <a:srgbClr val="FF0000"/>
                </a:solidFill>
              </a:rPr>
              <a:t>To</a:t>
            </a:r>
            <a:r>
              <a:rPr lang="en-US" sz="3500" b="1" dirty="0">
                <a:solidFill>
                  <a:srgbClr val="FF0000"/>
                </a:solidFill>
              </a:rPr>
              <a:t/>
            </a:r>
            <a:br>
              <a:rPr lang="en-US" sz="3500" b="1" dirty="0">
                <a:solidFill>
                  <a:srgbClr val="FF0000"/>
                </a:solidFill>
              </a:rPr>
            </a:br>
            <a:r>
              <a:rPr lang="en-US" sz="3500" dirty="0">
                <a:solidFill>
                  <a:srgbClr val="FF0000"/>
                </a:solidFill>
              </a:rPr>
              <a:t>Develop T</a:t>
            </a:r>
            <a:r>
              <a:rPr lang="en-US" sz="3500" dirty="0" smtClean="0">
                <a:solidFill>
                  <a:srgbClr val="FF0000"/>
                </a:solidFill>
              </a:rPr>
              <a:t>eam Members </a:t>
            </a:r>
            <a:r>
              <a:rPr lang="en-US" sz="3500" dirty="0">
                <a:solidFill>
                  <a:srgbClr val="FF0000"/>
                </a:solidFill>
              </a:rPr>
              <a:t>through </a:t>
            </a:r>
            <a:br>
              <a:rPr lang="en-US" sz="3500" dirty="0">
                <a:solidFill>
                  <a:srgbClr val="FF0000"/>
                </a:solidFill>
              </a:rPr>
            </a:br>
            <a:r>
              <a:rPr lang="en-US" sz="3500" u="sng" dirty="0" smtClean="0">
                <a:solidFill>
                  <a:srgbClr val="FF0000"/>
                </a:solidFill>
              </a:rPr>
              <a:t>Teaching</a:t>
            </a:r>
            <a:r>
              <a:rPr lang="en-US" sz="3500" u="sng" dirty="0">
                <a:solidFill>
                  <a:srgbClr val="FF0000"/>
                </a:solidFill>
              </a:rPr>
              <a:t>, </a:t>
            </a:r>
            <a:r>
              <a:rPr lang="en-US" sz="3500" u="sng" dirty="0" smtClean="0">
                <a:solidFill>
                  <a:srgbClr val="FF0000"/>
                </a:solidFill>
              </a:rPr>
              <a:t>Coaching</a:t>
            </a:r>
            <a:r>
              <a:rPr lang="en-US" sz="3500" dirty="0">
                <a:solidFill>
                  <a:srgbClr val="FF0000"/>
                </a:solidFill>
              </a:rPr>
              <a:t>, and </a:t>
            </a:r>
            <a:r>
              <a:rPr lang="en-US" sz="3500" dirty="0" smtClean="0">
                <a:solidFill>
                  <a:srgbClr val="FF0000"/>
                </a:solidFill>
              </a:rPr>
              <a:t>Feedback</a:t>
            </a:r>
            <a:endParaRPr lang="en-US" sz="3500" dirty="0">
              <a:solidFill>
                <a:srgbClr val="FF0000"/>
              </a:solidFill>
            </a:endParaRPr>
          </a:p>
        </p:txBody>
      </p:sp>
      <p:sp>
        <p:nvSpPr>
          <p:cNvPr id="2" name="Rectangle 1"/>
          <p:cNvSpPr/>
          <p:nvPr/>
        </p:nvSpPr>
        <p:spPr>
          <a:xfrm>
            <a:off x="5038652" y="3193349"/>
            <a:ext cx="2082814" cy="477054"/>
          </a:xfrm>
          <a:prstGeom prst="rect">
            <a:avLst/>
          </a:prstGeom>
        </p:spPr>
        <p:txBody>
          <a:bodyPr wrap="none">
            <a:spAutoFit/>
          </a:bodyPr>
          <a:lstStyle/>
          <a:p>
            <a:pPr algn="ctr"/>
            <a:r>
              <a:rPr lang="en-US" sz="2500" b="1" i="1" dirty="0" smtClean="0"/>
              <a:t>Teach &amp; coach</a:t>
            </a:r>
          </a:p>
        </p:txBody>
      </p:sp>
      <p:pic>
        <p:nvPicPr>
          <p:cNvPr id="5" name="Picture 4" descr="https://encrypted-tbn0.gstatic.com/images?q=tbn:ANd9GcQgdkWDzmUnmTXpJuELiyK4Sucd2VZ44GSgZ1Kbh0p2MKrgkWZN"/>
          <p:cNvPicPr/>
          <p:nvPr/>
        </p:nvPicPr>
        <p:blipFill>
          <a:blip r:embed="rId8">
            <a:extLst>
              <a:ext uri="{28A0092B-C50C-407E-A947-70E740481C1C}">
                <a14:useLocalDpi xmlns:a14="http://schemas.microsoft.com/office/drawing/2010/main" val="0"/>
              </a:ext>
            </a:extLst>
          </a:blip>
          <a:srcRect/>
          <a:stretch>
            <a:fillRect/>
          </a:stretch>
        </p:blipFill>
        <p:spPr bwMode="auto">
          <a:xfrm>
            <a:off x="5173151" y="3609294"/>
            <a:ext cx="1813813" cy="1076102"/>
          </a:xfrm>
          <a:prstGeom prst="rect">
            <a:avLst/>
          </a:prstGeom>
          <a:noFill/>
          <a:ln>
            <a:noFill/>
          </a:ln>
        </p:spPr>
      </p:pic>
    </p:spTree>
    <p:extLst>
      <p:ext uri="{BB962C8B-B14F-4D97-AF65-F5344CB8AC3E}">
        <p14:creationId xmlns:p14="http://schemas.microsoft.com/office/powerpoint/2010/main" val="1721108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912" y="2172059"/>
            <a:ext cx="4846007" cy="3588662"/>
          </a:xfrm>
          <a:ln w="9525">
            <a:solidFill>
              <a:schemeClr val="tx1"/>
            </a:solidFill>
          </a:ln>
        </p:spPr>
        <p:txBody>
          <a:bodyPr>
            <a:noAutofit/>
          </a:bodyPr>
          <a:lstStyle/>
          <a:p>
            <a:pPr marL="0" indent="0" algn="ctr">
              <a:lnSpc>
                <a:spcPct val="114000"/>
              </a:lnSpc>
              <a:spcBef>
                <a:spcPts val="0"/>
              </a:spcBef>
              <a:buNone/>
            </a:pPr>
            <a:r>
              <a:rPr lang="en-US" sz="3500" i="1" dirty="0" smtClean="0"/>
              <a:t>Use </a:t>
            </a:r>
            <a:r>
              <a:rPr lang="en-US" sz="3500" i="1" dirty="0"/>
              <a:t>the </a:t>
            </a:r>
            <a:r>
              <a:rPr lang="en-US" sz="3500" b="1" i="1" dirty="0">
                <a:solidFill>
                  <a:srgbClr val="FF0000"/>
                </a:solidFill>
              </a:rPr>
              <a:t>FIST </a:t>
            </a:r>
            <a:r>
              <a:rPr lang="en-US" sz="3500" i="1" dirty="0" smtClean="0"/>
              <a:t>Principle:</a:t>
            </a:r>
          </a:p>
          <a:p>
            <a:pPr marL="0" indent="0">
              <a:lnSpc>
                <a:spcPct val="114000"/>
              </a:lnSpc>
              <a:spcBef>
                <a:spcPts val="0"/>
              </a:spcBef>
              <a:buNone/>
            </a:pPr>
            <a:endParaRPr lang="en-US" sz="3500" dirty="0" smtClean="0"/>
          </a:p>
          <a:p>
            <a:pPr marL="0" indent="0">
              <a:lnSpc>
                <a:spcPct val="114000"/>
              </a:lnSpc>
              <a:spcBef>
                <a:spcPts val="0"/>
              </a:spcBef>
              <a:buNone/>
            </a:pPr>
            <a:r>
              <a:rPr lang="en-US" sz="3000" dirty="0" smtClean="0"/>
              <a:t>Describe the	</a:t>
            </a:r>
            <a:r>
              <a:rPr lang="en-US" sz="3000" b="1" u="sng" dirty="0" smtClean="0">
                <a:solidFill>
                  <a:srgbClr val="FF0000"/>
                </a:solidFill>
              </a:rPr>
              <a:t>F</a:t>
            </a:r>
            <a:r>
              <a:rPr lang="en-US" sz="3000" b="1" dirty="0" smtClean="0"/>
              <a:t>ACTS </a:t>
            </a:r>
          </a:p>
          <a:p>
            <a:pPr marL="0" indent="0">
              <a:lnSpc>
                <a:spcPct val="114000"/>
              </a:lnSpc>
              <a:spcBef>
                <a:spcPts val="0"/>
              </a:spcBef>
              <a:buNone/>
            </a:pPr>
            <a:r>
              <a:rPr lang="en-US" sz="3000" dirty="0" smtClean="0"/>
              <a:t>Explain the		</a:t>
            </a:r>
            <a:r>
              <a:rPr lang="en-US" sz="3000" b="1" u="sng" dirty="0" smtClean="0">
                <a:solidFill>
                  <a:srgbClr val="FF0000"/>
                </a:solidFill>
              </a:rPr>
              <a:t>I</a:t>
            </a:r>
            <a:r>
              <a:rPr lang="en-US" sz="3000" b="1" dirty="0" smtClean="0"/>
              <a:t>MPACT</a:t>
            </a:r>
          </a:p>
          <a:p>
            <a:pPr marL="0" indent="0">
              <a:lnSpc>
                <a:spcPct val="114000"/>
              </a:lnSpc>
              <a:spcBef>
                <a:spcPts val="0"/>
              </a:spcBef>
              <a:buNone/>
            </a:pPr>
            <a:r>
              <a:rPr lang="en-US" sz="3000" dirty="0" smtClean="0"/>
              <a:t>Provide			</a:t>
            </a:r>
            <a:r>
              <a:rPr lang="en-US" sz="3000" b="1" u="sng" dirty="0" smtClean="0">
                <a:solidFill>
                  <a:srgbClr val="FF0000"/>
                </a:solidFill>
              </a:rPr>
              <a:t>S</a:t>
            </a:r>
            <a:r>
              <a:rPr lang="en-US" sz="3000" b="1" dirty="0" smtClean="0"/>
              <a:t>UGGESTIONS</a:t>
            </a:r>
          </a:p>
          <a:p>
            <a:pPr marL="0" indent="0">
              <a:lnSpc>
                <a:spcPct val="114000"/>
              </a:lnSpc>
              <a:spcBef>
                <a:spcPts val="0"/>
              </a:spcBef>
              <a:buNone/>
            </a:pPr>
            <a:r>
              <a:rPr lang="en-US" sz="3000" dirty="0" smtClean="0"/>
              <a:t>Be       			</a:t>
            </a:r>
            <a:r>
              <a:rPr lang="en-US" sz="3000" b="1" u="sng" dirty="0" smtClean="0">
                <a:solidFill>
                  <a:srgbClr val="FF0000"/>
                </a:solidFill>
              </a:rPr>
              <a:t>T</a:t>
            </a:r>
            <a:r>
              <a:rPr lang="en-US" sz="3000" b="1" dirty="0" smtClean="0"/>
              <a:t>IMELY</a:t>
            </a:r>
            <a:endParaRPr lang="en-US" sz="3000" b="1" dirty="0"/>
          </a:p>
        </p:txBody>
      </p:sp>
      <p:sp>
        <p:nvSpPr>
          <p:cNvPr id="8" name="Title 1"/>
          <p:cNvSpPr>
            <a:spLocks noGrp="1"/>
          </p:cNvSpPr>
          <p:nvPr>
            <p:ph type="title"/>
          </p:nvPr>
        </p:nvSpPr>
        <p:spPr>
          <a:xfrm>
            <a:off x="330865" y="2164080"/>
            <a:ext cx="2876204" cy="3642359"/>
          </a:xfrm>
        </p:spPr>
        <p:txBody>
          <a:bodyPr>
            <a:noAutofit/>
          </a:bodyPr>
          <a:lstStyle/>
          <a:p>
            <a:r>
              <a:rPr lang="en-US" sz="3500" b="1" dirty="0">
                <a:solidFill>
                  <a:srgbClr val="FF0000"/>
                </a:solidFill>
              </a:rPr>
              <a:t>How </a:t>
            </a:r>
            <a:r>
              <a:rPr lang="en-US" sz="3500" b="1" dirty="0" smtClean="0">
                <a:solidFill>
                  <a:srgbClr val="FF0000"/>
                </a:solidFill>
              </a:rPr>
              <a:t>To</a:t>
            </a:r>
            <a:r>
              <a:rPr lang="en-US" sz="3500" dirty="0">
                <a:solidFill>
                  <a:srgbClr val="FF0000"/>
                </a:solidFill>
              </a:rPr>
              <a:t/>
            </a:r>
            <a:br>
              <a:rPr lang="en-US" sz="3500" dirty="0">
                <a:solidFill>
                  <a:srgbClr val="FF0000"/>
                </a:solidFill>
              </a:rPr>
            </a:br>
            <a:r>
              <a:rPr lang="en-US" sz="3500" dirty="0">
                <a:solidFill>
                  <a:srgbClr val="FF0000"/>
                </a:solidFill>
              </a:rPr>
              <a:t>Develop T</a:t>
            </a:r>
            <a:r>
              <a:rPr lang="en-US" sz="3500" dirty="0" smtClean="0">
                <a:solidFill>
                  <a:srgbClr val="FF0000"/>
                </a:solidFill>
              </a:rPr>
              <a:t>eam Members </a:t>
            </a:r>
            <a:r>
              <a:rPr lang="en-US" sz="3500" dirty="0">
                <a:solidFill>
                  <a:srgbClr val="FF0000"/>
                </a:solidFill>
              </a:rPr>
              <a:t>through </a:t>
            </a:r>
            <a:br>
              <a:rPr lang="en-US" sz="3500" dirty="0">
                <a:solidFill>
                  <a:srgbClr val="FF0000"/>
                </a:solidFill>
              </a:rPr>
            </a:br>
            <a:r>
              <a:rPr lang="en-US" sz="3500" dirty="0" smtClean="0">
                <a:solidFill>
                  <a:srgbClr val="FF0000"/>
                </a:solidFill>
              </a:rPr>
              <a:t>Teaching</a:t>
            </a:r>
            <a:r>
              <a:rPr lang="en-US" sz="3500" dirty="0">
                <a:solidFill>
                  <a:srgbClr val="FF0000"/>
                </a:solidFill>
              </a:rPr>
              <a:t>, </a:t>
            </a:r>
            <a:r>
              <a:rPr lang="en-US" sz="3500" dirty="0" smtClean="0">
                <a:solidFill>
                  <a:srgbClr val="FF0000"/>
                </a:solidFill>
              </a:rPr>
              <a:t>Coaching</a:t>
            </a:r>
            <a:r>
              <a:rPr lang="en-US" sz="3500" dirty="0">
                <a:solidFill>
                  <a:srgbClr val="FF0000"/>
                </a:solidFill>
              </a:rPr>
              <a:t>, and </a:t>
            </a:r>
            <a:r>
              <a:rPr lang="en-US" sz="3500" u="sng" dirty="0" smtClean="0">
                <a:solidFill>
                  <a:srgbClr val="FF0000"/>
                </a:solidFill>
              </a:rPr>
              <a:t>Feedback</a:t>
            </a:r>
            <a:endParaRPr lang="en-US" sz="3500" u="sng" dirty="0">
              <a:solidFill>
                <a:srgbClr val="FF0000"/>
              </a:solidFill>
            </a:endParaRPr>
          </a:p>
        </p:txBody>
      </p:sp>
    </p:spTree>
    <p:extLst>
      <p:ext uri="{BB962C8B-B14F-4D97-AF65-F5344CB8AC3E}">
        <p14:creationId xmlns:p14="http://schemas.microsoft.com/office/powerpoint/2010/main" val="15214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a:xfrm>
            <a:off x="1005229" y="3333308"/>
            <a:ext cx="7133542" cy="3200400"/>
          </a:xfrm>
        </p:spPr>
        <p:txBody>
          <a:bodyPr>
            <a:noAutofit/>
          </a:bodyPr>
          <a:lstStyle/>
          <a:p>
            <a:pPr>
              <a:lnSpc>
                <a:spcPct val="110000"/>
              </a:lnSpc>
              <a:spcBef>
                <a:spcPts val="0"/>
              </a:spcBef>
              <a:spcAft>
                <a:spcPts val="1200"/>
              </a:spcAft>
              <a:buClr>
                <a:srgbClr val="FF0000"/>
              </a:buClr>
            </a:pPr>
            <a:r>
              <a:rPr lang="en-US" sz="2500" dirty="0"/>
              <a:t>Give recognition separately from other types of feedback</a:t>
            </a:r>
          </a:p>
          <a:p>
            <a:pPr lvl="0">
              <a:lnSpc>
                <a:spcPct val="110000"/>
              </a:lnSpc>
              <a:spcBef>
                <a:spcPts val="0"/>
              </a:spcBef>
              <a:spcAft>
                <a:spcPts val="1200"/>
              </a:spcAft>
              <a:buClr>
                <a:srgbClr val="FF0000"/>
              </a:buClr>
            </a:pPr>
            <a:r>
              <a:rPr lang="en-US" sz="2500" dirty="0" smtClean="0"/>
              <a:t>Regularly give praise in private</a:t>
            </a:r>
            <a:endParaRPr lang="en-US" sz="2500" dirty="0"/>
          </a:p>
          <a:p>
            <a:pPr lvl="0">
              <a:lnSpc>
                <a:spcPct val="110000"/>
              </a:lnSpc>
              <a:spcBef>
                <a:spcPts val="0"/>
              </a:spcBef>
              <a:spcAft>
                <a:spcPts val="1200"/>
              </a:spcAft>
              <a:buClr>
                <a:srgbClr val="FF0000"/>
              </a:buClr>
            </a:pPr>
            <a:r>
              <a:rPr lang="en-US" sz="2500" dirty="0" smtClean="0"/>
              <a:t>Be specific about why you are praising the person </a:t>
            </a:r>
          </a:p>
          <a:p>
            <a:pPr>
              <a:lnSpc>
                <a:spcPct val="110000"/>
              </a:lnSpc>
              <a:spcBef>
                <a:spcPts val="0"/>
              </a:spcBef>
              <a:spcAft>
                <a:spcPts val="1200"/>
              </a:spcAft>
              <a:buClr>
                <a:srgbClr val="FF0000"/>
              </a:buClr>
            </a:pPr>
            <a:r>
              <a:rPr lang="en-US" sz="2500" dirty="0"/>
              <a:t>Give praise publically if the person is comfortable with </a:t>
            </a:r>
            <a:r>
              <a:rPr lang="en-US" sz="2500" dirty="0" smtClean="0"/>
              <a:t>it</a:t>
            </a:r>
            <a:endParaRPr lang="en-US" sz="2500" dirty="0"/>
          </a:p>
        </p:txBody>
      </p:sp>
      <p:sp>
        <p:nvSpPr>
          <p:cNvPr id="8" name="Title 1"/>
          <p:cNvSpPr>
            <a:spLocks noGrp="1"/>
          </p:cNvSpPr>
          <p:nvPr>
            <p:ph type="title"/>
          </p:nvPr>
        </p:nvSpPr>
        <p:spPr>
          <a:xfrm>
            <a:off x="1470553" y="1577165"/>
            <a:ext cx="6202895" cy="1582877"/>
          </a:xfrm>
        </p:spPr>
        <p:txBody>
          <a:bodyPr>
            <a:noAutofit/>
          </a:bodyPr>
          <a:lstStyle/>
          <a:p>
            <a:r>
              <a:rPr lang="en-US" sz="3500" b="1" dirty="0">
                <a:solidFill>
                  <a:srgbClr val="FF0000"/>
                </a:solidFill>
              </a:rPr>
              <a:t>How </a:t>
            </a:r>
            <a:r>
              <a:rPr lang="en-US" sz="3500" b="1" dirty="0" smtClean="0">
                <a:solidFill>
                  <a:srgbClr val="FF0000"/>
                </a:solidFill>
              </a:rPr>
              <a:t>to</a:t>
            </a:r>
            <a:br>
              <a:rPr lang="en-US" sz="3500" b="1" dirty="0" smtClean="0">
                <a:solidFill>
                  <a:srgbClr val="FF0000"/>
                </a:solidFill>
              </a:rPr>
            </a:br>
            <a:r>
              <a:rPr lang="en-US" sz="3500" dirty="0">
                <a:solidFill>
                  <a:srgbClr val="FF0000"/>
                </a:solidFill>
              </a:rPr>
              <a:t>Recognize </a:t>
            </a:r>
            <a:r>
              <a:rPr lang="en-US" sz="3500" dirty="0" smtClean="0">
                <a:solidFill>
                  <a:srgbClr val="FF0000"/>
                </a:solidFill>
              </a:rPr>
              <a:t>Team Members </a:t>
            </a:r>
            <a:br>
              <a:rPr lang="en-US" sz="3500" dirty="0" smtClean="0">
                <a:solidFill>
                  <a:srgbClr val="FF0000"/>
                </a:solidFill>
              </a:rPr>
            </a:br>
            <a:r>
              <a:rPr lang="en-US" sz="3500" dirty="0" smtClean="0">
                <a:solidFill>
                  <a:srgbClr val="FF0000"/>
                </a:solidFill>
              </a:rPr>
              <a:t>for </a:t>
            </a:r>
            <a:r>
              <a:rPr lang="en-US" sz="3500" dirty="0">
                <a:solidFill>
                  <a:srgbClr val="FF0000"/>
                </a:solidFill>
              </a:rPr>
              <a:t>a </a:t>
            </a:r>
            <a:r>
              <a:rPr lang="en-US" sz="3500" dirty="0" smtClean="0">
                <a:solidFill>
                  <a:srgbClr val="FF0000"/>
                </a:solidFill>
              </a:rPr>
              <a:t>Job Well Done</a:t>
            </a:r>
            <a:r>
              <a:rPr lang="en-US" sz="3500" b="1" dirty="0" smtClean="0">
                <a:solidFill>
                  <a:srgbClr val="FF0000"/>
                </a:solidFill>
              </a:rPr>
              <a:t> </a:t>
            </a:r>
            <a:endParaRPr lang="en-US" sz="3500" b="1" dirty="0">
              <a:solidFill>
                <a:srgbClr val="FF0000"/>
              </a:solidFill>
            </a:endParaRPr>
          </a:p>
        </p:txBody>
      </p:sp>
      <p:pic>
        <p:nvPicPr>
          <p:cNvPr id="9" name="Picture 2" descr="http://thumbs.dreamstime.com/z/job-well-done-2219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66" b="4478"/>
          <a:stretch/>
        </p:blipFill>
        <p:spPr bwMode="auto">
          <a:xfrm>
            <a:off x="278996" y="1524000"/>
            <a:ext cx="1423208" cy="180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82720318"/>
              </p:ext>
            </p:extLst>
          </p:nvPr>
        </p:nvGraphicFramePr>
        <p:xfrm>
          <a:off x="1690623" y="1478943"/>
          <a:ext cx="5762754" cy="5224008"/>
        </p:xfrm>
        <a:graphic>
          <a:graphicData uri="http://schemas.openxmlformats.org/drawingml/2006/table">
            <a:tbl>
              <a:tblPr firstRow="1" firstCol="1" lastRow="1" lastCol="1" bandRow="1" bandCol="1"/>
              <a:tblGrid>
                <a:gridCol w="3447009">
                  <a:extLst>
                    <a:ext uri="{9D8B030D-6E8A-4147-A177-3AD203B41FA5}">
                      <a16:colId xmlns:a16="http://schemas.microsoft.com/office/drawing/2014/main" val="3422816801"/>
                    </a:ext>
                  </a:extLst>
                </a:gridCol>
                <a:gridCol w="701938">
                  <a:extLst>
                    <a:ext uri="{9D8B030D-6E8A-4147-A177-3AD203B41FA5}">
                      <a16:colId xmlns:a16="http://schemas.microsoft.com/office/drawing/2014/main" val="424588365"/>
                    </a:ext>
                  </a:extLst>
                </a:gridCol>
                <a:gridCol w="972187">
                  <a:extLst>
                    <a:ext uri="{9D8B030D-6E8A-4147-A177-3AD203B41FA5}">
                      <a16:colId xmlns:a16="http://schemas.microsoft.com/office/drawing/2014/main" val="3016471659"/>
                    </a:ext>
                  </a:extLst>
                </a:gridCol>
                <a:gridCol w="641620">
                  <a:extLst>
                    <a:ext uri="{9D8B030D-6E8A-4147-A177-3AD203B41FA5}">
                      <a16:colId xmlns:a16="http://schemas.microsoft.com/office/drawing/2014/main" val="3193691074"/>
                    </a:ext>
                  </a:extLst>
                </a:gridCol>
              </a:tblGrid>
              <a:tr h="207744">
                <a:tc>
                  <a:txBody>
                    <a:bodyPr/>
                    <a:lstStyle/>
                    <a:p>
                      <a:pPr marL="0" marR="0" algn="l">
                        <a:spcBef>
                          <a:spcPts val="0"/>
                        </a:spcBef>
                        <a:spcAft>
                          <a:spcPts val="0"/>
                        </a:spcAft>
                      </a:pPr>
                      <a:r>
                        <a:rPr lang="en-US" sz="600" dirty="0">
                          <a:effectLst/>
                          <a:latin typeface="Times New Roman" panose="02020603050405020304" pitchFamily="18" charset="0"/>
                          <a:ea typeface="Tahoma" panose="020B0604030504040204" pitchFamily="34" charset="0"/>
                          <a:cs typeface="Tahoma" panose="020B0604030504040204" pitchFamily="34" charset="0"/>
                        </a:rPr>
                        <a:t> </a:t>
                      </a:r>
                      <a:r>
                        <a:rPr lang="en-US" sz="600" dirty="0" smtClean="0">
                          <a:effectLst/>
                          <a:latin typeface="Times New Roman" panose="02020603050405020304" pitchFamily="18" charset="0"/>
                          <a:ea typeface="Tahoma" panose="020B0604030504040204" pitchFamily="34" charset="0"/>
                          <a:cs typeface="Tahoma" panose="020B0604030504040204" pitchFamily="34" charset="0"/>
                        </a:rPr>
                        <a:t> </a:t>
                      </a:r>
                      <a:r>
                        <a:rPr lang="en-US" sz="1050" b="1" dirty="0" smtClean="0">
                          <a:effectLst/>
                          <a:latin typeface="Times New Roman" panose="02020603050405020304" pitchFamily="18" charset="0"/>
                          <a:ea typeface="Tahoma" panose="020B0604030504040204" pitchFamily="34" charset="0"/>
                          <a:cs typeface="Tahoma" panose="020B0604030504040204" pitchFamily="34" charset="0"/>
                        </a:rPr>
                        <a:t>How often</a:t>
                      </a:r>
                      <a:r>
                        <a:rPr lang="en-US" sz="1050" b="1" baseline="0" dirty="0" smtClean="0">
                          <a:effectLst/>
                          <a:latin typeface="Times New Roman" panose="02020603050405020304" pitchFamily="18" charset="0"/>
                          <a:ea typeface="Tahoma" panose="020B0604030504040204" pitchFamily="34" charset="0"/>
                          <a:cs typeface="Tahoma" panose="020B0604030504040204" pitchFamily="34" charset="0"/>
                        </a:rPr>
                        <a:t> do you …</a:t>
                      </a:r>
                      <a:endParaRPr lang="en-US" sz="1050" b="1"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355" marR="0" algn="l">
                        <a:spcBef>
                          <a:spcPts val="95"/>
                        </a:spcBef>
                        <a:spcAft>
                          <a:spcPts val="0"/>
                        </a:spcAft>
                      </a:pPr>
                      <a:r>
                        <a:rPr lang="en-US" sz="800" b="1" dirty="0">
                          <a:effectLst/>
                          <a:latin typeface="Tahoma" panose="020B0604030504040204" pitchFamily="34" charset="0"/>
                          <a:ea typeface="Tahoma" panose="020B0604030504040204" pitchFamily="34" charset="0"/>
                          <a:cs typeface="Times New Roman" panose="02020603050405020304" pitchFamily="18" charset="0"/>
                        </a:rPr>
                        <a:t>Always</a:t>
                      </a:r>
                      <a:endParaRPr lang="en-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2720" marR="0" algn="l">
                        <a:spcBef>
                          <a:spcPts val="95"/>
                        </a:spcBef>
                        <a:spcAft>
                          <a:spcPts val="0"/>
                        </a:spcAft>
                      </a:pPr>
                      <a:r>
                        <a:rPr lang="en-US" sz="800" b="1" dirty="0">
                          <a:effectLst/>
                          <a:latin typeface="Tahoma" panose="020B0604030504040204" pitchFamily="34" charset="0"/>
                          <a:ea typeface="Tahoma" panose="020B0604030504040204" pitchFamily="34" charset="0"/>
                          <a:cs typeface="Times New Roman" panose="02020603050405020304" pitchFamily="18" charset="0"/>
                        </a:rPr>
                        <a:t>Sometimes</a:t>
                      </a:r>
                      <a:endParaRPr lang="en-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75565" algn="ctr">
                        <a:spcBef>
                          <a:spcPts val="95"/>
                        </a:spcBef>
                        <a:spcAft>
                          <a:spcPts val="0"/>
                        </a:spcAft>
                      </a:pPr>
                      <a:r>
                        <a:rPr lang="en-US" sz="800" b="1" dirty="0">
                          <a:effectLst/>
                          <a:latin typeface="Tahoma" panose="020B0604030504040204" pitchFamily="34" charset="0"/>
                          <a:ea typeface="Tahoma" panose="020B0604030504040204" pitchFamily="34" charset="0"/>
                          <a:cs typeface="Times New Roman" panose="02020603050405020304" pitchFamily="18" charset="0"/>
                        </a:rPr>
                        <a:t>Never</a:t>
                      </a:r>
                      <a:endParaRPr lang="en-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40299"/>
                  </a:ext>
                </a:extLst>
              </a:tr>
              <a:tr h="181945">
                <a:tc gridSpan="4">
                  <a:txBody>
                    <a:bodyPr/>
                    <a:lstStyle/>
                    <a:p>
                      <a:pPr marL="69850" marR="0" algn="l">
                        <a:spcBef>
                          <a:spcPts val="38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1.</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Lead</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by</a:t>
                      </a:r>
                      <a:r>
                        <a:rPr lang="en-US" sz="600" b="1"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example</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9947962"/>
                  </a:ext>
                </a:extLst>
              </a:tr>
              <a:tr h="204101">
                <a:tc>
                  <a:txBody>
                    <a:bodyPr/>
                    <a:lstStyle/>
                    <a:p>
                      <a:pPr marL="69850" marR="0" algn="l">
                        <a:spcBef>
                          <a:spcPts val="60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Maintain</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positive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attitude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about</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66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66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66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957515"/>
                  </a:ext>
                </a:extLst>
              </a:tr>
              <a:tr h="185778">
                <a:tc>
                  <a:txBody>
                    <a:bodyPr/>
                    <a:lstStyle/>
                    <a:p>
                      <a:pPr marL="69850" marR="0" algn="l">
                        <a:spcBef>
                          <a:spcPts val="510"/>
                        </a:spcBef>
                        <a:spcAft>
                          <a:spcPts val="0"/>
                        </a:spcAft>
                      </a:pPr>
                      <a:r>
                        <a:rPr lang="en-US" sz="600" dirty="0">
                          <a:effectLst/>
                          <a:latin typeface="Tahoma" panose="020B0604030504040204" pitchFamily="34" charset="0"/>
                          <a:ea typeface="Tahoma" panose="020B0604030504040204" pitchFamily="34" charset="0"/>
                          <a:cs typeface="Times New Roman" panose="02020603050405020304" pitchFamily="18" charset="0"/>
                        </a:rPr>
                        <a:t>Consider</a:t>
                      </a:r>
                      <a:r>
                        <a:rPr lang="en-US" sz="600"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the</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safety</a:t>
                      </a:r>
                      <a:r>
                        <a:rPr lang="en-US" sz="600"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implications</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of</a:t>
                      </a:r>
                      <a:r>
                        <a:rPr lang="en-US" sz="600"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all</a:t>
                      </a:r>
                      <a:r>
                        <a:rPr lang="en-US" sz="600"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your</a:t>
                      </a:r>
                      <a:r>
                        <a:rPr lang="en-US" sz="600"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dirty="0">
                          <a:effectLst/>
                          <a:latin typeface="Tahoma" panose="020B0604030504040204" pitchFamily="34" charset="0"/>
                          <a:ea typeface="Tahoma" panose="020B0604030504040204" pitchFamily="34" charset="0"/>
                          <a:cs typeface="Times New Roman" panose="02020603050405020304" pitchFamily="18" charset="0"/>
                        </a:rPr>
                        <a:t>decisions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6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009843"/>
                  </a:ext>
                </a:extLst>
              </a:tr>
              <a:tr h="179812">
                <a:tc>
                  <a:txBody>
                    <a:bodyPr/>
                    <a:lstStyle/>
                    <a:p>
                      <a:pPr marL="69850" marR="0" algn="l">
                        <a:spcBef>
                          <a:spcPts val="46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Set</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high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expectations</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for</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1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45374"/>
                  </a:ext>
                </a:extLst>
              </a:tr>
              <a:tr h="178109">
                <a:tc>
                  <a:txBody>
                    <a:bodyPr/>
                    <a:lstStyle/>
                    <a:p>
                      <a:pPr marL="69850" marR="0" algn="l">
                        <a:spcBef>
                          <a:spcPts val="46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Walk</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talk –</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always</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follow</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work</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practices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397580"/>
                  </a:ext>
                </a:extLst>
              </a:tr>
              <a:tr h="181945">
                <a:tc>
                  <a:txBody>
                    <a:bodyPr/>
                    <a:lstStyle/>
                    <a:p>
                      <a:pPr marL="69850" marR="0" algn="l">
                        <a:spcBef>
                          <a:spcPts val="48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Communicate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with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your team</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that</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everyone</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owns 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4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a:spcBef>
                          <a:spcPts val="54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a:spcBef>
                          <a:spcPts val="54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132948"/>
                  </a:ext>
                </a:extLst>
              </a:tr>
              <a:tr h="181945">
                <a:tc gridSpan="4">
                  <a:txBody>
                    <a:bodyPr/>
                    <a:lstStyle/>
                    <a:p>
                      <a:pPr marL="69850" marR="0" algn="l">
                        <a:spcBef>
                          <a:spcPts val="380"/>
                        </a:spcBef>
                        <a:spcAft>
                          <a:spcPts val="0"/>
                        </a:spcAft>
                      </a:pPr>
                      <a:r>
                        <a:rPr lang="en-US" sz="600" b="1">
                          <a:effectLst/>
                          <a:latin typeface="Tahoma" panose="020B0604030504040204" pitchFamily="34" charset="0"/>
                          <a:ea typeface="Tahoma" panose="020B0604030504040204" pitchFamily="34" charset="0"/>
                          <a:cs typeface="Times New Roman" panose="02020603050405020304" pitchFamily="18" charset="0"/>
                        </a:rPr>
                        <a:t>2. Engage</a:t>
                      </a:r>
                      <a:r>
                        <a:rPr lang="en-US" sz="600" b="1" spc="-5">
                          <a:effectLst/>
                          <a:latin typeface="Tahoma" panose="020B0604030504040204" pitchFamily="34" charset="0"/>
                          <a:ea typeface="Tahoma" panose="020B0604030504040204" pitchFamily="34" charset="0"/>
                          <a:cs typeface="Times New Roman" panose="02020603050405020304" pitchFamily="18" charset="0"/>
                        </a:rPr>
                        <a:t> </a:t>
                      </a:r>
                      <a:r>
                        <a:rPr lang="en-US" sz="600" b="1">
                          <a:effectLst/>
                          <a:latin typeface="Tahoma" panose="020B0604030504040204" pitchFamily="34" charset="0"/>
                          <a:ea typeface="Tahoma" panose="020B0604030504040204" pitchFamily="34" charset="0"/>
                          <a:cs typeface="Times New Roman" panose="02020603050405020304" pitchFamily="18" charset="0"/>
                        </a:rPr>
                        <a:t>and</a:t>
                      </a:r>
                      <a:r>
                        <a:rPr lang="en-US" sz="600" b="1" spc="-20">
                          <a:effectLst/>
                          <a:latin typeface="Tahoma" panose="020B0604030504040204" pitchFamily="34" charset="0"/>
                          <a:ea typeface="Tahoma" panose="020B0604030504040204" pitchFamily="34" charset="0"/>
                          <a:cs typeface="Times New Roman" panose="02020603050405020304" pitchFamily="18" charset="0"/>
                        </a:rPr>
                        <a:t> </a:t>
                      </a:r>
                      <a:r>
                        <a:rPr lang="en-US" sz="600" b="1">
                          <a:effectLst/>
                          <a:latin typeface="Tahoma" panose="020B0604030504040204" pitchFamily="34" charset="0"/>
                          <a:ea typeface="Tahoma" panose="020B0604030504040204" pitchFamily="34" charset="0"/>
                          <a:cs typeface="Times New Roman" panose="02020603050405020304" pitchFamily="18" charset="0"/>
                        </a:rPr>
                        <a:t>empower</a:t>
                      </a:r>
                      <a:r>
                        <a:rPr lang="en-US" sz="600" b="1" spc="-10">
                          <a:effectLst/>
                          <a:latin typeface="Tahoma" panose="020B0604030504040204" pitchFamily="34" charset="0"/>
                          <a:ea typeface="Tahoma" panose="020B0604030504040204" pitchFamily="34" charset="0"/>
                          <a:cs typeface="Times New Roman" panose="02020603050405020304" pitchFamily="18" charset="0"/>
                        </a:rPr>
                        <a:t> </a:t>
                      </a:r>
                      <a:r>
                        <a:rPr lang="en-US" sz="600" b="1">
                          <a:effectLst/>
                          <a:latin typeface="Tahoma" panose="020B0604030504040204" pitchFamily="34" charset="0"/>
                          <a:ea typeface="Tahoma" panose="020B0604030504040204" pitchFamily="34" charset="0"/>
                          <a:cs typeface="Times New Roman" panose="02020603050405020304" pitchFamily="18" charset="0"/>
                        </a:rPr>
                        <a:t>team</a:t>
                      </a:r>
                      <a:r>
                        <a:rPr lang="en-US" sz="600" b="1" spc="-5">
                          <a:effectLst/>
                          <a:latin typeface="Tahoma" panose="020B0604030504040204" pitchFamily="34" charset="0"/>
                          <a:ea typeface="Tahoma" panose="020B0604030504040204" pitchFamily="34" charset="0"/>
                          <a:cs typeface="Times New Roman" panose="02020603050405020304" pitchFamily="18" charset="0"/>
                        </a:rPr>
                        <a:t> </a:t>
                      </a:r>
                      <a:r>
                        <a:rPr lang="en-US" sz="600" b="1">
                          <a:effectLst/>
                          <a:latin typeface="Tahoma" panose="020B0604030504040204" pitchFamily="34" charset="0"/>
                          <a:ea typeface="Tahoma" panose="020B0604030504040204" pitchFamily="34" charset="0"/>
                          <a:cs typeface="Times New Roman" panose="02020603050405020304" pitchFamily="18" charset="0"/>
                        </a:rPr>
                        <a:t>members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9655064"/>
                  </a:ext>
                </a:extLst>
              </a:tr>
              <a:tr h="259494">
                <a:tc>
                  <a:txBody>
                    <a:bodyPr/>
                    <a:lstStyle/>
                    <a:p>
                      <a:pPr marL="69850" marR="247015" algn="l">
                        <a:spcBef>
                          <a:spcPts val="34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Engage team members in daily safety meetings or morning</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safety</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huddles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600" b="1">
                          <a:effectLst/>
                          <a:latin typeface="Tahoma" panose="020B0604030504040204" pitchFamily="34" charset="0"/>
                          <a:ea typeface="Tahoma" panose="020B0604030504040204" pitchFamily="34" charset="0"/>
                          <a:cs typeface="Times New Roman" panose="02020603050405020304" pitchFamily="18" charset="0"/>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
                        </a:spcBef>
                        <a:spcAft>
                          <a:spcPts val="0"/>
                        </a:spcAft>
                      </a:pPr>
                      <a:r>
                        <a:rPr lang="en-US" sz="600" b="1">
                          <a:effectLst/>
                          <a:latin typeface="Tahoma" panose="020B0604030504040204" pitchFamily="34" charset="0"/>
                          <a:ea typeface="Tahoma" panose="020B0604030504040204" pitchFamily="34" charset="0"/>
                          <a:cs typeface="Times New Roman" panose="02020603050405020304" pitchFamily="18" charset="0"/>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633066"/>
                  </a:ext>
                </a:extLst>
              </a:tr>
              <a:tr h="178109">
                <a:tc>
                  <a:txBody>
                    <a:bodyPr/>
                    <a:lstStyle/>
                    <a:p>
                      <a:pPr marL="69850" marR="0" algn="l">
                        <a:spcBef>
                          <a:spcPts val="46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Request</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input</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from</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about</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1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466895"/>
                  </a:ext>
                </a:extLst>
              </a:tr>
              <a:tr h="299123">
                <a:tc>
                  <a:txBody>
                    <a:bodyPr/>
                    <a:lstStyle/>
                    <a:p>
                      <a:pPr marL="69850" marR="109855" algn="l">
                        <a:spcBef>
                          <a:spcPts val="58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Encourage team members to identify and report safety issues</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such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as</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hazards,</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concerns,</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injuries,</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and</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near</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misses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769733"/>
                  </a:ext>
                </a:extLst>
              </a:tr>
              <a:tr h="158083">
                <a:tc gridSpan="4">
                  <a:txBody>
                    <a:bodyPr/>
                    <a:lstStyle/>
                    <a:p>
                      <a:pPr marL="69850" marR="0" algn="l">
                        <a:spcBef>
                          <a:spcPts val="24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3. Actively</a:t>
                      </a:r>
                      <a:r>
                        <a:rPr lang="en-US" sz="600" b="1"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listen</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0445089"/>
                  </a:ext>
                </a:extLst>
              </a:tr>
              <a:tr h="233501">
                <a:tc>
                  <a:txBody>
                    <a:bodyPr/>
                    <a:lstStyle/>
                    <a:p>
                      <a:pPr marL="69850" marR="155575" algn="l">
                        <a:spcBef>
                          <a:spcPts val="19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Treat team members with respect when communicating with</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85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85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85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06244"/>
                  </a:ext>
                </a:extLst>
              </a:tr>
              <a:tr h="207744">
                <a:tc>
                  <a:txBody>
                    <a:bodyPr/>
                    <a:lstStyle/>
                    <a:p>
                      <a:pPr marL="69850" marR="0" algn="l">
                        <a:spcBef>
                          <a:spcPts val="51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Actively</a:t>
                      </a:r>
                      <a:r>
                        <a:rPr lang="en-US" sz="600" spc="-3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listen</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hear what is said vs. coming up with a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6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032567"/>
                  </a:ext>
                </a:extLst>
              </a:tr>
              <a:tr h="185778">
                <a:tc>
                  <a:txBody>
                    <a:bodyPr/>
                    <a:lstStyle/>
                    <a:p>
                      <a:pPr marL="69850" marR="0" algn="l">
                        <a:spcBef>
                          <a:spcPts val="51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Pay attention to non-verbal cues and ask clarifying questions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56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56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941973"/>
                  </a:ext>
                </a:extLst>
              </a:tr>
              <a:tr h="158083">
                <a:tc gridSpan="4">
                  <a:txBody>
                    <a:bodyPr/>
                    <a:lstStyle/>
                    <a:p>
                      <a:pPr marL="69850" marR="0" algn="l">
                        <a:spcBef>
                          <a:spcPts val="24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4. Practice</a:t>
                      </a:r>
                      <a:r>
                        <a:rPr lang="en-US" sz="600" b="1"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3-way</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communication</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8276397"/>
                  </a:ext>
                </a:extLst>
              </a:tr>
              <a:tr h="255658">
                <a:tc>
                  <a:txBody>
                    <a:bodyPr/>
                    <a:lstStyle/>
                    <a:p>
                      <a:pPr marL="69850" marR="132080" algn="l">
                        <a:spcBef>
                          <a:spcPts val="32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Be direct and concise, and make sure you have your listener’s attention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060951"/>
                  </a:ext>
                </a:extLst>
              </a:tr>
              <a:tr h="255658">
                <a:tc>
                  <a:txBody>
                    <a:bodyPr/>
                    <a:lstStyle/>
                    <a:p>
                      <a:pPr marL="69850" marR="132080" algn="l">
                        <a:spcBef>
                          <a:spcPts val="32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Ask team member to repeat message/ instructions, and clarify misunderstandings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899753"/>
                  </a:ext>
                </a:extLst>
              </a:tr>
              <a:tr h="162343">
                <a:tc gridSpan="4">
                  <a:txBody>
                    <a:bodyPr/>
                    <a:lstStyle/>
                    <a:p>
                      <a:pPr marL="69850" marR="0" algn="l">
                        <a:spcBef>
                          <a:spcPts val="13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5.</a:t>
                      </a:r>
                      <a:r>
                        <a:rPr lang="en-US" sz="600" b="1" spc="-3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Develop</a:t>
                      </a:r>
                      <a:r>
                        <a:rPr lang="en-US" sz="600" b="1"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Team</a:t>
                      </a:r>
                      <a:r>
                        <a:rPr lang="en-US" sz="600" b="1" spc="-3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Members</a:t>
                      </a:r>
                      <a:r>
                        <a:rPr lang="en-US" sz="600" b="1" spc="-3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Through</a:t>
                      </a:r>
                      <a:r>
                        <a:rPr lang="en-US" sz="600" b="1" spc="-1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Teaching,</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Coaching,</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and</a:t>
                      </a:r>
                      <a:r>
                        <a:rPr lang="en-US" sz="600" b="1"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Feedback</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7791234"/>
                  </a:ext>
                </a:extLst>
              </a:tr>
              <a:tr h="167883">
                <a:tc>
                  <a:txBody>
                    <a:bodyPr/>
                    <a:lstStyle/>
                    <a:p>
                      <a:pPr marL="69850" marR="0" algn="l">
                        <a:spcBef>
                          <a:spcPts val="390"/>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Teach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and</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coach</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in</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 respectful manner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44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445"/>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445"/>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426443"/>
                  </a:ext>
                </a:extLst>
              </a:tr>
              <a:tr h="251397">
                <a:tc>
                  <a:txBody>
                    <a:bodyPr/>
                    <a:lstStyle/>
                    <a:p>
                      <a:pPr marL="69850" marR="247015" algn="l">
                        <a:spcBef>
                          <a:spcPts val="29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Focus</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on</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problem</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rather</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than</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judging</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person</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when</a:t>
                      </a:r>
                      <a:r>
                        <a:rPr lang="en-US" sz="600" spc="-29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you</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give</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feedback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5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5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5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901624"/>
                  </a:ext>
                </a:extLst>
              </a:tr>
              <a:tr h="255233">
                <a:tc>
                  <a:txBody>
                    <a:bodyPr/>
                    <a:lstStyle/>
                    <a:p>
                      <a:pPr marL="69850" marR="0" algn="l">
                        <a:lnSpc>
                          <a:spcPct val="100000"/>
                        </a:lnSpc>
                        <a:spcBef>
                          <a:spcPts val="31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Make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sure</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know</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how</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 do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new</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task</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before</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actually doing</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600" dirty="0" smtClean="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600" b="1">
                          <a:effectLst/>
                          <a:latin typeface="Tahoma" panose="020B0604030504040204" pitchFamily="34" charset="0"/>
                          <a:ea typeface="Tahoma" panose="020B0604030504040204" pitchFamily="34" charset="0"/>
                          <a:cs typeface="Times New Roman" panose="02020603050405020304" pitchFamily="18" charset="0"/>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96814"/>
                  </a:ext>
                </a:extLst>
              </a:tr>
              <a:tr h="181945">
                <a:tc gridSpan="4">
                  <a:txBody>
                    <a:bodyPr/>
                    <a:lstStyle/>
                    <a:p>
                      <a:pPr marL="69850" marR="0" algn="l">
                        <a:spcBef>
                          <a:spcPts val="380"/>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6. Recognize</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Team Members</a:t>
                      </a:r>
                      <a:r>
                        <a:rPr lang="en-US" sz="600" b="1" spc="-2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for</a:t>
                      </a:r>
                      <a:r>
                        <a:rPr lang="en-US" sz="600" b="1" spc="-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a</a:t>
                      </a:r>
                      <a:r>
                        <a:rPr lang="en-US" sz="600" b="1" spc="-3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Job</a:t>
                      </a:r>
                      <a:r>
                        <a:rPr lang="en-US" sz="600" b="1" spc="-20"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Well</a:t>
                      </a:r>
                      <a:r>
                        <a:rPr lang="en-US" sz="600" b="1" spc="-15" dirty="0">
                          <a:effectLst/>
                          <a:latin typeface="Tahoma" panose="020B0604030504040204" pitchFamily="34" charset="0"/>
                          <a:ea typeface="Tahoma" panose="020B0604030504040204" pitchFamily="34" charset="0"/>
                          <a:cs typeface="Times New Roman" panose="02020603050405020304" pitchFamily="18" charset="0"/>
                        </a:rPr>
                        <a:t> </a:t>
                      </a:r>
                      <a:r>
                        <a:rPr lang="en-US" sz="600" b="1" dirty="0">
                          <a:effectLst/>
                          <a:latin typeface="Tahoma" panose="020B0604030504040204" pitchFamily="34" charset="0"/>
                          <a:ea typeface="Tahoma" panose="020B0604030504040204" pitchFamily="34" charset="0"/>
                          <a:cs typeface="Times New Roman" panose="02020603050405020304" pitchFamily="18" charset="0"/>
                        </a:rPr>
                        <a:t>Done</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8514585"/>
                  </a:ext>
                </a:extLst>
              </a:tr>
              <a:tr h="259494">
                <a:tc>
                  <a:txBody>
                    <a:bodyPr/>
                    <a:lstStyle/>
                    <a:p>
                      <a:pPr marL="69850" marR="247015" algn="l">
                        <a:lnSpc>
                          <a:spcPct val="100000"/>
                        </a:lnSpc>
                        <a:spcBef>
                          <a:spcPts val="34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Say</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“good</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job”</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or</a:t>
                      </a:r>
                      <a:r>
                        <a:rPr lang="en-US" sz="600" spc="-3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“thank</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you”</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who</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go</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above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and</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beyond</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 create</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a</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a:t>
                      </a:r>
                      <a:r>
                        <a:rPr lang="en-US" sz="600" spc="-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jobsite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55"/>
                        </a:spcBef>
                        <a:spcAft>
                          <a:spcPts val="0"/>
                        </a:spcAft>
                      </a:pPr>
                      <a:r>
                        <a:rPr lang="en-US" sz="600" b="1" dirty="0">
                          <a:effectLst/>
                          <a:latin typeface="Tahoma" panose="020B0604030504040204" pitchFamily="34" charset="0"/>
                          <a:ea typeface="Tahoma" panose="020B0604030504040204" pitchFamily="34" charset="0"/>
                          <a:cs typeface="Times New Roman" panose="02020603050405020304" pitchFamily="18" charset="0"/>
                        </a:rPr>
                        <a:t> </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a:spcBef>
                          <a:spcPts val="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402426"/>
                  </a:ext>
                </a:extLst>
              </a:tr>
              <a:tr h="253103">
                <a:tc>
                  <a:txBody>
                    <a:bodyPr/>
                    <a:lstStyle/>
                    <a:p>
                      <a:pPr marL="69850" marR="247015" algn="l">
                        <a:spcBef>
                          <a:spcPts val="315"/>
                        </a:spcBef>
                        <a:spcAft>
                          <a:spcPts val="0"/>
                        </a:spcAft>
                      </a:pPr>
                      <a:r>
                        <a:rPr lang="en-US" sz="600">
                          <a:effectLst/>
                          <a:latin typeface="Tahoma" panose="020B0604030504040204" pitchFamily="34" charset="0"/>
                          <a:ea typeface="Tahoma" panose="020B0604030504040204" pitchFamily="34" charset="0"/>
                          <a:cs typeface="Times New Roman" panose="02020603050405020304" pitchFamily="18" charset="0"/>
                        </a:rPr>
                        <a:t>Use</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positive</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recognition</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of</a:t>
                      </a:r>
                      <a:r>
                        <a:rPr lang="en-US" sz="600" spc="-2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team</a:t>
                      </a:r>
                      <a:r>
                        <a:rPr lang="en-US" sz="600" spc="-2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members</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to</a:t>
                      </a:r>
                      <a:r>
                        <a:rPr lang="en-US" sz="600" spc="-15">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encourage</a:t>
                      </a:r>
                      <a:r>
                        <a:rPr lang="en-US" sz="600" spc="-30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jobsite</a:t>
                      </a:r>
                      <a:r>
                        <a:rPr lang="en-US" sz="600" spc="-10">
                          <a:effectLst/>
                          <a:latin typeface="Tahoma" panose="020B0604030504040204" pitchFamily="34" charset="0"/>
                          <a:ea typeface="Tahoma" panose="020B0604030504040204" pitchFamily="34" charset="0"/>
                          <a:cs typeface="Times New Roman" panose="02020603050405020304" pitchFamily="18" charset="0"/>
                        </a:rPr>
                        <a:t> </a:t>
                      </a:r>
                      <a:r>
                        <a:rPr lang="en-US" sz="600">
                          <a:effectLst/>
                          <a:latin typeface="Tahoma" panose="020B0604030504040204" pitchFamily="34" charset="0"/>
                          <a:ea typeface="Tahoma" panose="020B0604030504040204" pitchFamily="34" charset="0"/>
                          <a:cs typeface="Times New Roman" panose="02020603050405020304" pitchFamily="18" charset="0"/>
                        </a:rPr>
                        <a:t>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a:spcBef>
                          <a:spcPts val="970"/>
                        </a:spcBef>
                        <a:spcAft>
                          <a:spcPts val="0"/>
                        </a:spcAft>
                      </a:pPr>
                      <a:r>
                        <a:rPr lang="en-US" sz="600">
                          <a:effectLst/>
                          <a:latin typeface="Wingdings" panose="05000000000000000000" pitchFamily="2" charset="2"/>
                          <a:ea typeface="Tahoma" panose="020B0604030504040204" pitchFamily="34" charset="0"/>
                          <a:cs typeface="Times New Roman" panose="02020603050405020304" pitchFamily="18" charset="0"/>
                        </a:rPr>
                        <a:t>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a:spcBef>
                          <a:spcPts val="97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a:spcBef>
                          <a:spcPts val="970"/>
                        </a:spcBef>
                        <a:spcAft>
                          <a:spcPts val="0"/>
                        </a:spcAft>
                      </a:pPr>
                      <a:r>
                        <a:rPr lang="en-US" sz="600" dirty="0">
                          <a:effectLst/>
                          <a:latin typeface="Wingdings" panose="05000000000000000000" pitchFamily="2" charset="2"/>
                          <a:ea typeface="Tahoma" panose="020B0604030504040204" pitchFamily="34" charset="0"/>
                          <a:cs typeface="Times New Roman" panose="02020603050405020304" pitchFamily="18" charset="0"/>
                        </a:rPr>
                        <a:t>r</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676511"/>
                  </a:ext>
                </a:extLst>
              </a:tr>
            </a:tbl>
          </a:graphicData>
        </a:graphic>
      </p:graphicFrame>
      <p:sp>
        <p:nvSpPr>
          <p:cNvPr id="9" name="TextBox 8"/>
          <p:cNvSpPr txBox="1"/>
          <p:nvPr/>
        </p:nvSpPr>
        <p:spPr>
          <a:xfrm rot="16200000">
            <a:off x="-458208" y="3345700"/>
            <a:ext cx="2843786" cy="523220"/>
          </a:xfrm>
          <a:prstGeom prst="rect">
            <a:avLst/>
          </a:prstGeom>
          <a:noFill/>
        </p:spPr>
        <p:txBody>
          <a:bodyPr wrap="square" rtlCol="0">
            <a:spAutoFit/>
          </a:bodyPr>
          <a:lstStyle/>
          <a:p>
            <a:r>
              <a:rPr lang="en-US" sz="2800" b="1" dirty="0" smtClean="0">
                <a:solidFill>
                  <a:srgbClr val="FF0000"/>
                </a:solidFill>
              </a:rPr>
              <a:t>Self-Assessment</a:t>
            </a:r>
            <a:endParaRPr lang="en-US" sz="2800" b="1" dirty="0">
              <a:solidFill>
                <a:srgbClr val="FF0000"/>
              </a:solidFill>
            </a:endParaRPr>
          </a:p>
        </p:txBody>
      </p:sp>
    </p:spTree>
    <p:extLst>
      <p:ext uri="{BB962C8B-B14F-4D97-AF65-F5344CB8AC3E}">
        <p14:creationId xmlns:p14="http://schemas.microsoft.com/office/powerpoint/2010/main" val="2862667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9564" y="1695689"/>
            <a:ext cx="2174250" cy="630942"/>
          </a:xfrm>
          <a:prstGeom prst="rect">
            <a:avLst/>
          </a:prstGeom>
          <a:noFill/>
        </p:spPr>
        <p:txBody>
          <a:bodyPr wrap="none" rtlCol="0">
            <a:spAutoFit/>
          </a:bodyPr>
          <a:lstStyle/>
          <a:p>
            <a:r>
              <a:rPr lang="en-US" sz="3500" b="1" dirty="0" smtClean="0">
                <a:solidFill>
                  <a:srgbClr val="FF0000"/>
                </a:solidFill>
                <a:latin typeface="+mj-lt"/>
              </a:rPr>
              <a:t>Takeaways</a:t>
            </a:r>
            <a:endParaRPr lang="en-US" sz="3500" b="1" dirty="0">
              <a:solidFill>
                <a:srgbClr val="FF0000"/>
              </a:solidFill>
              <a:latin typeface="+mj-lt"/>
            </a:endParaRPr>
          </a:p>
        </p:txBody>
      </p:sp>
      <p:sp>
        <p:nvSpPr>
          <p:cNvPr id="3" name="TextBox 2"/>
          <p:cNvSpPr txBox="1"/>
          <p:nvPr/>
        </p:nvSpPr>
        <p:spPr>
          <a:xfrm>
            <a:off x="505235" y="2415025"/>
            <a:ext cx="8479746" cy="4093428"/>
          </a:xfrm>
          <a:prstGeom prst="rect">
            <a:avLst/>
          </a:prstGeom>
          <a:noFill/>
        </p:spPr>
        <p:txBody>
          <a:bodyPr wrap="square" rtlCol="0">
            <a:spAutoFit/>
          </a:bodyPr>
          <a:lstStyle/>
          <a:p>
            <a:pPr marL="342900" indent="-342900">
              <a:buClr>
                <a:srgbClr val="FF0000"/>
              </a:buClr>
              <a:buSzPct val="105000"/>
              <a:buFont typeface="Calibri" panose="020F0502020204030204" pitchFamily="34" charset="0"/>
              <a:buChar char="•"/>
            </a:pPr>
            <a:r>
              <a:rPr lang="en-US" sz="2000" dirty="0" smtClean="0"/>
              <a:t>It takes </a:t>
            </a:r>
            <a:r>
              <a:rPr lang="en-US" sz="2000" b="1" dirty="0" smtClean="0"/>
              <a:t>COURAGE</a:t>
            </a:r>
            <a:r>
              <a:rPr lang="en-US" sz="2000" dirty="0" smtClean="0"/>
              <a:t> to be a leader</a:t>
            </a:r>
          </a:p>
          <a:p>
            <a:pPr marL="342900" indent="-342900">
              <a:buClr>
                <a:srgbClr val="FF0000"/>
              </a:buClr>
              <a:buSzPct val="105000"/>
              <a:buFont typeface="Calibri" panose="020F0502020204030204" pitchFamily="34" charset="0"/>
              <a:buChar char="•"/>
            </a:pPr>
            <a:r>
              <a:rPr lang="en-US" sz="2000" dirty="0" smtClean="0"/>
              <a:t>It takes </a:t>
            </a:r>
            <a:r>
              <a:rPr lang="en-US" sz="2000" b="1" dirty="0" smtClean="0"/>
              <a:t>COURAGE</a:t>
            </a:r>
            <a:r>
              <a:rPr lang="en-US" sz="2000" dirty="0" smtClean="0"/>
              <a:t> to speak up</a:t>
            </a:r>
          </a:p>
          <a:p>
            <a:pPr marL="342900" indent="-342900">
              <a:buClr>
                <a:srgbClr val="FF0000"/>
              </a:buClr>
              <a:buSzPct val="105000"/>
              <a:buFont typeface="Calibri" panose="020F0502020204030204" pitchFamily="34" charset="0"/>
              <a:buChar char="•"/>
            </a:pPr>
            <a:r>
              <a:rPr lang="en-US" sz="2000" dirty="0" smtClean="0"/>
              <a:t>These skills can easily be inserted into the daily workflow and productivity will not be effected.</a:t>
            </a:r>
          </a:p>
          <a:p>
            <a:pPr marL="342900" indent="-342900">
              <a:buClr>
                <a:srgbClr val="FF0000"/>
              </a:buClr>
              <a:buSzPct val="105000"/>
              <a:buFont typeface="Calibri" panose="020F0502020204030204" pitchFamily="34" charset="0"/>
              <a:buChar char="•"/>
            </a:pPr>
            <a:r>
              <a:rPr lang="en-US" sz="2000" dirty="0" smtClean="0"/>
              <a:t>Leaders…</a:t>
            </a:r>
          </a:p>
          <a:p>
            <a:pPr marL="914400" lvl="1" indent="-457200">
              <a:buClr>
                <a:srgbClr val="FF0000"/>
              </a:buClr>
              <a:buSzPct val="105000"/>
              <a:buFont typeface="Calibri" panose="020F0502020204030204" pitchFamily="34" charset="0"/>
              <a:buChar char="•"/>
            </a:pPr>
            <a:r>
              <a:rPr lang="en-US" sz="2000" dirty="0" smtClean="0"/>
              <a:t>Lead by example</a:t>
            </a:r>
          </a:p>
          <a:p>
            <a:pPr marL="914400" lvl="1" indent="-457200">
              <a:buClr>
                <a:srgbClr val="FF0000"/>
              </a:buClr>
              <a:buSzPct val="105000"/>
              <a:buFont typeface="Calibri" panose="020F0502020204030204" pitchFamily="34" charset="0"/>
              <a:buChar char="•"/>
            </a:pPr>
            <a:r>
              <a:rPr lang="en-US" sz="2000" dirty="0" smtClean="0"/>
              <a:t>Engage and empower team member</a:t>
            </a:r>
          </a:p>
          <a:p>
            <a:pPr marL="914400" lvl="1" indent="-457200">
              <a:buClr>
                <a:srgbClr val="FF0000"/>
              </a:buClr>
              <a:buSzPct val="105000"/>
              <a:buFont typeface="Calibri" panose="020F0502020204030204" pitchFamily="34" charset="0"/>
              <a:buChar char="•"/>
            </a:pPr>
            <a:r>
              <a:rPr lang="en-US" sz="2000" dirty="0" smtClean="0"/>
              <a:t>Actively listen</a:t>
            </a:r>
          </a:p>
          <a:p>
            <a:pPr marL="914400" lvl="1" indent="-457200">
              <a:buClr>
                <a:srgbClr val="FF0000"/>
              </a:buClr>
              <a:buSzPct val="105000"/>
              <a:buFont typeface="Calibri" panose="020F0502020204030204" pitchFamily="34" charset="0"/>
              <a:buChar char="•"/>
            </a:pPr>
            <a:r>
              <a:rPr lang="en-US" sz="2000" dirty="0" smtClean="0"/>
              <a:t>Practice 3-way communication</a:t>
            </a:r>
          </a:p>
          <a:p>
            <a:pPr marL="914400" lvl="1" indent="-457200">
              <a:buClr>
                <a:srgbClr val="FF0000"/>
              </a:buClr>
              <a:buSzPct val="105000"/>
              <a:buFont typeface="Calibri" panose="020F0502020204030204" pitchFamily="34" charset="0"/>
              <a:buChar char="•"/>
            </a:pPr>
            <a:r>
              <a:rPr lang="en-US" sz="2000" dirty="0" smtClean="0"/>
              <a:t>Develop team members by teaching, coaching, and knowing how to give constructive feedback</a:t>
            </a:r>
          </a:p>
          <a:p>
            <a:pPr marL="914400" lvl="1" indent="-457200">
              <a:buClr>
                <a:srgbClr val="FF0000"/>
              </a:buClr>
              <a:buSzPct val="105000"/>
              <a:buFont typeface="Calibri" panose="020F0502020204030204" pitchFamily="34" charset="0"/>
              <a:buChar char="•"/>
            </a:pPr>
            <a:r>
              <a:rPr lang="en-US" sz="2000" dirty="0" smtClean="0"/>
              <a:t>Recognize team members</a:t>
            </a:r>
          </a:p>
          <a:p>
            <a:pPr marL="342900" indent="-342900">
              <a:buClr>
                <a:srgbClr val="FF0000"/>
              </a:buClr>
              <a:buSzPct val="105000"/>
              <a:buFont typeface="Calibri" panose="020F0502020204030204" pitchFamily="34" charset="0"/>
              <a:buChar char="•"/>
            </a:pPr>
            <a:r>
              <a:rPr lang="en-US" sz="2000" dirty="0" smtClean="0"/>
              <a:t>Leaders improve </a:t>
            </a:r>
            <a:r>
              <a:rPr lang="en-US" sz="2000" b="1" dirty="0" smtClean="0"/>
              <a:t>SAFETY CLIMATE AND SAFETY OUTCOMES</a:t>
            </a:r>
            <a:endParaRPr lang="en-US" sz="2000" dirty="0"/>
          </a:p>
        </p:txBody>
      </p:sp>
    </p:spTree>
    <p:extLst>
      <p:ext uri="{BB962C8B-B14F-4D97-AF65-F5344CB8AC3E}">
        <p14:creationId xmlns:p14="http://schemas.microsoft.com/office/powerpoint/2010/main" val="24257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657599"/>
            <a:ext cx="8229600" cy="3004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solidFill>
                  <a:schemeClr val="bg1"/>
                </a:solidFill>
              </a:rPr>
              <a:t>Welcome, introductions, goals &amp; learning objectives</a:t>
            </a:r>
          </a:p>
          <a:p>
            <a:r>
              <a:rPr lang="en-US" sz="2700" dirty="0" smtClean="0">
                <a:solidFill>
                  <a:schemeClr val="bg1"/>
                </a:solidFill>
              </a:rPr>
              <a:t>Characteristics of ineffective and effective leaders</a:t>
            </a:r>
          </a:p>
          <a:p>
            <a:r>
              <a:rPr lang="en-US" sz="2700" dirty="0" smtClean="0">
                <a:solidFill>
                  <a:schemeClr val="bg1"/>
                </a:solidFill>
              </a:rPr>
              <a:t>Importance and benefits of effective safety leadership</a:t>
            </a:r>
          </a:p>
          <a:p>
            <a:r>
              <a:rPr lang="en-US" sz="2700" dirty="0" smtClean="0">
                <a:solidFill>
                  <a:schemeClr val="bg1"/>
                </a:solidFill>
              </a:rPr>
              <a:t>Introduce safety leadership skills</a:t>
            </a:r>
          </a:p>
          <a:p>
            <a:pPr marL="0" indent="0">
              <a:buNone/>
            </a:pPr>
            <a:endParaRPr lang="en-US" dirty="0">
              <a:solidFill>
                <a:srgbClr val="FF0000"/>
              </a:solidFill>
            </a:endParaRPr>
          </a:p>
        </p:txBody>
      </p:sp>
      <p:sp>
        <p:nvSpPr>
          <p:cNvPr id="6" name="Title 1"/>
          <p:cNvSpPr txBox="1">
            <a:spLocks/>
          </p:cNvSpPr>
          <p:nvPr/>
        </p:nvSpPr>
        <p:spPr>
          <a:xfrm>
            <a:off x="457200" y="247105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rPr>
              <a:t>Session 1</a:t>
            </a:r>
            <a:endParaRPr lang="en-US" sz="3500" dirty="0">
              <a:solidFill>
                <a:schemeClr val="bg1"/>
              </a:solidFill>
            </a:endParaRPr>
          </a:p>
        </p:txBody>
      </p:sp>
    </p:spTree>
    <p:extLst>
      <p:ext uri="{BB962C8B-B14F-4D97-AF65-F5344CB8AC3E}">
        <p14:creationId xmlns:p14="http://schemas.microsoft.com/office/powerpoint/2010/main" val="11126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23449"/>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9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60729"/>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0000"/>
                </a:solidFill>
                <a:effectLst>
                  <a:outerShdw blurRad="38100" dist="38100" dir="2700000" algn="tl">
                    <a:srgbClr val="000000">
                      <a:alpha val="43137"/>
                    </a:srgbClr>
                  </a:outerShdw>
                </a:effectLst>
              </a:rPr>
              <a:t>You have now completed Session 1</a:t>
            </a:r>
          </a:p>
        </p:txBody>
      </p:sp>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60729"/>
            <a:ext cx="2452272" cy="928891"/>
          </a:xfrm>
          <a:prstGeom prst="rect">
            <a:avLst/>
          </a:prstGeom>
        </p:spPr>
      </p:pic>
    </p:spTree>
    <p:extLst>
      <p:ext uri="{BB962C8B-B14F-4D97-AF65-F5344CB8AC3E}">
        <p14:creationId xmlns:p14="http://schemas.microsoft.com/office/powerpoint/2010/main" val="1599730277"/>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7"/>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19" y="1781538"/>
            <a:ext cx="5527963" cy="1143000"/>
          </a:xfrm>
        </p:spPr>
        <p:txBody>
          <a:bodyPr>
            <a:normAutofit/>
          </a:bodyPr>
          <a:lstStyle/>
          <a:p>
            <a:r>
              <a:rPr lang="en-US" sz="3500" b="1" dirty="0" smtClean="0">
                <a:solidFill>
                  <a:srgbClr val="FF0000"/>
                </a:solidFill>
              </a:rPr>
              <a:t>Goal</a:t>
            </a:r>
            <a:endParaRPr lang="en-US" sz="3500" b="1" dirty="0">
              <a:solidFill>
                <a:srgbClr val="FF0000"/>
              </a:solidFill>
            </a:endParaRPr>
          </a:p>
        </p:txBody>
      </p:sp>
      <p:sp>
        <p:nvSpPr>
          <p:cNvPr id="3" name="Content Placeholder 2"/>
          <p:cNvSpPr>
            <a:spLocks noGrp="1"/>
          </p:cNvSpPr>
          <p:nvPr>
            <p:ph idx="1"/>
          </p:nvPr>
        </p:nvSpPr>
        <p:spPr>
          <a:xfrm>
            <a:off x="1504386" y="3079478"/>
            <a:ext cx="6135228" cy="1729854"/>
          </a:xfrm>
        </p:spPr>
        <p:txBody>
          <a:bodyPr>
            <a:noAutofit/>
          </a:bodyPr>
          <a:lstStyle/>
          <a:p>
            <a:pPr marL="0" indent="0" algn="ctr">
              <a:buNone/>
            </a:pPr>
            <a:r>
              <a:rPr lang="en-US" sz="2500" dirty="0" smtClean="0"/>
              <a:t>Introduce you to critical </a:t>
            </a:r>
            <a:r>
              <a:rPr lang="en-US" sz="2500" dirty="0"/>
              <a:t>safety </a:t>
            </a:r>
            <a:r>
              <a:rPr lang="en-US" sz="2500" dirty="0" smtClean="0"/>
              <a:t>leadership </a:t>
            </a:r>
            <a:r>
              <a:rPr lang="en-US" sz="2500" dirty="0"/>
              <a:t>skills </a:t>
            </a:r>
            <a:r>
              <a:rPr lang="en-US" sz="2500" dirty="0" smtClean="0"/>
              <a:t>you can </a:t>
            </a:r>
            <a:r>
              <a:rPr lang="en-US" sz="2500" dirty="0"/>
              <a:t>use to improve safety climate and safety outcomes on the job site.</a:t>
            </a:r>
          </a:p>
        </p:txBody>
      </p:sp>
    </p:spTree>
    <p:extLst>
      <p:ext uri="{BB962C8B-B14F-4D97-AF65-F5344CB8AC3E}">
        <p14:creationId xmlns:p14="http://schemas.microsoft.com/office/powerpoint/2010/main" val="248754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16" y="1940658"/>
            <a:ext cx="8229600" cy="848353"/>
          </a:xfrm>
        </p:spPr>
        <p:txBody>
          <a:bodyPr>
            <a:normAutofit/>
          </a:bodyPr>
          <a:lstStyle/>
          <a:p>
            <a:r>
              <a:rPr lang="en-US" sz="3500" b="1" dirty="0" smtClean="0">
                <a:solidFill>
                  <a:srgbClr val="FF0000"/>
                </a:solidFill>
              </a:rPr>
              <a:t>Learning Objectives</a:t>
            </a:r>
            <a:endParaRPr lang="en-US" sz="3500" b="1" dirty="0">
              <a:solidFill>
                <a:srgbClr val="FF0000"/>
              </a:solidFill>
            </a:endParaRPr>
          </a:p>
        </p:txBody>
      </p:sp>
      <p:sp>
        <p:nvSpPr>
          <p:cNvPr id="3" name="Content Placeholder 2"/>
          <p:cNvSpPr>
            <a:spLocks noGrp="1"/>
          </p:cNvSpPr>
          <p:nvPr>
            <p:ph idx="1"/>
          </p:nvPr>
        </p:nvSpPr>
        <p:spPr>
          <a:xfrm>
            <a:off x="1100425" y="3057631"/>
            <a:ext cx="6943150" cy="2689869"/>
          </a:xfrm>
        </p:spPr>
        <p:txBody>
          <a:bodyPr>
            <a:noAutofit/>
          </a:bodyPr>
          <a:lstStyle/>
          <a:p>
            <a:pPr marL="0" indent="0">
              <a:spcBef>
                <a:spcPts val="0"/>
              </a:spcBef>
              <a:spcAft>
                <a:spcPts val="1200"/>
              </a:spcAft>
              <a:buNone/>
            </a:pPr>
            <a:r>
              <a:rPr lang="en-US" sz="2500" i="1" dirty="0" smtClean="0"/>
              <a:t>By the end of this training students will be able to:</a:t>
            </a:r>
          </a:p>
          <a:p>
            <a:pPr marL="514350" indent="-514350">
              <a:spcBef>
                <a:spcPts val="0"/>
              </a:spcBef>
              <a:spcAft>
                <a:spcPts val="1200"/>
              </a:spcAft>
              <a:buFont typeface="+mj-lt"/>
              <a:buAutoNum type="arabicPeriod"/>
            </a:pPr>
            <a:r>
              <a:rPr lang="en-US" sz="2500" dirty="0" smtClean="0"/>
              <a:t>Explain why safety leadership is important</a:t>
            </a:r>
          </a:p>
          <a:p>
            <a:pPr marL="514350" indent="-514350">
              <a:spcBef>
                <a:spcPts val="0"/>
              </a:spcBef>
              <a:spcAft>
                <a:spcPts val="1200"/>
              </a:spcAft>
              <a:buFont typeface="+mj-lt"/>
              <a:buAutoNum type="arabicPeriod"/>
            </a:pPr>
            <a:r>
              <a:rPr lang="en-US" sz="2500" dirty="0" smtClean="0"/>
              <a:t>Describe critical safety leadership skills</a:t>
            </a:r>
          </a:p>
          <a:p>
            <a:pPr marL="514350" indent="-514350">
              <a:spcBef>
                <a:spcPts val="0"/>
              </a:spcBef>
              <a:spcAft>
                <a:spcPts val="1200"/>
              </a:spcAft>
              <a:buFont typeface="+mj-lt"/>
              <a:buAutoNum type="arabicPeriod"/>
            </a:pPr>
            <a:r>
              <a:rPr lang="en-US" sz="2500" dirty="0" smtClean="0"/>
              <a:t>Discuss how to apply safety leadership skills on the job site</a:t>
            </a:r>
            <a:endParaRPr lang="en-US" sz="2500" dirty="0"/>
          </a:p>
        </p:txBody>
      </p:sp>
    </p:spTree>
    <p:extLst>
      <p:ext uri="{BB962C8B-B14F-4D97-AF65-F5344CB8AC3E}">
        <p14:creationId xmlns:p14="http://schemas.microsoft.com/office/powerpoint/2010/main" val="39017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smtClean="0">
                <a:solidFill>
                  <a:srgbClr val="FF0000"/>
                </a:solidFill>
              </a:rPr>
              <a:t>What </a:t>
            </a:r>
            <a:r>
              <a:rPr lang="en-US" sz="3500" b="1" dirty="0">
                <a:solidFill>
                  <a:srgbClr val="FF0000"/>
                </a:solidFill>
              </a:rPr>
              <a:t>types of things do </a:t>
            </a:r>
            <a:endParaRPr lang="en-US" sz="3500" b="1" dirty="0" smtClean="0">
              <a:solidFill>
                <a:srgbClr val="FF0000"/>
              </a:solidFill>
            </a:endParaRPr>
          </a:p>
          <a:p>
            <a:pPr algn="ctr"/>
            <a:r>
              <a:rPr lang="en-US" sz="3500" b="1" u="sng" dirty="0" smtClean="0">
                <a:solidFill>
                  <a:srgbClr val="FF0000"/>
                </a:solidFill>
              </a:rPr>
              <a:t>ineffective</a:t>
            </a:r>
            <a:r>
              <a:rPr lang="en-US" sz="3500" b="1" dirty="0" smtClean="0">
                <a:solidFill>
                  <a:srgbClr val="FF0000"/>
                </a:solidFill>
              </a:rPr>
              <a:t> </a:t>
            </a:r>
            <a:r>
              <a:rPr lang="en-US" sz="3500" b="1" dirty="0">
                <a:solidFill>
                  <a:srgbClr val="FF0000"/>
                </a:solidFill>
              </a:rPr>
              <a:t>leaders </a:t>
            </a:r>
            <a:r>
              <a:rPr lang="en-US" sz="3500" b="1" dirty="0" smtClean="0">
                <a:solidFill>
                  <a:srgbClr val="FF0000"/>
                </a:solidFill>
              </a:rPr>
              <a:t>do?</a:t>
            </a:r>
            <a:endParaRPr lang="en-US" sz="3500" b="1" dirty="0">
              <a:solidFill>
                <a:srgbClr val="FF0000"/>
              </a:solidFill>
            </a:endParaRPr>
          </a:p>
        </p:txBody>
      </p:sp>
    </p:spTree>
    <p:extLst>
      <p:ext uri="{BB962C8B-B14F-4D97-AF65-F5344CB8AC3E}">
        <p14:creationId xmlns:p14="http://schemas.microsoft.com/office/powerpoint/2010/main" val="974642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smtClean="0">
                <a:solidFill>
                  <a:srgbClr val="FF0000"/>
                </a:solidFill>
              </a:rPr>
              <a:t>What </a:t>
            </a:r>
            <a:r>
              <a:rPr lang="en-US" sz="3500" b="1" dirty="0">
                <a:solidFill>
                  <a:srgbClr val="FF0000"/>
                </a:solidFill>
              </a:rPr>
              <a:t>types of things do </a:t>
            </a:r>
            <a:endParaRPr lang="en-US" sz="3500" b="1" dirty="0" smtClean="0">
              <a:solidFill>
                <a:srgbClr val="FF0000"/>
              </a:solidFill>
            </a:endParaRPr>
          </a:p>
          <a:p>
            <a:pPr algn="ctr"/>
            <a:r>
              <a:rPr lang="en-US" sz="3500" b="1" u="sng" dirty="0" smtClean="0">
                <a:solidFill>
                  <a:srgbClr val="FF0000"/>
                </a:solidFill>
              </a:rPr>
              <a:t>effective</a:t>
            </a:r>
            <a:r>
              <a:rPr lang="en-US" sz="3500" b="1" dirty="0" smtClean="0">
                <a:solidFill>
                  <a:srgbClr val="FF0000"/>
                </a:solidFill>
              </a:rPr>
              <a:t> </a:t>
            </a:r>
            <a:r>
              <a:rPr lang="en-US" sz="3500" b="1" dirty="0">
                <a:solidFill>
                  <a:srgbClr val="FF0000"/>
                </a:solidFill>
              </a:rPr>
              <a:t>leaders </a:t>
            </a:r>
            <a:r>
              <a:rPr lang="en-US" sz="3500" b="1" dirty="0" smtClean="0">
                <a:solidFill>
                  <a:srgbClr val="FF0000"/>
                </a:solidFill>
              </a:rPr>
              <a:t>do?</a:t>
            </a:r>
            <a:endParaRPr lang="en-US" sz="3500" b="1" dirty="0">
              <a:solidFill>
                <a:srgbClr val="FF0000"/>
              </a:solidFill>
            </a:endParaRPr>
          </a:p>
        </p:txBody>
      </p:sp>
    </p:spTree>
    <p:extLst>
      <p:ext uri="{BB962C8B-B14F-4D97-AF65-F5344CB8AC3E}">
        <p14:creationId xmlns:p14="http://schemas.microsoft.com/office/powerpoint/2010/main" val="1140903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5257"/>
            <a:ext cx="8229600" cy="1143000"/>
          </a:xfrm>
        </p:spPr>
        <p:txBody>
          <a:bodyPr>
            <a:normAutofit/>
          </a:bodyPr>
          <a:lstStyle/>
          <a:p>
            <a:r>
              <a:rPr lang="en-US" sz="3500" b="1" dirty="0" smtClean="0">
                <a:solidFill>
                  <a:srgbClr val="FF0000"/>
                </a:solidFill>
              </a:rPr>
              <a:t>Safety leader is defined as…</a:t>
            </a:r>
            <a:endParaRPr lang="en-US" sz="3500" b="1" dirty="0">
              <a:solidFill>
                <a:srgbClr val="FF0000"/>
              </a:solidFill>
            </a:endParaRPr>
          </a:p>
        </p:txBody>
      </p:sp>
      <p:sp>
        <p:nvSpPr>
          <p:cNvPr id="3" name="Content Placeholder 2"/>
          <p:cNvSpPr>
            <a:spLocks noGrp="1"/>
          </p:cNvSpPr>
          <p:nvPr>
            <p:ph idx="1"/>
          </p:nvPr>
        </p:nvSpPr>
        <p:spPr>
          <a:xfrm>
            <a:off x="1094379" y="3068104"/>
            <a:ext cx="6955243" cy="2163967"/>
          </a:xfrm>
        </p:spPr>
        <p:txBody>
          <a:bodyPr>
            <a:normAutofit lnSpcReduction="10000"/>
          </a:bodyPr>
          <a:lstStyle/>
          <a:p>
            <a:pPr marL="0" indent="0">
              <a:lnSpc>
                <a:spcPct val="114000"/>
              </a:lnSpc>
              <a:buNone/>
            </a:pPr>
            <a:r>
              <a:rPr lang="en-US" sz="2500" dirty="0"/>
              <a:t>A person </a:t>
            </a:r>
            <a:r>
              <a:rPr lang="en-US" sz="2500" dirty="0" smtClean="0"/>
              <a:t>who has the </a:t>
            </a:r>
            <a:r>
              <a:rPr lang="en-US" sz="2500" b="1" u="sng" dirty="0" smtClean="0"/>
              <a:t>courage</a:t>
            </a:r>
            <a:r>
              <a:rPr lang="en-US" sz="2500" dirty="0" smtClean="0"/>
              <a:t> to demonstrate </a:t>
            </a:r>
            <a:r>
              <a:rPr lang="en-US" sz="2500" dirty="0"/>
              <a:t>that s/he values safety by working and communicating with team members to identify and limit hazardous situations even in the presence of other job pressures such as scheduling and </a:t>
            </a:r>
            <a:r>
              <a:rPr lang="en-US" sz="2500" dirty="0" smtClean="0"/>
              <a:t>costs. </a:t>
            </a:r>
            <a:endParaRPr lang="en-US" sz="2500" dirty="0"/>
          </a:p>
        </p:txBody>
      </p:sp>
    </p:spTree>
    <p:extLst>
      <p:ext uri="{BB962C8B-B14F-4D97-AF65-F5344CB8AC3E}">
        <p14:creationId xmlns:p14="http://schemas.microsoft.com/office/powerpoint/2010/main" val="21829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8321"/>
            <a:ext cx="8229600" cy="1143000"/>
          </a:xfrm>
        </p:spPr>
        <p:txBody>
          <a:bodyPr>
            <a:normAutofit/>
          </a:bodyPr>
          <a:lstStyle/>
          <a:p>
            <a:r>
              <a:rPr lang="en-US" sz="3500" b="1" dirty="0" smtClean="0">
                <a:solidFill>
                  <a:srgbClr val="FF0000"/>
                </a:solidFill>
              </a:rPr>
              <a:t>Who are Safety Leaders?</a:t>
            </a:r>
            <a:endParaRPr lang="en-US" sz="3500" b="1" dirty="0">
              <a:solidFill>
                <a:srgbClr val="FF0000"/>
              </a:solidFill>
            </a:endParaRPr>
          </a:p>
        </p:txBody>
      </p:sp>
      <p:pic>
        <p:nvPicPr>
          <p:cNvPr id="3" name="Content Placeholder 2"/>
          <p:cNvPicPr>
            <a:picLocks noGrp="1" noChangeAspect="1"/>
          </p:cNvPicPr>
          <p:nvPr>
            <p:ph sz="quarter" idx="4"/>
          </p:nvPr>
        </p:nvPicPr>
        <p:blipFill>
          <a:blip r:embed="rId3"/>
          <a:srcRect l="9404" r="9404"/>
          <a:stretch>
            <a:fillRect/>
          </a:stretch>
        </p:blipFill>
        <p:spPr>
          <a:xfrm>
            <a:off x="5327035" y="3119551"/>
            <a:ext cx="2594093" cy="2246673"/>
          </a:xfrm>
          <a:ln w="57150">
            <a:solidFill>
              <a:srgbClr val="00B0F0"/>
            </a:solidFill>
          </a:ln>
        </p:spPr>
      </p:pic>
      <p:sp>
        <p:nvSpPr>
          <p:cNvPr id="4" name="Rectangle 3"/>
          <p:cNvSpPr/>
          <p:nvPr/>
        </p:nvSpPr>
        <p:spPr>
          <a:xfrm>
            <a:off x="1031132" y="3038212"/>
            <a:ext cx="3647872" cy="2400657"/>
          </a:xfrm>
          <a:prstGeom prst="rect">
            <a:avLst/>
          </a:prstGeom>
        </p:spPr>
        <p:txBody>
          <a:bodyPr wrap="square">
            <a:spAutoFit/>
          </a:bodyPr>
          <a:lstStyle/>
          <a:p>
            <a:pPr marL="342900" indent="-342900">
              <a:buClr>
                <a:srgbClr val="FF0000"/>
              </a:buClr>
              <a:buFont typeface="Arial" panose="020B0604020202020204" pitchFamily="34" charset="0"/>
              <a:buChar char="•"/>
            </a:pPr>
            <a:r>
              <a:rPr lang="en-US" sz="2500" dirty="0"/>
              <a:t>Foremen</a:t>
            </a:r>
          </a:p>
          <a:p>
            <a:pPr marL="342900" indent="-342900">
              <a:buClr>
                <a:srgbClr val="FF0000"/>
              </a:buClr>
              <a:buFont typeface="Arial" panose="020B0604020202020204" pitchFamily="34" charset="0"/>
              <a:buChar char="•"/>
            </a:pPr>
            <a:r>
              <a:rPr lang="en-US" sz="2500" dirty="0"/>
              <a:t>Experienced workers</a:t>
            </a:r>
          </a:p>
          <a:p>
            <a:pPr marL="342900" indent="-342900">
              <a:buClr>
                <a:srgbClr val="FF0000"/>
              </a:buClr>
              <a:buFont typeface="Arial" panose="020B0604020202020204" pitchFamily="34" charset="0"/>
              <a:buChar char="•"/>
            </a:pPr>
            <a:r>
              <a:rPr lang="en-US" sz="2500" dirty="0" smtClean="0"/>
              <a:t>Trainees/apprentices</a:t>
            </a:r>
            <a:endParaRPr lang="en-US" sz="2500" dirty="0"/>
          </a:p>
          <a:p>
            <a:pPr marL="342900" indent="-342900">
              <a:buClr>
                <a:srgbClr val="FF0000"/>
              </a:buClr>
              <a:buFont typeface="Arial" panose="020B0604020202020204" pitchFamily="34" charset="0"/>
              <a:buChar char="•"/>
            </a:pPr>
            <a:r>
              <a:rPr lang="en-US" sz="2500" dirty="0"/>
              <a:t>Superintendents</a:t>
            </a:r>
          </a:p>
          <a:p>
            <a:pPr marL="342900" indent="-342900">
              <a:buClr>
                <a:srgbClr val="FF0000"/>
              </a:buClr>
              <a:buFont typeface="Arial" panose="020B0604020202020204" pitchFamily="34" charset="0"/>
              <a:buChar char="•"/>
            </a:pPr>
            <a:r>
              <a:rPr lang="en-US" sz="2500" dirty="0"/>
              <a:t>Owners</a:t>
            </a:r>
          </a:p>
          <a:p>
            <a:pPr marL="342900" indent="-342900">
              <a:buClr>
                <a:srgbClr val="FF0000"/>
              </a:buClr>
              <a:buFont typeface="Arial" panose="020B0604020202020204" pitchFamily="34" charset="0"/>
              <a:buChar char="•"/>
            </a:pPr>
            <a:r>
              <a:rPr lang="en-US" sz="2500" b="1" i="1" dirty="0"/>
              <a:t>Anyone….Everyone</a:t>
            </a:r>
          </a:p>
        </p:txBody>
      </p:sp>
    </p:spTree>
    <p:extLst>
      <p:ext uri="{BB962C8B-B14F-4D97-AF65-F5344CB8AC3E}">
        <p14:creationId xmlns:p14="http://schemas.microsoft.com/office/powerpoint/2010/main" val="3357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576" y="1791406"/>
            <a:ext cx="7456848" cy="1143000"/>
          </a:xfrm>
        </p:spPr>
        <p:txBody>
          <a:bodyPr>
            <a:normAutofit/>
          </a:bodyPr>
          <a:lstStyle/>
          <a:p>
            <a:r>
              <a:rPr lang="en-US" sz="3500" b="1" dirty="0" smtClean="0">
                <a:solidFill>
                  <a:srgbClr val="FF0000"/>
                </a:solidFill>
              </a:rPr>
              <a:t>Benefits of Effective Safety Leadership</a:t>
            </a:r>
            <a:endParaRPr lang="en-US" sz="3500" b="1" dirty="0">
              <a:solidFill>
                <a:srgbClr val="FF0000"/>
              </a:solidFill>
            </a:endParaRPr>
          </a:p>
        </p:txBody>
      </p:sp>
      <p:sp>
        <p:nvSpPr>
          <p:cNvPr id="3" name="Content Placeholder 2"/>
          <p:cNvSpPr>
            <a:spLocks noGrp="1"/>
          </p:cNvSpPr>
          <p:nvPr>
            <p:ph idx="1"/>
          </p:nvPr>
        </p:nvSpPr>
        <p:spPr>
          <a:xfrm>
            <a:off x="729481" y="3080711"/>
            <a:ext cx="3979679" cy="2359970"/>
          </a:xfrm>
        </p:spPr>
        <p:txBody>
          <a:bodyPr>
            <a:noAutofit/>
          </a:bodyPr>
          <a:lstStyle/>
          <a:p>
            <a:pPr lvl="0">
              <a:buClr>
                <a:srgbClr val="FF0000"/>
              </a:buClr>
            </a:pPr>
            <a:r>
              <a:rPr lang="en-US" sz="2500" dirty="0"/>
              <a:t>Increased morale </a:t>
            </a:r>
          </a:p>
          <a:p>
            <a:pPr lvl="0">
              <a:buClr>
                <a:srgbClr val="FF0000"/>
              </a:buClr>
            </a:pPr>
            <a:r>
              <a:rPr lang="en-US" sz="2500" dirty="0"/>
              <a:t>Increased </a:t>
            </a:r>
            <a:r>
              <a:rPr lang="en-US" sz="2500" dirty="0" smtClean="0"/>
              <a:t>teamwork</a:t>
            </a:r>
            <a:endParaRPr lang="en-US" sz="2500" dirty="0"/>
          </a:p>
          <a:p>
            <a:pPr lvl="0">
              <a:buClr>
                <a:srgbClr val="FF0000"/>
              </a:buClr>
            </a:pPr>
            <a:r>
              <a:rPr lang="en-US" sz="2500" dirty="0" smtClean="0"/>
              <a:t>Positive safety climate</a:t>
            </a:r>
          </a:p>
          <a:p>
            <a:pPr lvl="0">
              <a:buClr>
                <a:srgbClr val="FF0000"/>
              </a:buClr>
            </a:pPr>
            <a:r>
              <a:rPr lang="en-US" sz="2500" dirty="0" smtClean="0"/>
              <a:t>Reduced hazards</a:t>
            </a:r>
          </a:p>
          <a:p>
            <a:pPr lvl="0">
              <a:buClr>
                <a:srgbClr val="FF0000"/>
              </a:buClr>
            </a:pPr>
            <a:r>
              <a:rPr lang="en-US" sz="2500" dirty="0" smtClean="0"/>
              <a:t>Safer </a:t>
            </a:r>
            <a:r>
              <a:rPr lang="en-US" sz="2500" dirty="0"/>
              <a:t>work </a:t>
            </a:r>
            <a:r>
              <a:rPr lang="en-US" sz="2500" dirty="0" smtClean="0"/>
              <a:t>practices</a:t>
            </a:r>
          </a:p>
        </p:txBody>
      </p:sp>
      <p:sp>
        <p:nvSpPr>
          <p:cNvPr id="4" name="Content Placeholder 2"/>
          <p:cNvSpPr txBox="1">
            <a:spLocks/>
          </p:cNvSpPr>
          <p:nvPr/>
        </p:nvSpPr>
        <p:spPr>
          <a:xfrm>
            <a:off x="4800601" y="3084968"/>
            <a:ext cx="4299718" cy="23191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en-US" sz="2500" dirty="0" smtClean="0"/>
              <a:t>Fewer injuries and fatalities </a:t>
            </a:r>
          </a:p>
          <a:p>
            <a:pPr>
              <a:buClr>
                <a:srgbClr val="FF0000"/>
              </a:buClr>
            </a:pPr>
            <a:r>
              <a:rPr lang="en-US" sz="2500" dirty="0" smtClean="0"/>
              <a:t>Better business reputation</a:t>
            </a:r>
          </a:p>
          <a:p>
            <a:pPr>
              <a:buClr>
                <a:srgbClr val="FF0000"/>
              </a:buClr>
            </a:pPr>
            <a:r>
              <a:rPr lang="en-US" sz="2500" dirty="0" smtClean="0"/>
              <a:t>More productive and better quality</a:t>
            </a:r>
          </a:p>
          <a:p>
            <a:pPr>
              <a:buClr>
                <a:srgbClr val="FF0000"/>
              </a:buClr>
            </a:pPr>
            <a:r>
              <a:rPr lang="en-US" sz="2500" dirty="0" smtClean="0"/>
              <a:t>Others?</a:t>
            </a:r>
            <a:endParaRPr lang="en-US" sz="2500" dirty="0"/>
          </a:p>
        </p:txBody>
      </p:sp>
    </p:spTree>
    <p:extLst>
      <p:ext uri="{BB962C8B-B14F-4D97-AF65-F5344CB8AC3E}">
        <p14:creationId xmlns:p14="http://schemas.microsoft.com/office/powerpoint/2010/main" val="29687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68446</TotalTime>
  <Words>3964</Words>
  <Application>Microsoft Office PowerPoint</Application>
  <PresentationFormat>On-screen Show (4:3)</PresentationFormat>
  <Paragraphs>378</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Tahoma</vt:lpstr>
      <vt:lpstr>Times New Roman</vt:lpstr>
      <vt:lpstr>Wingdings</vt:lpstr>
      <vt:lpstr>Office Theme</vt:lpstr>
      <vt:lpstr>1_Office Theme</vt:lpstr>
      <vt:lpstr>PowerPoint Presentation</vt:lpstr>
      <vt:lpstr>PowerPoint Presentation</vt:lpstr>
      <vt:lpstr>Goal</vt:lpstr>
      <vt:lpstr>Learning Objectives</vt:lpstr>
      <vt:lpstr>PowerPoint Presentation</vt:lpstr>
      <vt:lpstr>PowerPoint Presentation</vt:lpstr>
      <vt:lpstr>Safety leader is defined as…</vt:lpstr>
      <vt:lpstr>Who are Safety Leaders?</vt:lpstr>
      <vt:lpstr>Benefits of Effective Safety Leadership</vt:lpstr>
      <vt:lpstr>Safety Leadership Skills</vt:lpstr>
      <vt:lpstr>How to  Lead by Example</vt:lpstr>
      <vt:lpstr>PowerPoint Presentation</vt:lpstr>
      <vt:lpstr>How to  Actively listen</vt:lpstr>
      <vt:lpstr>How to  Practice 3-way Communication</vt:lpstr>
      <vt:lpstr>How To Develop Team Members through  Teaching, Coaching, and Feedback</vt:lpstr>
      <vt:lpstr>How To Develop Team Members through  Teaching, Coaching, and Feedback</vt:lpstr>
      <vt:lpstr>How to Recognize Team Members  for a Job Well Done </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Kinghorn, Anna</cp:lastModifiedBy>
  <cp:revision>1379</cp:revision>
  <cp:lastPrinted>2016-02-18T23:44:45Z</cp:lastPrinted>
  <dcterms:created xsi:type="dcterms:W3CDTF">2015-03-10T21:04:30Z</dcterms:created>
  <dcterms:modified xsi:type="dcterms:W3CDTF">2022-10-31T17:51:32Z</dcterms:modified>
</cp:coreProperties>
</file>