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151" autoAdjust="0"/>
  </p:normalViewPr>
  <p:slideViewPr>
    <p:cSldViewPr>
      <p:cViewPr varScale="1">
        <p:scale>
          <a:sx n="64" d="100"/>
          <a:sy n="64" d="100"/>
        </p:scale>
        <p:origin x="-414" y="-102"/>
      </p:cViewPr>
      <p:guideLst>
        <p:guide orient="horz" pos="2160"/>
        <p:guide pos="2880"/>
      </p:guideLst>
    </p:cSldViewPr>
  </p:slideViewPr>
  <p:notesTextViewPr>
    <p:cViewPr>
      <p:scale>
        <a:sx n="1" d="1"/>
        <a:sy n="1" d="1"/>
      </p:scale>
      <p:origin x="0" y="204"/>
    </p:cViewPr>
  </p:notesTextViewPr>
  <p:sorterViewPr>
    <p:cViewPr>
      <p:scale>
        <a:sx n="66" d="100"/>
        <a:sy n="66" d="100"/>
      </p:scale>
      <p:origin x="0" y="0"/>
    </p:cViewPr>
  </p:sorterViewPr>
  <p:notesViewPr>
    <p:cSldViewPr>
      <p:cViewPr>
        <p:scale>
          <a:sx n="91" d="100"/>
          <a:sy n="91" d="100"/>
        </p:scale>
        <p:origin x="-444" y="1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Excellente</c:v>
                </c:pt>
              </c:strCache>
            </c:strRef>
          </c:tx>
          <c:spPr>
            <a:solidFill>
              <a:schemeClr val="accent4">
                <a:lumMod val="60000"/>
                <a:lumOff val="40000"/>
              </a:schemeClr>
            </a:solidFill>
          </c:spPr>
          <c:invertIfNegative val="0"/>
          <c:cat>
            <c:strRef>
              <c:f>Sheet1!$A$2:$A$6</c:f>
              <c:strCache>
                <c:ptCount val="5"/>
                <c:pt idx="0">
                  <c:v>&lt;1 año</c:v>
                </c:pt>
                <c:pt idx="1">
                  <c:v>1-3 años</c:v>
                </c:pt>
                <c:pt idx="2">
                  <c:v>3-5 años</c:v>
                </c:pt>
                <c:pt idx="3">
                  <c:v>5-10 años</c:v>
                </c:pt>
                <c:pt idx="4">
                  <c:v>10+ años</c:v>
                </c:pt>
              </c:strCache>
            </c:strRef>
          </c:cat>
          <c:val>
            <c:numRef>
              <c:f>Sheet1!$B$2:$B$6</c:f>
              <c:numCache>
                <c:formatCode>General</c:formatCode>
                <c:ptCount val="5"/>
                <c:pt idx="0">
                  <c:v>0.23673997412677877</c:v>
                </c:pt>
                <c:pt idx="1">
                  <c:v>0.18691588785046728</c:v>
                </c:pt>
                <c:pt idx="2">
                  <c:v>0.19262295081967212</c:v>
                </c:pt>
                <c:pt idx="3">
                  <c:v>0.18131868131868131</c:v>
                </c:pt>
                <c:pt idx="4">
                  <c:v>0.16401468788249693</c:v>
                </c:pt>
              </c:numCache>
            </c:numRef>
          </c:val>
        </c:ser>
        <c:ser>
          <c:idx val="1"/>
          <c:order val="1"/>
          <c:tx>
            <c:strRef>
              <c:f>Sheet1!$C$1</c:f>
              <c:strCache>
                <c:ptCount val="1"/>
                <c:pt idx="0">
                  <c:v>Buena</c:v>
                </c:pt>
              </c:strCache>
            </c:strRef>
          </c:tx>
          <c:spPr>
            <a:solidFill>
              <a:schemeClr val="accent1"/>
            </a:solidFill>
          </c:spPr>
          <c:invertIfNegative val="0"/>
          <c:cat>
            <c:strRef>
              <c:f>Sheet1!$A$2:$A$6</c:f>
              <c:strCache>
                <c:ptCount val="5"/>
                <c:pt idx="0">
                  <c:v>&lt;1 año</c:v>
                </c:pt>
                <c:pt idx="1">
                  <c:v>1-3 años</c:v>
                </c:pt>
                <c:pt idx="2">
                  <c:v>3-5 años</c:v>
                </c:pt>
                <c:pt idx="3">
                  <c:v>5-10 años</c:v>
                </c:pt>
                <c:pt idx="4">
                  <c:v>10+ años</c:v>
                </c:pt>
              </c:strCache>
            </c:strRef>
          </c:cat>
          <c:val>
            <c:numRef>
              <c:f>Sheet1!$C$2:$C$6</c:f>
              <c:numCache>
                <c:formatCode>General</c:formatCode>
                <c:ptCount val="5"/>
                <c:pt idx="0">
                  <c:v>0.53557567917205695</c:v>
                </c:pt>
                <c:pt idx="1">
                  <c:v>0.52897196261682244</c:v>
                </c:pt>
                <c:pt idx="2">
                  <c:v>0.53415300546448086</c:v>
                </c:pt>
                <c:pt idx="3">
                  <c:v>0.50366300366300365</c:v>
                </c:pt>
                <c:pt idx="4">
                  <c:v>0.45287637698898409</c:v>
                </c:pt>
              </c:numCache>
            </c:numRef>
          </c:val>
        </c:ser>
        <c:ser>
          <c:idx val="2"/>
          <c:order val="2"/>
          <c:tx>
            <c:strRef>
              <c:f>Sheet1!$D$1</c:f>
              <c:strCache>
                <c:ptCount val="1"/>
                <c:pt idx="0">
                  <c:v>Dificultad de audición leve
</c:v>
                </c:pt>
              </c:strCache>
            </c:strRef>
          </c:tx>
          <c:spPr>
            <a:solidFill>
              <a:srgbClr val="FF0000"/>
            </a:solidFill>
          </c:spPr>
          <c:invertIfNegative val="0"/>
          <c:cat>
            <c:strRef>
              <c:f>Sheet1!$A$2:$A$6</c:f>
              <c:strCache>
                <c:ptCount val="5"/>
                <c:pt idx="0">
                  <c:v>&lt;1 año</c:v>
                </c:pt>
                <c:pt idx="1">
                  <c:v>1-3 años</c:v>
                </c:pt>
                <c:pt idx="2">
                  <c:v>3-5 años</c:v>
                </c:pt>
                <c:pt idx="3">
                  <c:v>5-10 años</c:v>
                </c:pt>
                <c:pt idx="4">
                  <c:v>10+ años</c:v>
                </c:pt>
              </c:strCache>
            </c:strRef>
          </c:cat>
          <c:val>
            <c:numRef>
              <c:f>Sheet1!$D$2:$D$6</c:f>
              <c:numCache>
                <c:formatCode>General</c:formatCode>
                <c:ptCount val="5"/>
                <c:pt idx="0">
                  <c:v>0.16946959896507116</c:v>
                </c:pt>
                <c:pt idx="1">
                  <c:v>0.20934579439252338</c:v>
                </c:pt>
                <c:pt idx="2">
                  <c:v>0.21174863387978143</c:v>
                </c:pt>
                <c:pt idx="3">
                  <c:v>0.22527472527472528</c:v>
                </c:pt>
                <c:pt idx="4">
                  <c:v>0.26805385556915545</c:v>
                </c:pt>
              </c:numCache>
            </c:numRef>
          </c:val>
        </c:ser>
        <c:ser>
          <c:idx val="3"/>
          <c:order val="3"/>
          <c:tx>
            <c:strRef>
              <c:f>Sheet1!$E$1</c:f>
              <c:strCache>
                <c:ptCount val="1"/>
                <c:pt idx="0">
                  <c:v> Dificultad de audición moderada</c:v>
                </c:pt>
              </c:strCache>
            </c:strRef>
          </c:tx>
          <c:spPr>
            <a:solidFill>
              <a:srgbClr val="FFFF00"/>
            </a:solidFill>
          </c:spPr>
          <c:invertIfNegative val="0"/>
          <c:cat>
            <c:strRef>
              <c:f>Sheet1!$A$2:$A$6</c:f>
              <c:strCache>
                <c:ptCount val="5"/>
                <c:pt idx="0">
                  <c:v>&lt;1 año</c:v>
                </c:pt>
                <c:pt idx="1">
                  <c:v>1-3 años</c:v>
                </c:pt>
                <c:pt idx="2">
                  <c:v>3-5 años</c:v>
                </c:pt>
                <c:pt idx="3">
                  <c:v>5-10 años</c:v>
                </c:pt>
                <c:pt idx="4">
                  <c:v>10+ años</c:v>
                </c:pt>
              </c:strCache>
            </c:strRef>
          </c:cat>
          <c:val>
            <c:numRef>
              <c:f>Sheet1!$E$2:$E$6</c:f>
              <c:numCache>
                <c:formatCode>General</c:formatCode>
                <c:ptCount val="5"/>
                <c:pt idx="0">
                  <c:v>4.6571798188874518E-2</c:v>
                </c:pt>
                <c:pt idx="1">
                  <c:v>6.1682242990654203E-2</c:v>
                </c:pt>
                <c:pt idx="2">
                  <c:v>4.6448087431693992E-2</c:v>
                </c:pt>
                <c:pt idx="3">
                  <c:v>7.6923076923076927E-2</c:v>
                </c:pt>
                <c:pt idx="4">
                  <c:v>8.4455324357405145E-2</c:v>
                </c:pt>
              </c:numCache>
            </c:numRef>
          </c:val>
        </c:ser>
        <c:ser>
          <c:idx val="4"/>
          <c:order val="4"/>
          <c:tx>
            <c:strRef>
              <c:f>Sheet1!$F$1</c:f>
              <c:strCache>
                <c:ptCount val="1"/>
                <c:pt idx="0">
                  <c:v>Gran dificultad para oír 
</c:v>
                </c:pt>
              </c:strCache>
            </c:strRef>
          </c:tx>
          <c:spPr>
            <a:solidFill>
              <a:schemeClr val="accent2"/>
            </a:solidFill>
          </c:spPr>
          <c:invertIfNegative val="0"/>
          <c:cat>
            <c:strRef>
              <c:f>Sheet1!$A$2:$A$6</c:f>
              <c:strCache>
                <c:ptCount val="5"/>
                <c:pt idx="0">
                  <c:v>&lt;1 año</c:v>
                </c:pt>
                <c:pt idx="1">
                  <c:v>1-3 años</c:v>
                </c:pt>
                <c:pt idx="2">
                  <c:v>3-5 años</c:v>
                </c:pt>
                <c:pt idx="3">
                  <c:v>5-10 años</c:v>
                </c:pt>
                <c:pt idx="4">
                  <c:v>10+ años</c:v>
                </c:pt>
              </c:strCache>
            </c:strRef>
          </c:cat>
          <c:val>
            <c:numRef>
              <c:f>Sheet1!$F$2:$F$6</c:f>
              <c:numCache>
                <c:formatCode>General</c:formatCode>
                <c:ptCount val="5"/>
                <c:pt idx="0">
                  <c:v>1.034928848641656E-2</c:v>
                </c:pt>
                <c:pt idx="1">
                  <c:v>1.0280373831775701E-2</c:v>
                </c:pt>
                <c:pt idx="2">
                  <c:v>1.2295081967213115E-2</c:v>
                </c:pt>
                <c:pt idx="3">
                  <c:v>9.1575091575091579E-3</c:v>
                </c:pt>
                <c:pt idx="4">
                  <c:v>2.3255813953488372E-2</c:v>
                </c:pt>
              </c:numCache>
            </c:numRef>
          </c:val>
        </c:ser>
        <c:ser>
          <c:idx val="5"/>
          <c:order val="5"/>
          <c:tx>
            <c:strRef>
              <c:f>Sheet1!$G$1</c:f>
              <c:strCache>
                <c:ptCount val="1"/>
                <c:pt idx="0">
                  <c:v>Sordera</c:v>
                </c:pt>
              </c:strCache>
            </c:strRef>
          </c:tx>
          <c:spPr>
            <a:solidFill>
              <a:schemeClr val="accent2">
                <a:lumMod val="50000"/>
              </a:schemeClr>
            </a:solidFill>
          </c:spPr>
          <c:invertIfNegative val="0"/>
          <c:cat>
            <c:strRef>
              <c:f>Sheet1!$A$2:$A$6</c:f>
              <c:strCache>
                <c:ptCount val="5"/>
                <c:pt idx="0">
                  <c:v>&lt;1 año</c:v>
                </c:pt>
                <c:pt idx="1">
                  <c:v>1-3 años</c:v>
                </c:pt>
                <c:pt idx="2">
                  <c:v>3-5 años</c:v>
                </c:pt>
                <c:pt idx="3">
                  <c:v>5-10 años</c:v>
                </c:pt>
                <c:pt idx="4">
                  <c:v>10+ años</c:v>
                </c:pt>
              </c:strCache>
            </c:strRef>
          </c:cat>
          <c:val>
            <c:numRef>
              <c:f>Sheet1!$G$2:$G$6</c:f>
              <c:numCache>
                <c:formatCode>General</c:formatCode>
                <c:ptCount val="5"/>
                <c:pt idx="0">
                  <c:v>1.29366106080207E-3</c:v>
                </c:pt>
                <c:pt idx="1">
                  <c:v>2.8037383177570091E-3</c:v>
                </c:pt>
                <c:pt idx="2">
                  <c:v>2.7322404371584699E-3</c:v>
                </c:pt>
                <c:pt idx="3">
                  <c:v>3.663003663003663E-3</c:v>
                </c:pt>
                <c:pt idx="4">
                  <c:v>7.3439412484700125E-3</c:v>
                </c:pt>
              </c:numCache>
            </c:numRef>
          </c:val>
        </c:ser>
        <c:dLbls>
          <c:showLegendKey val="0"/>
          <c:showVal val="0"/>
          <c:showCatName val="0"/>
          <c:showSerName val="0"/>
          <c:showPercent val="0"/>
          <c:showBubbleSize val="0"/>
        </c:dLbls>
        <c:gapWidth val="150"/>
        <c:overlap val="100"/>
        <c:axId val="79877632"/>
        <c:axId val="82757120"/>
      </c:barChart>
      <c:catAx>
        <c:axId val="79877632"/>
        <c:scaling>
          <c:orientation val="minMax"/>
        </c:scaling>
        <c:delete val="0"/>
        <c:axPos val="b"/>
        <c:title>
          <c:tx>
            <c:rich>
              <a:bodyPr/>
              <a:lstStyle/>
              <a:p>
                <a:pPr>
                  <a:defRPr/>
                </a:pPr>
                <a:r>
                  <a:rPr lang="es-ES" noProof="0" dirty="0" smtClean="0"/>
                  <a:t>Años</a:t>
                </a:r>
                <a:r>
                  <a:rPr lang="es-ES" baseline="0" noProof="0" dirty="0" smtClean="0"/>
                  <a:t> en la construcción</a:t>
                </a:r>
                <a:endParaRPr lang="es-ES" noProof="0" dirty="0"/>
              </a:p>
            </c:rich>
          </c:tx>
          <c:layout/>
          <c:overlay val="0"/>
        </c:title>
        <c:majorTickMark val="out"/>
        <c:minorTickMark val="none"/>
        <c:tickLblPos val="nextTo"/>
        <c:crossAx val="82757120"/>
        <c:crosses val="autoZero"/>
        <c:auto val="1"/>
        <c:lblAlgn val="ctr"/>
        <c:lblOffset val="100"/>
        <c:noMultiLvlLbl val="0"/>
      </c:catAx>
      <c:valAx>
        <c:axId val="82757120"/>
        <c:scaling>
          <c:orientation val="minMax"/>
          <c:max val="1"/>
          <c:min val="0"/>
        </c:scaling>
        <c:delete val="0"/>
        <c:axPos val="l"/>
        <c:title>
          <c:tx>
            <c:rich>
              <a:bodyPr rot="-5400000" vert="horz"/>
              <a:lstStyle/>
              <a:p>
                <a:pPr>
                  <a:defRPr/>
                </a:pPr>
                <a:r>
                  <a:rPr lang="es-ES" noProof="0" dirty="0" smtClean="0"/>
                  <a:t>Porcentaje de pérdida auditiva</a:t>
                </a:r>
                <a:endParaRPr lang="es-ES" noProof="0" dirty="0"/>
              </a:p>
            </c:rich>
          </c:tx>
          <c:layout/>
          <c:overlay val="0"/>
        </c:title>
        <c:numFmt formatCode="0%" sourceLinked="0"/>
        <c:majorTickMark val="out"/>
        <c:minorTickMark val="none"/>
        <c:tickLblPos val="nextTo"/>
        <c:crossAx val="79877632"/>
        <c:crosses val="autoZero"/>
        <c:crossBetween val="between"/>
      </c:valAx>
    </c:plotArea>
    <c:legend>
      <c:legendPos val="t"/>
      <c:layout>
        <c:manualLayout>
          <c:xMode val="edge"/>
          <c:yMode val="edge"/>
          <c:x val="2.5160672483507125E-2"/>
          <c:y val="1.4705882352941178E-2"/>
          <c:w val="0.95718616254049338"/>
          <c:h val="0.20040585919407136"/>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0.11712</cdr:x>
      <cdr:y>0.47059</cdr:y>
    </cdr:from>
    <cdr:to>
      <cdr:x>0.95495</cdr:x>
      <cdr:y>0.47059</cdr:y>
    </cdr:to>
    <cdr:sp macro="" textlink="">
      <cdr:nvSpPr>
        <cdr:cNvPr id="3" name="Straight Connector 2"/>
        <cdr:cNvSpPr/>
      </cdr:nvSpPr>
      <cdr:spPr>
        <a:xfrm xmlns:a="http://schemas.openxmlformats.org/drawingml/2006/main" flipV="1">
          <a:off x="990600" y="2438399"/>
          <a:ext cx="7086600" cy="9"/>
        </a:xfrm>
        <a:prstGeom xmlns:a="http://schemas.openxmlformats.org/drawingml/2006/main" prst="line">
          <a:avLst/>
        </a:prstGeom>
        <a:ln xmlns:a="http://schemas.openxmlformats.org/drawingml/2006/main" w="44450">
          <a:solidFill>
            <a:srgbClr val="FFC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27A179-4782-4986-8857-1E4BEACC7F8A}" type="datetimeFigureOut">
              <a:rPr lang="en-US" smtClean="0"/>
              <a:pPr/>
              <a:t>8/16/2019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0E227-6153-492A-B91C-7B3605939042}" type="slidenum">
              <a:rPr lang="en-US" smtClean="0"/>
              <a:pPr/>
              <a:t>‹#›</a:t>
            </a:fld>
            <a:endParaRPr lang="en-US" dirty="0"/>
          </a:p>
        </p:txBody>
      </p:sp>
    </p:spTree>
    <p:extLst>
      <p:ext uri="{BB962C8B-B14F-4D97-AF65-F5344CB8AC3E}">
        <p14:creationId xmlns:p14="http://schemas.microsoft.com/office/powerpoint/2010/main" val="3726559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b="1" dirty="0" smtClean="0"/>
              <a:t>NOTAS PARA EL INSTRUCTOR: EJERCICIOS DE ACTUALIZACIÓN DE ENTRENAMIENTO DE RUIDO PARA USO COMO PARTE DE LOS MÓDULOS DE OSHA DE 10 Y 30 HORAS (TAL COMO ENTRENAMIENTO EN PPE, USO DE HERRAMIENTAS ELÉCTRICAS, ETC): </a:t>
            </a:r>
            <a:r>
              <a:rPr lang="en-US" b="1" dirty="0" smtClean="0"/>
              <a:t>Ejercicio </a:t>
            </a:r>
            <a:r>
              <a:rPr lang="en-US" b="1" dirty="0" smtClean="0"/>
              <a:t>A-6</a:t>
            </a:r>
          </a:p>
          <a:p>
            <a:endParaRPr lang="en-U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Me gustaría que pensaran acerca de su capacidad auditiva</a:t>
            </a:r>
            <a:r>
              <a:rPr lang="en-US"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PREGUNTAR A LA CLASE: </a:t>
            </a:r>
            <a:endParaRPr lang="en-U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Conforme vaya leyendo esta lista, guarden en sus mentes cuál describe mejor su propia capacidad auditiva</a:t>
            </a:r>
            <a:r>
              <a:rPr lang="en-US"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s-ES" sz="1200" kern="1200" dirty="0" smtClean="0">
                <a:solidFill>
                  <a:schemeClr val="tx1"/>
                </a:solidFill>
                <a:effectLst/>
                <a:latin typeface="+mn-lt"/>
                <a:ea typeface="+mn-ea"/>
                <a:cs typeface="+mn-cs"/>
              </a:rPr>
              <a:t>Excelente audición</a:t>
            </a:r>
          </a:p>
          <a:p>
            <a:pPr marL="628650" lvl="1" indent="-171450">
              <a:buFont typeface="Arial" panose="020B0604020202020204" pitchFamily="34" charset="0"/>
              <a:buChar char="•"/>
            </a:pPr>
            <a:r>
              <a:rPr lang="es-ES" sz="1200" kern="1200" dirty="0" smtClean="0">
                <a:solidFill>
                  <a:schemeClr val="tx1"/>
                </a:solidFill>
                <a:effectLst/>
                <a:latin typeface="+mn-lt"/>
                <a:ea typeface="+mn-ea"/>
                <a:cs typeface="+mn-cs"/>
              </a:rPr>
              <a:t>Buena audición</a:t>
            </a:r>
          </a:p>
          <a:p>
            <a:pPr marL="628650" lvl="1" indent="-171450">
              <a:buFont typeface="Arial" panose="020B0604020202020204" pitchFamily="34" charset="0"/>
              <a:buChar char="•"/>
            </a:pPr>
            <a:r>
              <a:rPr lang="es-ES" sz="1200" kern="1200" dirty="0" smtClean="0">
                <a:solidFill>
                  <a:schemeClr val="tx1"/>
                </a:solidFill>
                <a:effectLst/>
                <a:latin typeface="+mn-lt"/>
                <a:ea typeface="+mn-ea"/>
                <a:cs typeface="+mn-cs"/>
              </a:rPr>
              <a:t>Dificultad de audición leve</a:t>
            </a:r>
          </a:p>
          <a:p>
            <a:pPr marL="628650" lvl="1" indent="-171450">
              <a:buFont typeface="Arial" panose="020B0604020202020204" pitchFamily="34" charset="0"/>
              <a:buChar char="•"/>
            </a:pPr>
            <a:r>
              <a:rPr lang="es-ES" sz="1200" kern="1200" dirty="0" smtClean="0">
                <a:solidFill>
                  <a:schemeClr val="tx1"/>
                </a:solidFill>
                <a:effectLst/>
                <a:latin typeface="+mn-lt"/>
                <a:ea typeface="+mn-ea"/>
                <a:cs typeface="+mn-cs"/>
              </a:rPr>
              <a:t>Dificultad de audición moderada</a:t>
            </a:r>
          </a:p>
          <a:p>
            <a:pPr marL="628650" lvl="1" indent="-171450">
              <a:buFont typeface="Arial" panose="020B0604020202020204" pitchFamily="34" charset="0"/>
              <a:buChar char="•"/>
            </a:pPr>
            <a:r>
              <a:rPr lang="es-ES" sz="1200" kern="1200" dirty="0" smtClean="0">
                <a:solidFill>
                  <a:schemeClr val="tx1"/>
                </a:solidFill>
                <a:effectLst/>
                <a:latin typeface="+mn-lt"/>
                <a:ea typeface="+mn-ea"/>
                <a:cs typeface="+mn-cs"/>
              </a:rPr>
              <a:t>Gran dificultad para oír</a:t>
            </a:r>
          </a:p>
          <a:p>
            <a:pPr marL="628650" lvl="1" indent="-171450">
              <a:buFont typeface="Arial" panose="020B0604020202020204" pitchFamily="34" charset="0"/>
              <a:buChar char="•"/>
            </a:pPr>
            <a:r>
              <a:rPr lang="es-ES" sz="1200" kern="1200" dirty="0" smtClean="0">
                <a:solidFill>
                  <a:schemeClr val="tx1"/>
                </a:solidFill>
                <a:effectLst/>
                <a:latin typeface="+mn-lt"/>
                <a:ea typeface="+mn-ea"/>
                <a:cs typeface="+mn-cs"/>
              </a:rPr>
              <a:t>Sordera</a:t>
            </a:r>
          </a:p>
          <a:p>
            <a:pPr marL="628650" lvl="1" indent="-171450">
              <a:buFont typeface="Courier New" panose="02070309020205020404" pitchFamily="49" charset="0"/>
              <a:buChar char="o"/>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D50E227-6153-492A-B91C-7B3605939042}" type="slidenum">
              <a:rPr lang="en-US" smtClean="0"/>
              <a:pPr/>
              <a:t>1</a:t>
            </a:fld>
            <a:endParaRPr lang="en-US" dirty="0"/>
          </a:p>
        </p:txBody>
      </p:sp>
    </p:spTree>
    <p:extLst>
      <p:ext uri="{BB962C8B-B14F-4D97-AF65-F5344CB8AC3E}">
        <p14:creationId xmlns:p14="http://schemas.microsoft.com/office/powerpoint/2010/main" val="2975103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dirty="0" smtClean="0">
                <a:solidFill>
                  <a:schemeClr val="tx1"/>
                </a:solidFill>
                <a:effectLst/>
                <a:latin typeface="+mn-lt"/>
                <a:ea typeface="+mn-ea"/>
                <a:cs typeface="+mn-cs"/>
              </a:rPr>
              <a:t>Ahora veamos en qué posición están respecto a otros trabajadores de la construcción.</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Esta diapositiva muestra los resultados de alrededor de 4000 trabajadores que participaron en una encuesta sobre ruido en una de las clases de capacitación</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Fíjense en donde se encuentran en términos de su antigüedad en la industria de la construcción</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Luego, vean las barras superiores: cada una de ellas indica cómo clasificaron su audición los miembros de cada categoría de “años de experiencia”. La barra púrpura muestra el porcentaje de los trabajadores que clasificaron su capacidad auditiva como excelente en cada categoría, mientras que la barra azul indica el porcentaje que afirmó que su audición era buena. Por su parte, la barra roja muestra el porcentaje de obreros que señalaron tener un poco de dificultad para oír, la barra amarilla indica el porcentaje con problemas moderados de audición y la barra marrón corresponde al porcentaje que afirmó tener muchos problemas de audición. Solo un porcentaje pequeño de trabajadores de cada categoría se clasificaron como sordos</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Si observan la línea anaranjada, se puede ver que el porcentaje de trabajadores que indicaron tener hipoacusia aumenta a mayor antigüedad en el ámbito de la construcción.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50E227-6153-492A-B91C-7B3605939042}" type="slidenum">
              <a:rPr lang="en-US" smtClean="0"/>
              <a:pPr/>
              <a:t>2</a:t>
            </a:fld>
            <a:endParaRPr lang="en-US" dirty="0"/>
          </a:p>
        </p:txBody>
      </p:sp>
    </p:spTree>
    <p:extLst>
      <p:ext uri="{BB962C8B-B14F-4D97-AF65-F5344CB8AC3E}">
        <p14:creationId xmlns:p14="http://schemas.microsoft.com/office/powerpoint/2010/main" val="3434481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PREGUNTAR A LA CLASE:</a:t>
            </a:r>
            <a:endParaRPr lang="en-U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Ahora quiero que me respondan esta pregunta. Piénsenlo para ustedes mismos. Durante los últimos 12 meses, ¿han sentido algún ruido molesto, como zumbidos, estruendos o silbidos, en los oídos o la cabeza que duran 5 minutos o más?</a:t>
            </a:r>
            <a:endParaRPr lang="en-US" baseline="0" dirty="0" smtClean="0"/>
          </a:p>
        </p:txBody>
      </p:sp>
      <p:sp>
        <p:nvSpPr>
          <p:cNvPr id="4" name="Slide Number Placeholder 3"/>
          <p:cNvSpPr>
            <a:spLocks noGrp="1"/>
          </p:cNvSpPr>
          <p:nvPr>
            <p:ph type="sldNum" sz="quarter" idx="10"/>
          </p:nvPr>
        </p:nvSpPr>
        <p:spPr/>
        <p:txBody>
          <a:bodyPr/>
          <a:lstStyle/>
          <a:p>
            <a:fld id="{3D50E227-6153-492A-B91C-7B3605939042}" type="slidenum">
              <a:rPr lang="en-US" smtClean="0"/>
              <a:pPr/>
              <a:t>3</a:t>
            </a:fld>
            <a:endParaRPr lang="en-US" dirty="0"/>
          </a:p>
        </p:txBody>
      </p:sp>
    </p:spTree>
    <p:extLst>
      <p:ext uri="{BB962C8B-B14F-4D97-AF65-F5344CB8AC3E}">
        <p14:creationId xmlns:p14="http://schemas.microsoft.com/office/powerpoint/2010/main" val="2821429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dirty="0" smtClean="0">
                <a:solidFill>
                  <a:schemeClr val="tx1"/>
                </a:solidFill>
                <a:effectLst/>
                <a:latin typeface="+mn-lt"/>
                <a:ea typeface="+mn-ea"/>
                <a:cs typeface="+mn-cs"/>
              </a:rPr>
              <a:t>Si la respuesta es sí, se trata de un síntoma inicial de cierto grado de hipoacusia. </a:t>
            </a:r>
            <a:br>
              <a:rPr lang="es-ES" sz="1200" kern="1200" dirty="0" smtClean="0">
                <a:solidFill>
                  <a:schemeClr val="tx1"/>
                </a:solidFill>
                <a:effectLst/>
                <a:latin typeface="+mn-lt"/>
                <a:ea typeface="+mn-ea"/>
                <a:cs typeface="+mn-cs"/>
              </a:rPr>
            </a:br>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Este trastorno, denominado tinnitus, es la percepción de sonido cuando no hay un ruido externo. </a:t>
            </a:r>
            <a:br>
              <a:rPr lang="es-ES" sz="1200" kern="1200" dirty="0" smtClean="0">
                <a:solidFill>
                  <a:schemeClr val="tx1"/>
                </a:solidFill>
                <a:effectLst/>
                <a:latin typeface="+mn-lt"/>
                <a:ea typeface="+mn-ea"/>
                <a:cs typeface="+mn-cs"/>
              </a:rPr>
            </a:br>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Muchas personas padecen esta enfermedad. De acuerdo con la Asociación Estadounidense de Tinnitus, se estima que más de 50 millones de estadounidenses presentan síntomas.</a:t>
            </a:r>
            <a:br>
              <a:rPr lang="es-ES" sz="1200" kern="1200" dirty="0" smtClean="0">
                <a:solidFill>
                  <a:schemeClr val="tx1"/>
                </a:solidFill>
                <a:effectLst/>
                <a:latin typeface="+mn-lt"/>
                <a:ea typeface="+mn-ea"/>
                <a:cs typeface="+mn-cs"/>
              </a:rPr>
            </a:br>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Desafortunadamente, no hay una cura para el tinnitus, pero sí existen algunas alternativas terapéuticas para controlar los síntomas, entre ellas audífonos para mitigar la hipoacusia a nivel general y terapia sonora para contrarrestar los sonidos provocados por este problema.</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DECIRLE A LA CLASE:</a:t>
            </a:r>
            <a:endParaRPr lang="en-U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 mejor manera de evitar la hipoacusia y el tinnitus es protegerse los oídos en entornos con ruidos intensos tanto en el trabajo como en la vida personal.  </a:t>
            </a:r>
            <a:br>
              <a:rPr lang="es-ES" sz="1200" kern="1200" dirty="0" smtClean="0">
                <a:solidFill>
                  <a:schemeClr val="tx1"/>
                </a:solidFill>
                <a:effectLst/>
                <a:latin typeface="+mn-lt"/>
                <a:ea typeface="+mn-ea"/>
                <a:cs typeface="+mn-cs"/>
              </a:rPr>
            </a:br>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Una forma de hacerlo es asegurarse de utilizar protección auditiva adecuada para el ruido al que uno está expuesto</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50E227-6153-492A-B91C-7B3605939042}" type="slidenum">
              <a:rPr lang="en-US" smtClean="0"/>
              <a:pPr/>
              <a:t>4</a:t>
            </a:fld>
            <a:endParaRPr lang="en-US" dirty="0"/>
          </a:p>
        </p:txBody>
      </p:sp>
    </p:spTree>
    <p:extLst>
      <p:ext uri="{BB962C8B-B14F-4D97-AF65-F5344CB8AC3E}">
        <p14:creationId xmlns:p14="http://schemas.microsoft.com/office/powerpoint/2010/main" val="2081647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4B7795-4495-4488-A2DD-2BA635A13463}" type="datetimeFigureOut">
              <a:rPr lang="en-US" smtClean="0"/>
              <a:pPr/>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6F1D41-F047-4AC2-8819-784D1B18B658}" type="slidenum">
              <a:rPr lang="en-US" smtClean="0"/>
              <a:pPr/>
              <a:t>‹#›</a:t>
            </a:fld>
            <a:endParaRPr lang="en-US" dirty="0"/>
          </a:p>
        </p:txBody>
      </p:sp>
    </p:spTree>
    <p:extLst>
      <p:ext uri="{BB962C8B-B14F-4D97-AF65-F5344CB8AC3E}">
        <p14:creationId xmlns:p14="http://schemas.microsoft.com/office/powerpoint/2010/main" val="587475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B7795-4495-4488-A2DD-2BA635A13463}" type="datetimeFigureOut">
              <a:rPr lang="en-US" smtClean="0"/>
              <a:pPr/>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6F1D41-F047-4AC2-8819-784D1B18B658}" type="slidenum">
              <a:rPr lang="en-US" smtClean="0"/>
              <a:pPr/>
              <a:t>‹#›</a:t>
            </a:fld>
            <a:endParaRPr lang="en-US" dirty="0"/>
          </a:p>
        </p:txBody>
      </p:sp>
    </p:spTree>
    <p:extLst>
      <p:ext uri="{BB962C8B-B14F-4D97-AF65-F5344CB8AC3E}">
        <p14:creationId xmlns:p14="http://schemas.microsoft.com/office/powerpoint/2010/main" val="2983647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B7795-4495-4488-A2DD-2BA635A13463}" type="datetimeFigureOut">
              <a:rPr lang="en-US" smtClean="0"/>
              <a:pPr/>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6F1D41-F047-4AC2-8819-784D1B18B658}" type="slidenum">
              <a:rPr lang="en-US" smtClean="0"/>
              <a:pPr/>
              <a:t>‹#›</a:t>
            </a:fld>
            <a:endParaRPr lang="en-US" dirty="0"/>
          </a:p>
        </p:txBody>
      </p:sp>
    </p:spTree>
    <p:extLst>
      <p:ext uri="{BB962C8B-B14F-4D97-AF65-F5344CB8AC3E}">
        <p14:creationId xmlns:p14="http://schemas.microsoft.com/office/powerpoint/2010/main" val="28854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B7795-4495-4488-A2DD-2BA635A13463}" type="datetimeFigureOut">
              <a:rPr lang="en-US" smtClean="0"/>
              <a:pPr/>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6F1D41-F047-4AC2-8819-784D1B18B658}" type="slidenum">
              <a:rPr lang="en-US" smtClean="0"/>
              <a:pPr/>
              <a:t>‹#›</a:t>
            </a:fld>
            <a:endParaRPr lang="en-US" dirty="0"/>
          </a:p>
        </p:txBody>
      </p:sp>
    </p:spTree>
    <p:extLst>
      <p:ext uri="{BB962C8B-B14F-4D97-AF65-F5344CB8AC3E}">
        <p14:creationId xmlns:p14="http://schemas.microsoft.com/office/powerpoint/2010/main" val="3905570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4B7795-4495-4488-A2DD-2BA635A13463}" type="datetimeFigureOut">
              <a:rPr lang="en-US" smtClean="0"/>
              <a:pPr/>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6F1D41-F047-4AC2-8819-784D1B18B658}" type="slidenum">
              <a:rPr lang="en-US" smtClean="0"/>
              <a:pPr/>
              <a:t>‹#›</a:t>
            </a:fld>
            <a:endParaRPr lang="en-US" dirty="0"/>
          </a:p>
        </p:txBody>
      </p:sp>
    </p:spTree>
    <p:extLst>
      <p:ext uri="{BB962C8B-B14F-4D97-AF65-F5344CB8AC3E}">
        <p14:creationId xmlns:p14="http://schemas.microsoft.com/office/powerpoint/2010/main" val="2417067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4B7795-4495-4488-A2DD-2BA635A13463}" type="datetimeFigureOut">
              <a:rPr lang="en-US" smtClean="0"/>
              <a:pPr/>
              <a:t>8/16/2019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6F1D41-F047-4AC2-8819-784D1B18B658}" type="slidenum">
              <a:rPr lang="en-US" smtClean="0"/>
              <a:pPr/>
              <a:t>‹#›</a:t>
            </a:fld>
            <a:endParaRPr lang="en-US" dirty="0"/>
          </a:p>
        </p:txBody>
      </p:sp>
    </p:spTree>
    <p:extLst>
      <p:ext uri="{BB962C8B-B14F-4D97-AF65-F5344CB8AC3E}">
        <p14:creationId xmlns:p14="http://schemas.microsoft.com/office/powerpoint/2010/main" val="343825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4B7795-4495-4488-A2DD-2BA635A13463}" type="datetimeFigureOut">
              <a:rPr lang="en-US" smtClean="0"/>
              <a:pPr/>
              <a:t>8/16/2019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6F1D41-F047-4AC2-8819-784D1B18B658}" type="slidenum">
              <a:rPr lang="en-US" smtClean="0"/>
              <a:pPr/>
              <a:t>‹#›</a:t>
            </a:fld>
            <a:endParaRPr lang="en-US" dirty="0"/>
          </a:p>
        </p:txBody>
      </p:sp>
    </p:spTree>
    <p:extLst>
      <p:ext uri="{BB962C8B-B14F-4D97-AF65-F5344CB8AC3E}">
        <p14:creationId xmlns:p14="http://schemas.microsoft.com/office/powerpoint/2010/main" val="239366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4B7795-4495-4488-A2DD-2BA635A13463}" type="datetimeFigureOut">
              <a:rPr lang="en-US" smtClean="0"/>
              <a:pPr/>
              <a:t>8/16/2019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6F1D41-F047-4AC2-8819-784D1B18B658}" type="slidenum">
              <a:rPr lang="en-US" smtClean="0"/>
              <a:pPr/>
              <a:t>‹#›</a:t>
            </a:fld>
            <a:endParaRPr lang="en-US" dirty="0"/>
          </a:p>
        </p:txBody>
      </p:sp>
    </p:spTree>
    <p:extLst>
      <p:ext uri="{BB962C8B-B14F-4D97-AF65-F5344CB8AC3E}">
        <p14:creationId xmlns:p14="http://schemas.microsoft.com/office/powerpoint/2010/main" val="3593358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4B7795-4495-4488-A2DD-2BA635A13463}" type="datetimeFigureOut">
              <a:rPr lang="en-US" smtClean="0"/>
              <a:pPr/>
              <a:t>8/16/2019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6F1D41-F047-4AC2-8819-784D1B18B658}" type="slidenum">
              <a:rPr lang="en-US" smtClean="0"/>
              <a:pPr/>
              <a:t>‹#›</a:t>
            </a:fld>
            <a:endParaRPr lang="en-US" dirty="0"/>
          </a:p>
        </p:txBody>
      </p:sp>
    </p:spTree>
    <p:extLst>
      <p:ext uri="{BB962C8B-B14F-4D97-AF65-F5344CB8AC3E}">
        <p14:creationId xmlns:p14="http://schemas.microsoft.com/office/powerpoint/2010/main" val="399225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4B7795-4495-4488-A2DD-2BA635A13463}" type="datetimeFigureOut">
              <a:rPr lang="en-US" smtClean="0"/>
              <a:pPr/>
              <a:t>8/16/2019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6F1D41-F047-4AC2-8819-784D1B18B658}" type="slidenum">
              <a:rPr lang="en-US" smtClean="0"/>
              <a:pPr/>
              <a:t>‹#›</a:t>
            </a:fld>
            <a:endParaRPr lang="en-US" dirty="0"/>
          </a:p>
        </p:txBody>
      </p:sp>
    </p:spTree>
    <p:extLst>
      <p:ext uri="{BB962C8B-B14F-4D97-AF65-F5344CB8AC3E}">
        <p14:creationId xmlns:p14="http://schemas.microsoft.com/office/powerpoint/2010/main" val="2944965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4B7795-4495-4488-A2DD-2BA635A13463}" type="datetimeFigureOut">
              <a:rPr lang="en-US" smtClean="0"/>
              <a:pPr/>
              <a:t>8/16/2019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6F1D41-F047-4AC2-8819-784D1B18B658}" type="slidenum">
              <a:rPr lang="en-US" smtClean="0"/>
              <a:pPr/>
              <a:t>‹#›</a:t>
            </a:fld>
            <a:endParaRPr lang="en-US" dirty="0"/>
          </a:p>
        </p:txBody>
      </p:sp>
    </p:spTree>
    <p:extLst>
      <p:ext uri="{BB962C8B-B14F-4D97-AF65-F5344CB8AC3E}">
        <p14:creationId xmlns:p14="http://schemas.microsoft.com/office/powerpoint/2010/main" val="1930737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B7795-4495-4488-A2DD-2BA635A13463}" type="datetimeFigureOut">
              <a:rPr lang="en-US" smtClean="0"/>
              <a:pPr/>
              <a:t>8/16/2019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F1D41-F047-4AC2-8819-784D1B18B658}" type="slidenum">
              <a:rPr lang="en-US" smtClean="0"/>
              <a:pPr/>
              <a:t>‹#›</a:t>
            </a:fld>
            <a:endParaRPr lang="en-US" dirty="0"/>
          </a:p>
        </p:txBody>
      </p:sp>
    </p:spTree>
    <p:extLst>
      <p:ext uri="{BB962C8B-B14F-4D97-AF65-F5344CB8AC3E}">
        <p14:creationId xmlns:p14="http://schemas.microsoft.com/office/powerpoint/2010/main" val="4089897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9581" y="838200"/>
            <a:ext cx="8229600" cy="1143000"/>
          </a:xfrm>
        </p:spPr>
        <p:txBody>
          <a:bodyPr>
            <a:normAutofit/>
          </a:bodyPr>
          <a:lstStyle/>
          <a:p>
            <a:r>
              <a:rPr lang="es-ES" sz="3600" dirty="0"/>
              <a:t>¿Cómo describirían su capacidad auditiva?</a:t>
            </a:r>
            <a:endParaRPr lang="en-US" sz="3600" dirty="0"/>
          </a:p>
        </p:txBody>
      </p:sp>
      <p:sp>
        <p:nvSpPr>
          <p:cNvPr id="5" name="Content Placeholder 4"/>
          <p:cNvSpPr>
            <a:spLocks noGrp="1"/>
          </p:cNvSpPr>
          <p:nvPr>
            <p:ph idx="1"/>
          </p:nvPr>
        </p:nvSpPr>
        <p:spPr>
          <a:xfrm>
            <a:off x="457200" y="1752600"/>
            <a:ext cx="8229600" cy="4525963"/>
          </a:xfrm>
        </p:spPr>
        <p:txBody>
          <a:bodyPr>
            <a:noAutofit/>
          </a:bodyPr>
          <a:lstStyle/>
          <a:p>
            <a:pPr lvl="3">
              <a:lnSpc>
                <a:spcPct val="150000"/>
              </a:lnSpc>
              <a:buFont typeface="Wingdings" panose="05000000000000000000" pitchFamily="2" charset="2"/>
              <a:buChar char="q"/>
            </a:pPr>
            <a:r>
              <a:rPr lang="es-ES" sz="3000" dirty="0" smtClean="0"/>
              <a:t> Excelente audición</a:t>
            </a:r>
          </a:p>
          <a:p>
            <a:pPr lvl="3">
              <a:lnSpc>
                <a:spcPct val="150000"/>
              </a:lnSpc>
              <a:buFont typeface="Wingdings" panose="05000000000000000000" pitchFamily="2" charset="2"/>
              <a:buChar char="q"/>
            </a:pPr>
            <a:r>
              <a:rPr lang="es-ES" sz="3000" dirty="0" smtClean="0"/>
              <a:t> Buena audición</a:t>
            </a:r>
          </a:p>
          <a:p>
            <a:pPr lvl="3">
              <a:lnSpc>
                <a:spcPct val="150000"/>
              </a:lnSpc>
              <a:buFont typeface="Wingdings" panose="05000000000000000000" pitchFamily="2" charset="2"/>
              <a:buChar char="q"/>
            </a:pPr>
            <a:r>
              <a:rPr lang="es-ES" sz="3000" dirty="0"/>
              <a:t> </a:t>
            </a:r>
            <a:r>
              <a:rPr lang="es-ES" sz="3000" dirty="0" smtClean="0"/>
              <a:t>Dificultad de audición leve </a:t>
            </a:r>
          </a:p>
          <a:p>
            <a:pPr lvl="3">
              <a:lnSpc>
                <a:spcPct val="150000"/>
              </a:lnSpc>
              <a:buFont typeface="Wingdings" panose="05000000000000000000" pitchFamily="2" charset="2"/>
              <a:buChar char="q"/>
            </a:pPr>
            <a:r>
              <a:rPr lang="es-ES" sz="3000" dirty="0" smtClean="0"/>
              <a:t> Dificultad de audición moderada </a:t>
            </a:r>
          </a:p>
          <a:p>
            <a:pPr lvl="3">
              <a:lnSpc>
                <a:spcPct val="150000"/>
              </a:lnSpc>
              <a:buFont typeface="Wingdings" panose="05000000000000000000" pitchFamily="2" charset="2"/>
              <a:buChar char="q"/>
            </a:pPr>
            <a:r>
              <a:rPr lang="es-ES" sz="3000" dirty="0" smtClean="0"/>
              <a:t> Gran dificultad para oír </a:t>
            </a:r>
          </a:p>
          <a:p>
            <a:pPr lvl="3">
              <a:lnSpc>
                <a:spcPct val="150000"/>
              </a:lnSpc>
              <a:buFont typeface="Wingdings" panose="05000000000000000000" pitchFamily="2" charset="2"/>
              <a:buChar char="q"/>
            </a:pPr>
            <a:r>
              <a:rPr lang="es-ES" sz="3000" dirty="0" smtClean="0"/>
              <a:t> Sordera</a:t>
            </a:r>
            <a:endParaRPr lang="es-ES" sz="3000" dirty="0"/>
          </a:p>
        </p:txBody>
      </p:sp>
      <p:sp>
        <p:nvSpPr>
          <p:cNvPr id="6" name="Rectangle 5"/>
          <p:cNvSpPr/>
          <p:nvPr/>
        </p:nvSpPr>
        <p:spPr>
          <a:xfrm>
            <a:off x="239713" y="152400"/>
            <a:ext cx="8669337" cy="913070"/>
          </a:xfrm>
          <a:prstGeom prst="rect">
            <a:avLst/>
          </a:prstGeom>
          <a:solidFill>
            <a:srgbClr val="C00000"/>
          </a:solidFill>
        </p:spPr>
        <p:txBody>
          <a:bodyPr wrap="square">
            <a:spAutoFit/>
          </a:bodyPr>
          <a:lstStyle/>
          <a:p>
            <a:pPr algn="ctr" defTabSz="457200" fontAlgn="auto">
              <a:spcBef>
                <a:spcPts val="0"/>
              </a:spcBef>
              <a:spcAft>
                <a:spcPts val="0"/>
              </a:spcAft>
              <a:defRPr/>
            </a:pPr>
            <a:r>
              <a:rPr lang="es-ES" sz="4000" b="1" baseline="-3000" dirty="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t>Ruido en la industria </a:t>
            </a:r>
            <a:r>
              <a:rPr lang="es-ES" sz="4000" b="1" baseline="-3000" dirty="0" smtClean="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t>de </a:t>
            </a:r>
            <a:r>
              <a:rPr lang="es-ES" sz="4000" b="1" baseline="-3000" dirty="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t>la construcción </a:t>
            </a:r>
            <a:r>
              <a:rPr lang="es-ES" sz="4000" b="1" baseline="-3000" dirty="0" smtClean="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t>y</a:t>
            </a:r>
            <a:br>
              <a:rPr lang="es-ES" sz="4000" b="1" baseline="-3000" dirty="0" smtClean="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br>
            <a:r>
              <a:rPr lang="es-ES" sz="4000" b="1" baseline="-3000" dirty="0" smtClean="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t>prevención </a:t>
            </a:r>
            <a:r>
              <a:rPr lang="es-ES" sz="4000" b="1" baseline="-3000" dirty="0">
                <a:solidFill>
                  <a:prstClr val="white"/>
                </a:solidFill>
                <a:effectLst>
                  <a:outerShdw blurRad="50800" dist="38100" dir="2700000" algn="tl" rotWithShape="0">
                    <a:srgbClr val="000000">
                      <a:alpha val="43000"/>
                    </a:srgbClr>
                  </a:outerShdw>
                </a:effectLst>
                <a:latin typeface="Arial Narrow"/>
                <a:ea typeface="Arial" pitchFamily="-110" charset="0"/>
                <a:cs typeface="Arial Narrow"/>
              </a:rPr>
              <a:t>de la hipoacusia</a:t>
            </a: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6383074"/>
            <a:ext cx="4177144" cy="458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21335" y="6507518"/>
            <a:ext cx="1392936" cy="369332"/>
          </a:xfrm>
          <a:prstGeom prst="rect">
            <a:avLst/>
          </a:prstGeom>
          <a:solidFill>
            <a:schemeClr val="bg1"/>
          </a:solidFill>
          <a:ln w="31750">
            <a:solidFill>
              <a:schemeClr val="tx1"/>
            </a:solidFill>
          </a:ln>
          <a:effectLst>
            <a:outerShdw blurRad="50800" dist="38100" dir="18900000" algn="bl" rotWithShape="0">
              <a:prstClr val="black">
                <a:alpha val="40000"/>
              </a:prstClr>
            </a:outerShdw>
          </a:effectLst>
        </p:spPr>
        <p:txBody>
          <a:bodyPr wrap="square" rtlCol="0">
            <a:spAutoFit/>
          </a:bodyPr>
          <a:lstStyle/>
          <a:p>
            <a:r>
              <a:rPr lang="es-ES" dirty="0" smtClean="0"/>
              <a:t>Ejercicio</a:t>
            </a:r>
            <a:r>
              <a:rPr lang="en-US" dirty="0" smtClean="0"/>
              <a:t> A-6</a:t>
            </a:r>
            <a:endParaRPr lang="en-US" dirty="0"/>
          </a:p>
        </p:txBody>
      </p:sp>
    </p:spTree>
    <p:extLst>
      <p:ext uri="{BB962C8B-B14F-4D97-AF65-F5344CB8AC3E}">
        <p14:creationId xmlns:p14="http://schemas.microsoft.com/office/powerpoint/2010/main" val="528398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3600" dirty="0"/>
              <a:t>¿Cuál es su posición respecto a los otros?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0683222"/>
              </p:ext>
            </p:extLst>
          </p:nvPr>
        </p:nvGraphicFramePr>
        <p:xfrm>
          <a:off x="381000" y="1447800"/>
          <a:ext cx="8458200"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6984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7762"/>
          </a:xfrm>
        </p:spPr>
        <p:txBody>
          <a:bodyPr>
            <a:normAutofit/>
          </a:bodyPr>
          <a:lstStyle/>
          <a:p>
            <a:r>
              <a:rPr lang="es-ES" dirty="0"/>
              <a:t>Durante los últimos 12 meses, ¿han sentido zumbidos, estruendos o silbidos molestos en los oídos o la cabeza que duran 5 minutos o más?</a:t>
            </a:r>
            <a:endParaRPr lang="en-US" dirty="0"/>
          </a:p>
        </p:txBody>
      </p:sp>
      <p:sp>
        <p:nvSpPr>
          <p:cNvPr id="3" name="Content Placeholder 2"/>
          <p:cNvSpPr>
            <a:spLocks noGrp="1"/>
          </p:cNvSpPr>
          <p:nvPr>
            <p:ph idx="1"/>
          </p:nvPr>
        </p:nvSpPr>
        <p:spPr>
          <a:xfrm>
            <a:off x="457200" y="3810000"/>
            <a:ext cx="8229600" cy="2316163"/>
          </a:xfrm>
        </p:spPr>
        <p:txBody>
          <a:bodyPr/>
          <a:lstStyle/>
          <a:p>
            <a:pPr algn="ctr">
              <a:lnSpc>
                <a:spcPct val="150000"/>
              </a:lnSpc>
              <a:buFont typeface="Wingdings" panose="05000000000000000000" pitchFamily="2" charset="2"/>
              <a:buChar char="q"/>
            </a:pPr>
            <a:r>
              <a:rPr lang="en-US" dirty="0" smtClean="0"/>
              <a:t> </a:t>
            </a:r>
            <a:r>
              <a:rPr lang="es-ES" dirty="0" smtClean="0"/>
              <a:t>Sí</a:t>
            </a:r>
          </a:p>
          <a:p>
            <a:pPr algn="ctr">
              <a:lnSpc>
                <a:spcPct val="150000"/>
              </a:lnSpc>
              <a:buFont typeface="Wingdings" panose="05000000000000000000" pitchFamily="2" charset="2"/>
              <a:buChar char="q"/>
            </a:pPr>
            <a:r>
              <a:rPr lang="en-US" dirty="0" smtClean="0"/>
              <a:t> No</a:t>
            </a:r>
            <a:endParaRPr lang="en-US" dirty="0"/>
          </a:p>
        </p:txBody>
      </p:sp>
    </p:spTree>
    <p:extLst>
      <p:ext uri="{BB962C8B-B14F-4D97-AF65-F5344CB8AC3E}">
        <p14:creationId xmlns:p14="http://schemas.microsoft.com/office/powerpoint/2010/main" val="1782341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Tinnitus</a:t>
            </a:r>
            <a:br>
              <a:rPr lang="es-ES" dirty="0" smtClean="0"/>
            </a:br>
            <a:r>
              <a:rPr lang="es-ES" dirty="0" smtClean="0"/>
              <a:t>“zumbido en los oídos”</a:t>
            </a:r>
            <a:endParaRPr lang="es-ES" dirty="0"/>
          </a:p>
        </p:txBody>
      </p:sp>
      <p:sp>
        <p:nvSpPr>
          <p:cNvPr id="3" name="Content Placeholder 2"/>
          <p:cNvSpPr>
            <a:spLocks noGrp="1"/>
          </p:cNvSpPr>
          <p:nvPr>
            <p:ph idx="1"/>
          </p:nvPr>
        </p:nvSpPr>
        <p:spPr/>
        <p:txBody>
          <a:bodyPr>
            <a:normAutofit fontScale="92500"/>
          </a:bodyPr>
          <a:lstStyle/>
          <a:p>
            <a:r>
              <a:rPr lang="es-ES" dirty="0" smtClean="0"/>
              <a:t>Este trastorno, denominado tinnitus, es la percepción de sonido cuando no hay un ruido externo.</a:t>
            </a:r>
          </a:p>
          <a:p>
            <a:pPr lvl="1"/>
            <a:r>
              <a:rPr lang="es-ES" dirty="0" smtClean="0"/>
              <a:t>Zumbido en los oídos (o silbido, chiflido, estruendo, chirrido o pitido)</a:t>
            </a:r>
          </a:p>
          <a:p>
            <a:r>
              <a:rPr lang="es-ES" dirty="0" smtClean="0"/>
              <a:t>Se estima que más de 50 millones de estadounidenses presentan síntomas de tinnitus</a:t>
            </a:r>
          </a:p>
          <a:p>
            <a:r>
              <a:rPr lang="es-ES" dirty="0" smtClean="0"/>
              <a:t>No hay una cura pero sí existen algunas alternativas terapéuticas</a:t>
            </a:r>
            <a:endParaRPr lang="es-ES" dirty="0"/>
          </a:p>
        </p:txBody>
      </p:sp>
    </p:spTree>
    <p:extLst>
      <p:ext uri="{BB962C8B-B14F-4D97-AF65-F5344CB8AC3E}">
        <p14:creationId xmlns:p14="http://schemas.microsoft.com/office/powerpoint/2010/main" val="1853289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1507</TotalTime>
  <Words>523</Words>
  <Application>Microsoft Office PowerPoint</Application>
  <PresentationFormat>On-screen Show (4:3)</PresentationFormat>
  <Paragraphs>56</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¿Cómo describirían su capacidad auditiva?</vt:lpstr>
      <vt:lpstr>¿Cuál es su posición respecto a los otros?</vt:lpstr>
      <vt:lpstr>Durante los últimos 12 meses, ¿han sentido zumbidos, estruendos o silbidos molestos en los oídos o la cabeza que duran 5 minutos o más?</vt:lpstr>
      <vt:lpstr>Tinnitus “zumbido en los oídos”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would you best describe your hearing?</dc:title>
  <dc:creator>MK Fletcher</dc:creator>
  <cp:lastModifiedBy>Kathy Tolentino Gonzalez</cp:lastModifiedBy>
  <cp:revision>39</cp:revision>
  <dcterms:created xsi:type="dcterms:W3CDTF">2017-09-19T20:09:57Z</dcterms:created>
  <dcterms:modified xsi:type="dcterms:W3CDTF">2019-08-16T14:31:35Z</dcterms:modified>
</cp:coreProperties>
</file>