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A196"/>
    <a:srgbClr val="3399FF"/>
    <a:srgbClr val="5ED4C9"/>
    <a:srgbClr val="82DED5"/>
    <a:srgbClr val="9EE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18" autoAdjust="0"/>
    <p:restoredTop sz="59645" autoAdjust="0"/>
  </p:normalViewPr>
  <p:slideViewPr>
    <p:cSldViewPr>
      <p:cViewPr varScale="1">
        <p:scale>
          <a:sx n="65" d="100"/>
          <a:sy n="65" d="100"/>
        </p:scale>
        <p:origin x="-366" y="-192"/>
      </p:cViewPr>
      <p:guideLst>
        <p:guide orient="horz" pos="2160"/>
        <p:guide pos="2880"/>
      </p:guideLst>
    </p:cSldViewPr>
  </p:slideViewPr>
  <p:notesTextViewPr>
    <p:cViewPr>
      <p:scale>
        <a:sx n="1" d="1"/>
        <a:sy n="1" d="1"/>
      </p:scale>
      <p:origin x="18" y="468"/>
    </p:cViewPr>
  </p:notesTextViewPr>
  <p:notesViewPr>
    <p:cSldViewPr>
      <p:cViewPr>
        <p:scale>
          <a:sx n="91" d="100"/>
          <a:sy n="91" d="100"/>
        </p:scale>
        <p:origin x="-414" y="1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B9BB10-07D3-4CAA-B6C6-8923A1982B41}" type="datetimeFigureOut">
              <a:rPr lang="en-US" smtClean="0"/>
              <a:pPr/>
              <a:t>8/16/2019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F8A428-B4F9-49AB-9F9A-CCE9A52C245C}" type="slidenum">
              <a:rPr lang="en-US" smtClean="0"/>
              <a:pPr/>
              <a:t>‹#›</a:t>
            </a:fld>
            <a:endParaRPr lang="en-US"/>
          </a:p>
        </p:txBody>
      </p:sp>
    </p:spTree>
    <p:extLst>
      <p:ext uri="{BB962C8B-B14F-4D97-AF65-F5344CB8AC3E}">
        <p14:creationId xmlns:p14="http://schemas.microsoft.com/office/powerpoint/2010/main" val="3396041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43400"/>
            <a:ext cx="5867400" cy="4114800"/>
          </a:xfrm>
        </p:spPr>
        <p:txBody>
          <a:bodyPr/>
          <a:lstStyle/>
          <a:p>
            <a:r>
              <a:rPr lang="es-ES" sz="1200" b="1" kern="1200" noProof="0" dirty="0" smtClean="0">
                <a:solidFill>
                  <a:schemeClr val="tx1"/>
                </a:solidFill>
                <a:effectLst/>
                <a:latin typeface="+mn-lt"/>
                <a:ea typeface="+mn-ea"/>
                <a:cs typeface="+mn-cs"/>
              </a:rPr>
              <a:t>NOTA PARA EL INSTRUCTOR</a:t>
            </a:r>
            <a:r>
              <a:rPr lang="es-ES" sz="1200" b="1" kern="1200" baseline="0" noProof="0" dirty="0" smtClean="0">
                <a:solidFill>
                  <a:schemeClr val="tx1"/>
                </a:solidFill>
                <a:effectLst/>
                <a:latin typeface="+mn-lt"/>
                <a:ea typeface="+mn-ea"/>
                <a:cs typeface="+mn-cs"/>
              </a:rPr>
              <a:t>: </a:t>
            </a:r>
            <a:r>
              <a:rPr lang="es-ES" b="1" noProof="0" dirty="0" smtClean="0"/>
              <a:t>Cada una de las cuatro diapositivas se puede usar de forma individual para insertar otros materiales para la presentación, o bien en conjunto para dar una presentación más larga de 15 minutos.</a:t>
            </a:r>
            <a:br>
              <a:rPr lang="es-ES" b="1" noProof="0" dirty="0" smtClean="0"/>
            </a:br>
            <a:endParaRPr lang="es-ES" sz="1200" b="1" kern="1200" baseline="0" noProof="0" dirty="0" smtClean="0">
              <a:solidFill>
                <a:schemeClr val="tx1"/>
              </a:solidFill>
              <a:effectLst/>
              <a:latin typeface="+mn-lt"/>
              <a:ea typeface="+mn-ea"/>
              <a:cs typeface="+mn-cs"/>
            </a:endParaRPr>
          </a:p>
          <a:p>
            <a:r>
              <a:rPr lang="es-ES" sz="1200" b="1" kern="1200" noProof="0" dirty="0" smtClean="0">
                <a:solidFill>
                  <a:schemeClr val="tx1"/>
                </a:solidFill>
                <a:effectLst/>
                <a:latin typeface="+mn-lt"/>
                <a:ea typeface="+mn-ea"/>
                <a:cs typeface="+mn-cs"/>
              </a:rPr>
              <a:t>EJERCICIOS DE CAPACITACIÓN SOBRE RUIDO PARA USAR EN LAS CLASES DE LOS PROGRAMAS DE CAPACITACIÓN EN HABILIDADES: Programa de capacitación independiente </a:t>
            </a:r>
            <a:r>
              <a:rPr lang="es-ES" sz="1200" b="1" kern="1200" baseline="0" noProof="0" dirty="0" smtClean="0">
                <a:solidFill>
                  <a:schemeClr val="tx1"/>
                </a:solidFill>
                <a:effectLst/>
                <a:latin typeface="+mn-lt"/>
                <a:ea typeface="+mn-ea"/>
                <a:cs typeface="+mn-cs"/>
              </a:rPr>
              <a:t>B-2(B)</a:t>
            </a:r>
          </a:p>
          <a:p>
            <a:endParaRPr lang="en-US" sz="1200" b="1" kern="1200" baseline="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¿Por qué debería preocuparles la hipoacusia, más allá de la pérdida de la audición? La hipoacusia es una de las discapacidades laborales más frecuentes en los Estados Unidos y año tras año provoca pérdidas a las empresas por un valor estimado de $242 millones en concepto de indemnizaciones para los trabajadores.</a:t>
            </a:r>
            <a:br>
              <a:rPr lang="es-E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p>
          <a:p>
            <a:r>
              <a:rPr lang="es-ES" dirty="0" smtClean="0"/>
              <a:t>En un estudio de más de 40,000 hogares, se determinó que aquellos con hipoacusia grave tenían tasas de desempleo de casi el doble que aquellos sin este problema. El nivel de ingresos de aquellos con el grado máximo de hipoacusia fue de $14,000 menos que el obtenido por el grupo con el grado de hipoacusia más leve. </a:t>
            </a:r>
            <a:br>
              <a:rPr lang="es-ES" dirty="0" smtClean="0"/>
            </a:b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s-ES" sz="1200" kern="1200" dirty="0" smtClean="0">
                <a:solidFill>
                  <a:schemeClr val="tx1"/>
                </a:solidFill>
                <a:effectLst/>
                <a:latin typeface="+mn-lt"/>
                <a:ea typeface="+mn-ea"/>
                <a:cs typeface="+mn-cs"/>
              </a:rPr>
              <a:t>En resumen, la hipoacusia puede afectar tanto la capacidad de trabajo como el nivel de ingresos.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F8A428-B4F9-49AB-9F9A-CCE9A52C245C}" type="slidenum">
              <a:rPr lang="en-US" smtClean="0"/>
              <a:pPr/>
              <a:t>1</a:t>
            </a:fld>
            <a:endParaRPr lang="en-US"/>
          </a:p>
        </p:txBody>
      </p:sp>
    </p:spTree>
    <p:extLst>
      <p:ext uri="{BB962C8B-B14F-4D97-AF65-F5344CB8AC3E}">
        <p14:creationId xmlns:p14="http://schemas.microsoft.com/office/powerpoint/2010/main" val="166893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01324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08224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998537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1646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63C7F-8FF7-4904-ADF7-971691164861}"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59878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363C7F-8FF7-4904-ADF7-971691164861}"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123872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363C7F-8FF7-4904-ADF7-971691164861}" type="datetimeFigureOut">
              <a:rPr lang="en-US" smtClean="0"/>
              <a:pPr/>
              <a:t>8/16/2019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331356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63C7F-8FF7-4904-ADF7-971691164861}" type="datetimeFigureOut">
              <a:rPr lang="en-US" smtClean="0"/>
              <a:pPr/>
              <a:t>8/16/2019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07735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63C7F-8FF7-4904-ADF7-971691164861}" type="datetimeFigureOut">
              <a:rPr lang="en-US" smtClean="0"/>
              <a:pPr/>
              <a:t>8/16/2019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88644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63C7F-8FF7-4904-ADF7-971691164861}"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43176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63C7F-8FF7-4904-ADF7-971691164861}"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2B430-0727-4ACC-ABC7-A56CF2DFBB8C}" type="slidenum">
              <a:rPr lang="en-US" smtClean="0"/>
              <a:pPr/>
              <a:t>‹#›</a:t>
            </a:fld>
            <a:endParaRPr lang="en-US"/>
          </a:p>
        </p:txBody>
      </p:sp>
    </p:spTree>
    <p:extLst>
      <p:ext uri="{BB962C8B-B14F-4D97-AF65-F5344CB8AC3E}">
        <p14:creationId xmlns:p14="http://schemas.microsoft.com/office/powerpoint/2010/main" val="279101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63C7F-8FF7-4904-ADF7-971691164861}" type="datetimeFigureOut">
              <a:rPr lang="en-US" smtClean="0"/>
              <a:pPr/>
              <a:t>8/16/2019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2B430-0727-4ACC-ABC7-A56CF2DFBB8C}" type="slidenum">
              <a:rPr lang="en-US" smtClean="0"/>
              <a:pPr/>
              <a:t>‹#›</a:t>
            </a:fld>
            <a:endParaRPr lang="en-US"/>
          </a:p>
        </p:txBody>
      </p:sp>
    </p:spTree>
    <p:extLst>
      <p:ext uri="{BB962C8B-B14F-4D97-AF65-F5344CB8AC3E}">
        <p14:creationId xmlns:p14="http://schemas.microsoft.com/office/powerpoint/2010/main" val="259179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s-ES" sz="3600" dirty="0"/>
              <a:t>El costo de la hipoacusia</a:t>
            </a:r>
            <a:endParaRPr lang="en-US" sz="3600" dirty="0"/>
          </a:p>
        </p:txBody>
      </p:sp>
      <p:sp>
        <p:nvSpPr>
          <p:cNvPr id="4" name="Rectangle 3"/>
          <p:cNvSpPr/>
          <p:nvPr/>
        </p:nvSpPr>
        <p:spPr>
          <a:xfrm>
            <a:off x="0" y="0"/>
            <a:ext cx="9130143" cy="913070"/>
          </a:xfrm>
          <a:prstGeom prst="rect">
            <a:avLst/>
          </a:prstGeom>
          <a:solidFill>
            <a:srgbClr val="C00000"/>
          </a:solidFill>
        </p:spPr>
        <p:txBody>
          <a:bodyPr wrap="square">
            <a:spAutoFit/>
          </a:bodyPr>
          <a:lstStyle/>
          <a:p>
            <a:pPr algn="ctr" defTabSz="457200" fontAlgn="auto">
              <a:spcBef>
                <a:spcPts val="0"/>
              </a:spcBef>
              <a:spcAft>
                <a:spcPts val="0"/>
              </a:spcAft>
              <a:defRPr/>
            </a:pPr>
            <a:r>
              <a:rPr lang="es-ES" sz="4000" b="1" baseline="-3000" dirty="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Ruido en la industria </a:t>
            </a:r>
            <a: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de </a:t>
            </a:r>
            <a:r>
              <a:rPr lang="es-ES" sz="4000" b="1" baseline="-3000" dirty="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la construcción </a:t>
            </a:r>
            <a: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y</a:t>
            </a:r>
            <a:b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br>
            <a: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prevención </a:t>
            </a:r>
            <a:r>
              <a:rPr lang="es-ES" sz="4000" b="1" baseline="-3000" dirty="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de la hipoacusia</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6383074"/>
            <a:ext cx="4177144" cy="458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5240" y="6211669"/>
            <a:ext cx="1621535" cy="646331"/>
          </a:xfrm>
          <a:prstGeom prst="rect">
            <a:avLst/>
          </a:prstGeom>
          <a:solidFill>
            <a:schemeClr val="bg1"/>
          </a:solidFill>
          <a:ln w="31750">
            <a:solidFill>
              <a:schemeClr val="tx1"/>
            </a:solidFill>
          </a:ln>
          <a:effectLst>
            <a:outerShdw blurRad="50800" dist="38100" dir="18900000" algn="bl" rotWithShape="0">
              <a:prstClr val="black">
                <a:alpha val="40000"/>
              </a:prstClr>
            </a:outerShdw>
          </a:effectLst>
        </p:spPr>
        <p:txBody>
          <a:bodyPr wrap="square" rtlCol="0">
            <a:spAutoFit/>
          </a:bodyPr>
          <a:lstStyle/>
          <a:p>
            <a:r>
              <a:rPr lang="es-ES" dirty="0" smtClean="0"/>
              <a:t>Ejercicio</a:t>
            </a:r>
            <a:r>
              <a:rPr lang="en-US" dirty="0" smtClean="0"/>
              <a:t> B-2</a:t>
            </a:r>
            <a:r>
              <a:rPr lang="en-US" dirty="0"/>
              <a:t> </a:t>
            </a:r>
            <a:r>
              <a:rPr lang="en-US" dirty="0" smtClean="0"/>
              <a:t>(B)</a:t>
            </a:r>
            <a:endParaRPr lang="en-US" dirty="0"/>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312060" y="1600200"/>
            <a:ext cx="4519879"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735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3775</TotalTime>
  <Words>58</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El costo de la hipoacusia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Bunting</dc:creator>
  <cp:lastModifiedBy>Kathy Tolentino Gonzalez</cp:lastModifiedBy>
  <cp:revision>46</cp:revision>
  <dcterms:created xsi:type="dcterms:W3CDTF">2017-09-25T13:49:07Z</dcterms:created>
  <dcterms:modified xsi:type="dcterms:W3CDTF">2019-08-16T14:55:24Z</dcterms:modified>
</cp:coreProperties>
</file>