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59" r:id="rId4"/>
    <p:sldId id="260" r:id="rId5"/>
    <p:sldId id="261" r:id="rId6"/>
    <p:sldId id="262" r:id="rId7"/>
    <p:sldId id="263" r:id="rId8"/>
    <p:sldId id="266" r:id="rId9"/>
    <p:sldId id="267" r:id="rId10"/>
    <p:sldId id="268" r:id="rId11"/>
    <p:sldId id="269" r:id="rId12"/>
    <p:sldId id="270" r:id="rId13"/>
    <p:sldId id="271" r:id="rId14"/>
    <p:sldId id="295" r:id="rId15"/>
    <p:sldId id="274" r:id="rId16"/>
    <p:sldId id="275" r:id="rId17"/>
    <p:sldId id="276" r:id="rId18"/>
    <p:sldId id="277" r:id="rId19"/>
    <p:sldId id="278" r:id="rId20"/>
    <p:sldId id="279" r:id="rId21"/>
    <p:sldId id="280" r:id="rId22"/>
    <p:sldId id="281" r:id="rId23"/>
    <p:sldId id="282" r:id="rId24"/>
    <p:sldId id="296" r:id="rId25"/>
    <p:sldId id="288" r:id="rId26"/>
    <p:sldId id="294" r:id="rId27"/>
    <p:sldId id="289" r:id="rId28"/>
    <p:sldId id="290" r:id="rId29"/>
    <p:sldId id="291" r:id="rId30"/>
    <p:sldId id="292" r:id="rId31"/>
    <p:sldId id="293" r:id="rId3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Aer" initials="QA" lastIdx="7" clrIdx="0"/>
  <p:cmAuthor id="2" name="QA" initials="S" lastIdx="1" clrIdx="1"/>
  <p:cmAuthor id="3" name="Ken Lindenfelser" initials="KL" lastIdx="9" clrIdx="2"/>
  <p:cmAuthor id="4" name="Kathy Tolentino Gonzalez" initials="KTG"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427" autoAdjust="0"/>
    <p:restoredTop sz="55907" autoAdjust="0"/>
  </p:normalViewPr>
  <p:slideViewPr>
    <p:cSldViewPr>
      <p:cViewPr varScale="1">
        <p:scale>
          <a:sx n="61" d="100"/>
          <a:sy n="61" d="100"/>
        </p:scale>
        <p:origin x="297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114"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3957C448-560A-4F7A-9278-1301F87FBEFB}" type="datetimeFigureOut">
              <a:rPr lang="en-US" smtClean="0"/>
              <a:t>1/27/2020</a:t>
            </a:fld>
            <a:endParaRPr lang="es-E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D0C182E-3EA9-48B7-9876-468AB713FE10}" type="slidenum">
              <a:rPr lang="en-US" smtClean="0"/>
              <a:t>‹#›</a:t>
            </a:fld>
            <a:endParaRPr lang="es-ES" dirty="0"/>
          </a:p>
        </p:txBody>
      </p:sp>
    </p:spTree>
    <p:extLst>
      <p:ext uri="{BB962C8B-B14F-4D97-AF65-F5344CB8AC3E}">
        <p14:creationId xmlns:p14="http://schemas.microsoft.com/office/powerpoint/2010/main" val="3087406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arp.org/health/brain-health/info-07-2013/hearing-loss-linked-to-dementia.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sha.org/public/hearing/Causes-of-Hearing-Loss-in-Children/" TargetMode="External"/><Relationship Id="rId7" Type="http://schemas.openxmlformats.org/officeDocument/2006/relationships/hyperlink" Target="http://www.osteopathic.org/osteopathic-health/about-your-health/health-conditions-library/general-health/Pages/headphone-safety.aspx"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scielo.br/scielo.php?pid=S1516-18462014000300779&amp;script=sci_arttext&amp;tlng=en" TargetMode="External"/><Relationship Id="rId5" Type="http://schemas.openxmlformats.org/officeDocument/2006/relationships/hyperlink" Target="https://www.osha.gov/dts/shib/shib030818.html" TargetMode="External"/><Relationship Id="rId4" Type="http://schemas.openxmlformats.org/officeDocument/2006/relationships/hyperlink" Target="https://www.asha.org/public/hearing/Ototoxic-Medication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niosh/topics/noise/noise_levels.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niosh/topics/noise/app.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play.google.com/store/apps/details?id=com.gamebasic.decibe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xfrm>
            <a:off x="1184275" y="698500"/>
            <a:ext cx="4654550" cy="3490913"/>
          </a:xfrm>
          <a:prstGeom prst="rect">
            <a:avLst/>
          </a:prstGeom>
          <a:solidFill>
            <a:schemeClr val="bg1"/>
          </a:solidFill>
          <a:ln/>
        </p:spPr>
      </p:sp>
      <p:sp>
        <p:nvSpPr>
          <p:cNvPr id="160771" name="Notes Placeholder 2"/>
          <p:cNvSpPr>
            <a:spLocks noGrp="1"/>
          </p:cNvSpPr>
          <p:nvPr>
            <p:ph type="body" idx="1"/>
          </p:nvPr>
        </p:nvSpPr>
        <p:spPr>
          <a:xfrm>
            <a:off x="920751" y="4349751"/>
            <a:ext cx="5149421" cy="4188935"/>
          </a:xfrm>
          <a:noFill/>
        </p:spPr>
        <p:txBody>
          <a:bodyPr/>
          <a:lstStyle/>
          <a:p>
            <a:r>
              <a:rPr lang="es-ES" dirty="0"/>
              <a:t>El tema de esta presentación es el ruido en las obras de construcción y la prevención de la pérdida auditiva.</a:t>
            </a:r>
          </a:p>
        </p:txBody>
      </p:sp>
      <p:sp>
        <p:nvSpPr>
          <p:cNvPr id="1607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DDEDA150-0781-42C0-8787-B299D6FFDDDE}" type="slidenum">
              <a:rPr lang="en-US" altLang="en-US" smtClean="0">
                <a:solidFill>
                  <a:prstClr val="black"/>
                </a:solidFill>
              </a:rPr>
              <a:pPr>
                <a:spcBef>
                  <a:spcPct val="0"/>
                </a:spcBef>
              </a:pPr>
              <a:t>1</a:t>
            </a:fld>
            <a:endParaRPr lang="es-ES" altLang="en-US" dirty="0">
              <a:solidFill>
                <a:prstClr val="black"/>
              </a:solidFill>
            </a:endParaRPr>
          </a:p>
        </p:txBody>
      </p:sp>
    </p:spTree>
    <p:extLst>
      <p:ext uri="{BB962C8B-B14F-4D97-AF65-F5344CB8AC3E}">
        <p14:creationId xmlns:p14="http://schemas.microsoft.com/office/powerpoint/2010/main" val="1780733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463550" y="4425951"/>
            <a:ext cx="5867400" cy="4188935"/>
          </a:xfrm>
        </p:spPr>
        <p:txBody>
          <a:bodyPr/>
          <a:lstStyle/>
          <a:p>
            <a:r>
              <a:rPr lang="es-ES" dirty="0"/>
              <a:t>Ahora pasemos al segundo audio. Escriban lo que escuchen en la segunda columna.</a:t>
            </a:r>
          </a:p>
          <a:p>
            <a:endParaRPr lang="es-ES" dirty="0"/>
          </a:p>
          <a:p>
            <a:r>
              <a:rPr lang="es-ES" b="1" dirty="0"/>
              <a:t>Haga clic sobre la imagen de sonido o el botón de reproducción en la pantalla para reproducir el archivo de audio. Indíquele a la clase que escriban lo que escuchen en la segunda columna de la hoja de trabajo.</a:t>
            </a:r>
          </a:p>
          <a:p>
            <a:endParaRPr lang="es-ES" dirty="0"/>
          </a:p>
          <a:p>
            <a:r>
              <a:rPr lang="es-ES" b="1" dirty="0"/>
              <a:t>Luego de que haya finalizado el audio:</a:t>
            </a:r>
            <a:r>
              <a:rPr lang="es-ES" dirty="0"/>
              <a:t> </a:t>
            </a:r>
          </a:p>
          <a:p>
            <a:endParaRPr lang="es-ES" dirty="0"/>
          </a:p>
          <a:p>
            <a:r>
              <a:rPr lang="es-ES" b="1" dirty="0"/>
              <a:t>PREGUNTAR A LA CLASE: </a:t>
            </a:r>
            <a:endParaRPr lang="es-ES" dirty="0"/>
          </a:p>
          <a:p>
            <a:r>
              <a:rPr lang="es-ES" dirty="0"/>
              <a:t>¿Fue fácil distinguir las palabras? ¿Qué nivel de hipoacusia creen que representa? </a:t>
            </a:r>
          </a:p>
          <a:p>
            <a:endParaRPr lang="es-ES" dirty="0"/>
          </a:p>
          <a:p>
            <a:r>
              <a:rPr lang="es-ES" b="1" dirty="0"/>
              <a:t>Permítales un par de minutos para responder.</a:t>
            </a:r>
          </a:p>
          <a:p>
            <a:endParaRPr lang="es-ES" dirty="0"/>
          </a:p>
          <a:p>
            <a:r>
              <a:rPr lang="es-ES" b="1" dirty="0"/>
              <a:t>DECIRLE A LA CLASE: </a:t>
            </a:r>
            <a:endParaRPr lang="es-ES" dirty="0"/>
          </a:p>
          <a:p>
            <a:r>
              <a:rPr lang="es-ES" dirty="0"/>
              <a:t>Acabamos de escuchar un ejemplo de cómo se escucharía a un hombre decir 10 palabras por sobre el ruido de fondo proveniente de una obra en construcción si se padece de hipoacusia </a:t>
            </a:r>
            <a:r>
              <a:rPr lang="es-ES" u="sng" dirty="0"/>
              <a:t>leve</a:t>
            </a:r>
            <a:r>
              <a:rPr lang="es-ES" dirty="0"/>
              <a:t>.  </a:t>
            </a:r>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10</a:t>
            </a:fld>
            <a:endParaRPr lang="es-ES" altLang="en-US" dirty="0"/>
          </a:p>
        </p:txBody>
      </p:sp>
    </p:spTree>
    <p:extLst>
      <p:ext uri="{BB962C8B-B14F-4D97-AF65-F5344CB8AC3E}">
        <p14:creationId xmlns:p14="http://schemas.microsoft.com/office/powerpoint/2010/main" val="17453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r>
              <a:rPr lang="es-ES" dirty="0"/>
              <a:t>Ahora pasemos al tercer audio. Escriban lo que escuchen en la última columna.</a:t>
            </a:r>
          </a:p>
          <a:p>
            <a:endParaRPr lang="es-ES" sz="800" dirty="0"/>
          </a:p>
          <a:p>
            <a:r>
              <a:rPr lang="es-ES" b="1" dirty="0"/>
              <a:t>Haga clic sobre la imagen de sonido o el botón de reproducción en la pantalla para reproducir el archivo de audio. </a:t>
            </a:r>
          </a:p>
          <a:p>
            <a:endParaRPr lang="es-ES" sz="800" dirty="0"/>
          </a:p>
          <a:p>
            <a:r>
              <a:rPr lang="es-ES" b="1" dirty="0"/>
              <a:t>Luego de que haya finalizado el audio: </a:t>
            </a:r>
          </a:p>
          <a:p>
            <a:endParaRPr lang="es-ES" sz="400" dirty="0"/>
          </a:p>
          <a:p>
            <a:r>
              <a:rPr lang="es-ES" b="1" dirty="0"/>
              <a:t>PREGUNTAR A LA CLASE: </a:t>
            </a:r>
            <a:endParaRPr lang="es-ES" dirty="0"/>
          </a:p>
          <a:p>
            <a:r>
              <a:rPr lang="es-ES" dirty="0"/>
              <a:t>¿Fue fácil distinguir las palabras? ¿Qué nivel de hipoacusia creen que representa?</a:t>
            </a:r>
          </a:p>
          <a:p>
            <a:endParaRPr lang="es-ES" sz="400" dirty="0"/>
          </a:p>
          <a:p>
            <a:r>
              <a:rPr lang="es-ES" b="1" dirty="0"/>
              <a:t>Permítales un par de minutos para responder.</a:t>
            </a:r>
          </a:p>
          <a:p>
            <a:endParaRPr lang="es-ES" sz="400" dirty="0"/>
          </a:p>
          <a:p>
            <a:r>
              <a:rPr lang="es-ES" b="1" dirty="0"/>
              <a:t>DECIRLE A LA CLASE: </a:t>
            </a:r>
            <a:endParaRPr lang="es-ES" dirty="0"/>
          </a:p>
          <a:p>
            <a:r>
              <a:rPr lang="es-ES" dirty="0"/>
              <a:t>Acabamos de escuchar un ejemplo de cómo se escucharía a un hombre decir 10 palabras por sobre el ruido de fondo proveniente de una obra en construcción si </a:t>
            </a:r>
            <a:r>
              <a:rPr lang="es-ES" u="sng" dirty="0"/>
              <a:t>no se padece de hipoacusia</a:t>
            </a:r>
            <a:r>
              <a:rPr lang="es-ES" dirty="0"/>
              <a:t>.  </a:t>
            </a:r>
          </a:p>
          <a:p>
            <a:endParaRPr lang="es-ES" sz="800" dirty="0"/>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11</a:t>
            </a:fld>
            <a:endParaRPr lang="es-ES" altLang="en-US" dirty="0"/>
          </a:p>
        </p:txBody>
      </p:sp>
    </p:spTree>
    <p:extLst>
      <p:ext uri="{BB962C8B-B14F-4D97-AF65-F5344CB8AC3E}">
        <p14:creationId xmlns:p14="http://schemas.microsoft.com/office/powerpoint/2010/main" val="3841502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615950" y="4422544"/>
            <a:ext cx="5791200" cy="4188935"/>
          </a:xfrm>
        </p:spPr>
        <p:txBody>
          <a:bodyPr/>
          <a:lstStyle/>
          <a:p>
            <a:r>
              <a:rPr lang="es-ES" b="1" dirty="0"/>
              <a:t>Indíquele a la clase que se tomen unos minutos para comparar lo que escribieron con los resultados.</a:t>
            </a:r>
          </a:p>
          <a:p>
            <a:endParaRPr lang="es-ES" dirty="0"/>
          </a:p>
          <a:p>
            <a:r>
              <a:rPr lang="es-ES" dirty="0"/>
              <a:t>Estas son las palabras de cada uno de los audios. Tómense unos minutos para ver cuántas pudieron identificar.</a:t>
            </a:r>
          </a:p>
          <a:p>
            <a:endParaRPr lang="es-ES" dirty="0"/>
          </a:p>
          <a:p>
            <a:r>
              <a:rPr lang="es-ES" b="1" dirty="0"/>
              <a:t>PREGUNTAR A LA CLASE: </a:t>
            </a:r>
            <a:endParaRPr lang="es-ES" dirty="0"/>
          </a:p>
          <a:p>
            <a:r>
              <a:rPr lang="es-ES" dirty="0"/>
              <a:t>Levanten la mano si les sorprende el resultado obtenido.</a:t>
            </a:r>
          </a:p>
          <a:p>
            <a:endParaRPr lang="es-ES" dirty="0"/>
          </a:p>
          <a:p>
            <a:r>
              <a:rPr lang="es-ES" b="1" dirty="0"/>
              <a:t>LUEGO PREGUNTAR A LA CLASE:</a:t>
            </a:r>
            <a:endParaRPr lang="es-ES" dirty="0"/>
          </a:p>
          <a:p>
            <a:r>
              <a:rPr lang="es-ES" dirty="0"/>
              <a:t>¿Cómo se vio afectado lo que escuchaban por el ruido de fondo de la obra? </a:t>
            </a:r>
          </a:p>
          <a:p>
            <a:endParaRPr lang="es-ES" sz="800" dirty="0"/>
          </a:p>
          <a:p>
            <a:r>
              <a:rPr lang="es-ES" b="1" dirty="0"/>
              <a:t>Permítales un par de minutos para responder.</a:t>
            </a:r>
          </a:p>
          <a:p>
            <a:endParaRPr lang="es-ES" sz="800" dirty="0"/>
          </a:p>
          <a:p>
            <a:r>
              <a:rPr lang="es-ES" b="1" dirty="0"/>
              <a:t>DECIRLE A LA CLASE:</a:t>
            </a:r>
            <a:endParaRPr lang="es-ES" dirty="0"/>
          </a:p>
          <a:p>
            <a:r>
              <a:rPr lang="es-ES" dirty="0"/>
              <a:t>De acuerdo con los especialistas, en las primeras etapas de la hipoacusia se torna difícil escuchar frecuencias altas. Por ejemplo, es posible que tengan problemas para escuchar o comprender las voces agudas de los niños. Las personas con hipoacusia a menudo tienen dificultad para diferenciar palabras que suenan parecido, en especial aquellas que contienen los sonidos S, F, SH, CH, H, TH, T, K o C suave. Las palabras de los archivos de audio que escuchamos recién incluían combinaciones de letras que suelen verse afectadas por la hipoacusia laboral.</a:t>
            </a:r>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12</a:t>
            </a:fld>
            <a:endParaRPr lang="es-ES" altLang="en-US" dirty="0"/>
          </a:p>
        </p:txBody>
      </p:sp>
    </p:spTree>
    <p:extLst>
      <p:ext uri="{BB962C8B-B14F-4D97-AF65-F5344CB8AC3E}">
        <p14:creationId xmlns:p14="http://schemas.microsoft.com/office/powerpoint/2010/main" val="4014302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xfrm>
            <a:off x="1184275" y="698500"/>
            <a:ext cx="4654550" cy="3490913"/>
          </a:xfrm>
          <a:prstGeom prst="rect">
            <a:avLst/>
          </a:prstGeom>
          <a:ln/>
        </p:spPr>
      </p:sp>
      <p:sp>
        <p:nvSpPr>
          <p:cNvPr id="174083" name="Notes Placeholder 2"/>
          <p:cNvSpPr>
            <a:spLocks noGrp="1"/>
          </p:cNvSpPr>
          <p:nvPr>
            <p:ph type="body" idx="1"/>
          </p:nvPr>
        </p:nvSpPr>
        <p:spPr>
          <a:xfrm>
            <a:off x="692152" y="4422544"/>
            <a:ext cx="5638799" cy="4188935"/>
          </a:xfrm>
          <a:noFill/>
        </p:spPr>
        <p:txBody>
          <a:bodyPr/>
          <a:lstStyle/>
          <a:p>
            <a:r>
              <a:rPr lang="es-ES" dirty="0"/>
              <a:t>La exposición a sonidos fuertes puede provocar una hipoacusia transitoria con una duración de entre 16 y 48 horas.</a:t>
            </a:r>
          </a:p>
          <a:p>
            <a:endParaRPr lang="es-ES" dirty="0"/>
          </a:p>
          <a:p>
            <a:r>
              <a:rPr lang="es-ES" dirty="0"/>
              <a:t>Si bien el efecto puede parece temporario, puede ocasionar daños permanentes en la audición y otras consecuencias que uno no se imagina. </a:t>
            </a:r>
          </a:p>
          <a:p>
            <a:endParaRPr lang="es-ES" dirty="0"/>
          </a:p>
          <a:p>
            <a:r>
              <a:rPr lang="es-ES" dirty="0"/>
              <a:t>La hipoacusia puede interferir en la comunicación en las obras de construcción y dificultar la percepción de las señales de advertencia.</a:t>
            </a:r>
          </a:p>
          <a:p>
            <a:endParaRPr lang="es-ES" dirty="0"/>
          </a:p>
          <a:p>
            <a:r>
              <a:rPr lang="es-ES" dirty="0"/>
              <a:t>También puede afectar el sentido del equilibrio de la persona, lo que conlleva un mayor riesgo de caídas.</a:t>
            </a:r>
          </a:p>
          <a:p>
            <a:r>
              <a:rPr lang="es-ES" dirty="0"/>
              <a:t>Asimismo, la hipoacusia puede tener un gran impacto sobre las interacciones sociales y derivar en sentimientos de soledad y depresión. Según investigaciones recientes, es posible que este trastorno también desempeñe un papel importante en la salud cerebral conforme el individuo envejece y producir desde deficiencias menores hasta demencia. (Fuente: </a:t>
            </a:r>
            <a:r>
              <a:rPr lang="es-ES" u="sng" dirty="0">
                <a:hlinkClick r:id="rId3"/>
              </a:rPr>
              <a:t>https://www.aarp.org/health/brain-health/info-07-2013/hearing-loss-linked-to-dementia.html</a:t>
            </a:r>
            <a:r>
              <a:rPr lang="es-ES" u="none" dirty="0"/>
              <a:t>).</a:t>
            </a:r>
            <a:r>
              <a:rPr lang="es-ES" u="none" baseline="0" dirty="0"/>
              <a:t> Nota: El recurso en el enlace anterior solamente esta disponible en inglés.</a:t>
            </a:r>
            <a:endParaRPr lang="es-ES" u="sng" dirty="0"/>
          </a:p>
          <a:p>
            <a:endParaRPr lang="es-ES" dirty="0"/>
          </a:p>
          <a:p>
            <a:r>
              <a:rPr lang="es-ES" dirty="0"/>
              <a:t>La exposición a niveles excesivos de ruido también puede aumentar el estrés y la presión arterial, además de producir nerviosismo, insomnio y fatiga.</a:t>
            </a:r>
          </a:p>
        </p:txBody>
      </p:sp>
      <p:sp>
        <p:nvSpPr>
          <p:cNvPr id="1740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1654A0AD-B09F-4717-ACBF-6F469DE9A70F}" type="slidenum">
              <a:rPr lang="en-US" altLang="en-US" smtClean="0"/>
              <a:pPr>
                <a:spcBef>
                  <a:spcPct val="0"/>
                </a:spcBef>
              </a:pPr>
              <a:t>13</a:t>
            </a:fld>
            <a:endParaRPr lang="es-ES" altLang="en-US" dirty="0"/>
          </a:p>
        </p:txBody>
      </p:sp>
    </p:spTree>
    <p:extLst>
      <p:ext uri="{BB962C8B-B14F-4D97-AF65-F5344CB8AC3E}">
        <p14:creationId xmlns:p14="http://schemas.microsoft.com/office/powerpoint/2010/main" val="124419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xfrm>
            <a:off x="1184275" y="698500"/>
            <a:ext cx="4654550" cy="3490913"/>
          </a:xfrm>
          <a:prstGeom prst="rect">
            <a:avLst/>
          </a:prstGeom>
          <a:ln/>
        </p:spPr>
      </p:sp>
      <p:sp>
        <p:nvSpPr>
          <p:cNvPr id="177155" name="Notes Placeholder 2"/>
          <p:cNvSpPr>
            <a:spLocks noGrp="1"/>
          </p:cNvSpPr>
          <p:nvPr>
            <p:ph type="body" idx="1"/>
          </p:nvPr>
        </p:nvSpPr>
        <p:spPr>
          <a:xfrm>
            <a:off x="387351" y="4422544"/>
            <a:ext cx="6400799" cy="4651607"/>
          </a:xfrm>
          <a:noFill/>
        </p:spPr>
        <p:txBody>
          <a:bodyPr/>
          <a:lstStyle/>
          <a:p>
            <a:r>
              <a:rPr lang="es-ES" dirty="0"/>
              <a:t>La causa más frecuente de hipoacusia es la exposición a niveles altos de ruido. Puede aparecer por una única exposición a un sonido intenso, como una explosión, o por causa de la exposición repetida a sonidos de más de 85 decibeles durante un período prolongado.</a:t>
            </a:r>
          </a:p>
          <a:p>
            <a:r>
              <a:rPr lang="es-ES" dirty="0"/>
              <a:t>Entre otras causas, se encuentra las siguientes:</a:t>
            </a:r>
          </a:p>
          <a:p>
            <a:pPr marL="171686" indent="-171686">
              <a:buFont typeface="Arial" panose="020B0604020202020204" pitchFamily="34" charset="0"/>
              <a:buChar char="•"/>
            </a:pPr>
            <a:r>
              <a:rPr lang="es-ES" dirty="0"/>
              <a:t>Drogas, medicamentos y sustancias químicas que dañen los oídos (denominados ototóxicos), tales como ciertos solventes utilizados en las obras de construcción.</a:t>
            </a:r>
          </a:p>
          <a:p>
            <a:pPr marL="171686" indent="-171686">
              <a:buFont typeface="Arial" panose="020B0604020202020204" pitchFamily="34" charset="0"/>
              <a:buChar char="•"/>
            </a:pPr>
            <a:r>
              <a:rPr lang="es-ES" dirty="0"/>
              <a:t>El envejecimiento: aproximadamente una de cada tres personas de entre 65 y 74 años presenta hipoacusia.</a:t>
            </a:r>
          </a:p>
          <a:p>
            <a:pPr marL="171686" indent="-171686">
              <a:buFont typeface="Arial" panose="020B0604020202020204" pitchFamily="34" charset="0"/>
              <a:buChar char="•"/>
            </a:pPr>
            <a:r>
              <a:rPr lang="es-ES" dirty="0"/>
              <a:t>Herencia </a:t>
            </a:r>
          </a:p>
          <a:p>
            <a:pPr marL="171686" indent="-171686">
              <a:buFont typeface="Arial" panose="020B0604020202020204" pitchFamily="34" charset="0"/>
              <a:buChar char="•"/>
            </a:pPr>
            <a:r>
              <a:rPr lang="es-ES" dirty="0"/>
              <a:t>Las lesiones en la cabeza </a:t>
            </a:r>
          </a:p>
          <a:p>
            <a:pPr marL="171686" indent="-171686">
              <a:buFont typeface="Arial" panose="020B0604020202020204" pitchFamily="34" charset="0"/>
              <a:buChar char="•"/>
            </a:pPr>
            <a:r>
              <a:rPr lang="es-ES" dirty="0"/>
              <a:t>Las enfermedades durante la infancia, como la otitis.</a:t>
            </a:r>
          </a:p>
          <a:p>
            <a:pPr marL="171686" indent="-171686">
              <a:buFont typeface="Arial" panose="020B0604020202020204" pitchFamily="34" charset="0"/>
              <a:buChar char="•"/>
            </a:pPr>
            <a:r>
              <a:rPr lang="es-ES" dirty="0"/>
              <a:t>El uso de auriculares: se ha comprobado que escuchar música o ruidos a alto volumen con auriculares, en particular los intrauriculares, provoca ciertos daños en la cóclea, que pueden tornarse permanentes. </a:t>
            </a:r>
          </a:p>
          <a:p>
            <a:pPr marL="171686" indent="-171686">
              <a:buFont typeface="Arial" panose="020B0604020202020204" pitchFamily="34" charset="0"/>
              <a:buChar char="•"/>
            </a:pPr>
            <a:endParaRPr lang="es-ES" dirty="0"/>
          </a:p>
          <a:p>
            <a:r>
              <a:rPr lang="es-ES" dirty="0"/>
              <a:t> </a:t>
            </a:r>
            <a:r>
              <a:rPr lang="es-ES" b="1" dirty="0"/>
              <a:t>NOTA PARA EL INSTRUCTOR:</a:t>
            </a:r>
            <a:endParaRPr lang="es-E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100" b="1" dirty="0"/>
              <a:t>A continuación, se presentan algunos enlaces a recursos adicionales sobre las causas de la hipoacusia en relación con enfermedades infantiles, drogas, sustancias químicas y el uso de auriculares:</a:t>
            </a:r>
            <a:br>
              <a:rPr lang="es-ES" sz="1100" b="1" dirty="0"/>
            </a:br>
            <a:r>
              <a:rPr lang="es-ES" altLang="en-US" sz="1100" b="1" dirty="0"/>
              <a:t>Nota:</a:t>
            </a:r>
            <a:r>
              <a:rPr lang="es-ES" altLang="en-US" sz="1100" b="1" baseline="0" dirty="0"/>
              <a:t> Los recursos en los siguientes enlaces solamente están disponibles en inglés.</a:t>
            </a:r>
            <a:endParaRPr lang="es-ES" sz="1100" b="1" dirty="0"/>
          </a:p>
          <a:p>
            <a:pPr marL="171686" indent="-171686">
              <a:buFont typeface="Arial" panose="020B0604020202020204" pitchFamily="34" charset="0"/>
              <a:buChar char="•"/>
            </a:pPr>
            <a:r>
              <a:rPr lang="es-ES" sz="1100" b="1" dirty="0"/>
              <a:t>Hipoacusia infantil: </a:t>
            </a:r>
            <a:r>
              <a:rPr lang="es-ES" sz="1100" b="1" u="sng" dirty="0">
                <a:solidFill>
                  <a:srgbClr val="0000FF"/>
                </a:solidFill>
                <a:hlinkClick r:id="rId3"/>
              </a:rPr>
              <a:t>https://www.asha.org/public/hearing/Causes-of-Hearing-Loss-in-Children/</a:t>
            </a:r>
            <a:endParaRPr lang="es-ES" sz="1100" b="1" dirty="0">
              <a:solidFill>
                <a:srgbClr val="0000FF"/>
              </a:solidFill>
            </a:endParaRPr>
          </a:p>
          <a:p>
            <a:pPr marL="171686" indent="-171686">
              <a:buFont typeface="Arial" panose="020B0604020202020204" pitchFamily="34" charset="0"/>
              <a:buChar char="•"/>
            </a:pPr>
            <a:r>
              <a:rPr lang="es-ES" sz="1100" b="1" dirty="0"/>
              <a:t>Drogas ototóxicas: </a:t>
            </a:r>
            <a:r>
              <a:rPr lang="es-ES" sz="1100" b="1" u="sng" dirty="0">
                <a:solidFill>
                  <a:srgbClr val="0000FF"/>
                </a:solidFill>
                <a:hlinkClick r:id="rId4"/>
              </a:rPr>
              <a:t>https://www.asha.org/public/hearing/Ototoxic-Medications/</a:t>
            </a:r>
            <a:endParaRPr lang="es-ES" sz="1100" b="1" dirty="0">
              <a:solidFill>
                <a:srgbClr val="0000FF"/>
              </a:solidFill>
            </a:endParaRPr>
          </a:p>
          <a:p>
            <a:pPr marL="171686" indent="-171686">
              <a:buFont typeface="Arial" panose="020B0604020202020204" pitchFamily="34" charset="0"/>
              <a:buChar char="•"/>
            </a:pPr>
            <a:r>
              <a:rPr lang="es-ES" sz="1100" b="1" dirty="0"/>
              <a:t>Sustancias químicas ototóxicas: </a:t>
            </a:r>
            <a:r>
              <a:rPr lang="en-US" sz="1100" b="1" u="sng" dirty="0">
                <a:solidFill>
                  <a:srgbClr val="0000FF"/>
                </a:solidFill>
                <a:hlinkClick r:id="rId5"/>
              </a:rPr>
              <a:t>https://www.osha.gov/dts/shib/shib030818.html</a:t>
            </a:r>
            <a:endParaRPr lang="en-US" sz="1100" b="1" u="sng" dirty="0">
              <a:solidFill>
                <a:srgbClr val="0000FF"/>
              </a:solidFill>
            </a:endParaRPr>
          </a:p>
          <a:p>
            <a:pPr marL="171686" indent="-171686">
              <a:buFont typeface="Arial" panose="020B0604020202020204" pitchFamily="34" charset="0"/>
              <a:buChar char="•"/>
            </a:pPr>
            <a:r>
              <a:rPr lang="es-ES" sz="1100" b="1" dirty="0"/>
              <a:t>Uso de auriculares: </a:t>
            </a:r>
            <a:r>
              <a:rPr lang="es-ES" sz="1100" b="1" u="sng" dirty="0">
                <a:solidFill>
                  <a:srgbClr val="0000FF"/>
                </a:solidFill>
                <a:hlinkClick r:id="rId6"/>
              </a:rPr>
              <a:t>http://www.scielo.br/scielo.php?pid=S1516-18462014000300779&amp;script=sci_arttext&amp;tlng=en</a:t>
            </a:r>
            <a:r>
              <a:rPr lang="es-ES" dirty="0"/>
              <a:t> </a:t>
            </a:r>
            <a:r>
              <a:rPr lang="es-ES" sz="1100" b="1" dirty="0"/>
              <a:t>y </a:t>
            </a:r>
            <a:r>
              <a:rPr lang="es-ES" sz="1100" b="1" u="sng" dirty="0">
                <a:solidFill>
                  <a:srgbClr val="0000FF"/>
                </a:solidFill>
                <a:hlinkClick r:id="rId7"/>
              </a:rPr>
              <a:t>http://www.osteopathic.org/osteopathic-health/about-your-health/health-conditions-library/general-health/Pages/headphone-safety.aspx</a:t>
            </a:r>
            <a:r>
              <a:rPr lang="es-ES" dirty="0"/>
              <a:t> </a:t>
            </a:r>
          </a:p>
        </p:txBody>
      </p:sp>
      <p:sp>
        <p:nvSpPr>
          <p:cNvPr id="1771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2BF76DFC-4752-4DDF-9733-AF7F3F691101}" type="slidenum">
              <a:rPr lang="en-US" altLang="en-US" smtClean="0"/>
              <a:pPr>
                <a:spcBef>
                  <a:spcPct val="0"/>
                </a:spcBef>
              </a:pPr>
              <a:t>14</a:t>
            </a:fld>
            <a:endParaRPr lang="es-ES" altLang="en-US" dirty="0"/>
          </a:p>
        </p:txBody>
      </p:sp>
    </p:spTree>
    <p:extLst>
      <p:ext uri="{BB962C8B-B14F-4D97-AF65-F5344CB8AC3E}">
        <p14:creationId xmlns:p14="http://schemas.microsoft.com/office/powerpoint/2010/main" val="1676630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xfrm>
            <a:off x="1184275" y="698500"/>
            <a:ext cx="4654550" cy="3490913"/>
          </a:xfrm>
          <a:prstGeom prst="rect">
            <a:avLst/>
          </a:prstGeom>
          <a:ln/>
        </p:spPr>
      </p:sp>
      <p:sp>
        <p:nvSpPr>
          <p:cNvPr id="181251" name="Notes Placeholder 2"/>
          <p:cNvSpPr>
            <a:spLocks noGrp="1"/>
          </p:cNvSpPr>
          <p:nvPr>
            <p:ph type="body" idx="1"/>
          </p:nvPr>
        </p:nvSpPr>
        <p:spPr>
          <a:noFill/>
        </p:spPr>
        <p:txBody>
          <a:bodyPr/>
          <a:lstStyle/>
          <a:p>
            <a:r>
              <a:rPr lang="es-ES" b="1" dirty="0"/>
              <a:t>Solo mostrar el título de la diapositiva titulada “Cómo saber si el nivel de ruido en el trabajo es excesivo”.</a:t>
            </a:r>
          </a:p>
          <a:p>
            <a:endParaRPr lang="es-ES" b="1" dirty="0"/>
          </a:p>
          <a:p>
            <a:r>
              <a:rPr lang="es-ES" b="1" dirty="0"/>
              <a:t>PREGUNTAR A LA CLASE:</a:t>
            </a:r>
            <a:endParaRPr lang="es-ES" dirty="0"/>
          </a:p>
          <a:p>
            <a:r>
              <a:rPr lang="es-ES" dirty="0"/>
              <a:t>¿Alguno sabe cómo determinar si el nivel de ruido en el trabajo es demasiado alto?</a:t>
            </a:r>
          </a:p>
          <a:p>
            <a:endParaRPr lang="es-ES" sz="400" dirty="0"/>
          </a:p>
          <a:p>
            <a:r>
              <a:rPr lang="es-ES" b="1" dirty="0"/>
              <a:t>Permítales un par de minutos para que contesten. Si nadie sabe, haga un clic para que aparezca el resto de la diapositiva.</a:t>
            </a:r>
          </a:p>
          <a:p>
            <a:endParaRPr lang="es-ES" b="1" dirty="0"/>
          </a:p>
          <a:p>
            <a:r>
              <a:rPr lang="es-ES" dirty="0"/>
              <a:t>En esta diapositiva, se enumeran algunas maneras sencillas de saber si hay demasiado ruido:</a:t>
            </a:r>
          </a:p>
          <a:p>
            <a:pPr marL="171686" indent="-171686">
              <a:buFont typeface="Arial" panose="020B0604020202020204" pitchFamily="34" charset="0"/>
              <a:buChar char="•"/>
            </a:pPr>
            <a:r>
              <a:rPr lang="es-ES" dirty="0"/>
              <a:t>Debe gritar para que lo escuchen a una distancia de un brazo (unos 2-3 pies o 60-90 cm del interlocutor).</a:t>
            </a:r>
          </a:p>
          <a:p>
            <a:pPr marL="171686" indent="-171686">
              <a:buFont typeface="Arial" panose="020B0604020202020204" pitchFamily="34" charset="0"/>
              <a:buChar char="•"/>
            </a:pPr>
            <a:r>
              <a:rPr lang="es-ES" dirty="0"/>
              <a:t>Debe apagar los equipos que se están utilizando para que lo puedan escuchar.</a:t>
            </a:r>
          </a:p>
          <a:p>
            <a:pPr marL="171686" indent="-171686">
              <a:buFont typeface="Arial" panose="020B0604020202020204" pitchFamily="34" charset="0"/>
              <a:buChar char="•"/>
            </a:pPr>
            <a:r>
              <a:rPr lang="es-ES" dirty="0"/>
              <a:t>Debe trasladarse a otro lugar para hablar y que lo puedan escuchar.</a:t>
            </a:r>
          </a:p>
          <a:p>
            <a:pPr marL="171686" indent="-171686">
              <a:buFont typeface="Arial" panose="020B0604020202020204" pitchFamily="34" charset="0"/>
              <a:buChar char="•"/>
            </a:pPr>
            <a:r>
              <a:rPr lang="es-ES" dirty="0"/>
              <a:t>Debe subirle el volumen a la radio del automóvil una vez finalizado el turno.  </a:t>
            </a:r>
          </a:p>
          <a:p>
            <a:pPr marL="171686" indent="-171686">
              <a:buFont typeface="Arial" panose="020B0604020202020204" pitchFamily="34" charset="0"/>
              <a:buChar char="•"/>
            </a:pPr>
            <a:endParaRPr lang="es-ES" sz="400" b="1" dirty="0"/>
          </a:p>
          <a:p>
            <a:r>
              <a:rPr lang="es-ES" b="1" dirty="0"/>
              <a:t>DECIRLE A LA CLASE:</a:t>
            </a:r>
            <a:endParaRPr lang="es-ES" dirty="0"/>
          </a:p>
          <a:p>
            <a:r>
              <a:rPr lang="es-ES" dirty="0"/>
              <a:t>Como tarea para la casa, la próxima vez que conduzcan </a:t>
            </a:r>
            <a:r>
              <a:rPr lang="es-ES" u="sng" dirty="0"/>
              <a:t>al trabajo</a:t>
            </a:r>
            <a:r>
              <a:rPr lang="es-ES" dirty="0"/>
              <a:t>, prendan la radio y pónganla al volumen más bajo en el que puedan escuchar sin tener que esforzarse. No lo cambien antes de bajarse del automóvil. </a:t>
            </a:r>
            <a:r>
              <a:rPr lang="es-ES" u="sng" dirty="0"/>
              <a:t>Luego del trabajo</a:t>
            </a:r>
            <a:r>
              <a:rPr lang="es-ES" dirty="0"/>
              <a:t>, comprueben si necesitan subir el volumen. De ser así, es un indicio de que han estado expuestos a niveles de ruido peligrosos durante la jornada.</a:t>
            </a:r>
          </a:p>
        </p:txBody>
      </p:sp>
      <p:sp>
        <p:nvSpPr>
          <p:cNvPr id="1812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2A897E9A-280E-4B7E-96BA-E39FC626B26A}" type="slidenum">
              <a:rPr lang="en-US" altLang="en-US" smtClean="0"/>
              <a:pPr>
                <a:spcBef>
                  <a:spcPct val="0"/>
                </a:spcBef>
              </a:pPr>
              <a:t>15</a:t>
            </a:fld>
            <a:endParaRPr lang="es-ES" altLang="en-US" dirty="0"/>
          </a:p>
        </p:txBody>
      </p:sp>
    </p:spTree>
    <p:extLst>
      <p:ext uri="{BB962C8B-B14F-4D97-AF65-F5344CB8AC3E}">
        <p14:creationId xmlns:p14="http://schemas.microsoft.com/office/powerpoint/2010/main" val="995622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eaLnBrk="1" hangingPunct="1">
              <a:spcBef>
                <a:spcPct val="0"/>
              </a:spcBef>
            </a:pPr>
            <a:fld id="{0E802637-A4A1-44FA-8D4D-1DE3B31E7C94}" type="slidenum">
              <a:rPr lang="en-US" altLang="en-US" smtClean="0">
                <a:latin typeface="Arial" charset="0"/>
              </a:rPr>
              <a:pPr eaLnBrk="1" hangingPunct="1">
                <a:spcBef>
                  <a:spcPct val="0"/>
                </a:spcBef>
              </a:pPr>
              <a:t>16</a:t>
            </a:fld>
            <a:endParaRPr lang="es-ES" altLang="en-US" dirty="0">
              <a:latin typeface="Arial" charset="0"/>
            </a:endParaRPr>
          </a:p>
        </p:txBody>
      </p:sp>
      <p:sp>
        <p:nvSpPr>
          <p:cNvPr id="29699" name="Rectangle 2"/>
          <p:cNvSpPr>
            <a:spLocks noGrp="1" noRot="1" noChangeAspect="1" noChangeArrowheads="1" noTextEdit="1"/>
          </p:cNvSpPr>
          <p:nvPr>
            <p:ph type="sldImg"/>
          </p:nvPr>
        </p:nvSpPr>
        <p:spPr>
          <a:xfrm>
            <a:off x="1184275" y="698500"/>
            <a:ext cx="4654550" cy="3490913"/>
          </a:xfrm>
          <a:prstGeom prst="rect">
            <a:avLst/>
          </a:prstGeom>
          <a:ln/>
        </p:spPr>
      </p:sp>
      <p:sp>
        <p:nvSpPr>
          <p:cNvPr id="185348" name="Rectangle 3"/>
          <p:cNvSpPr>
            <a:spLocks noGrp="1" noChangeArrowheads="1"/>
          </p:cNvSpPr>
          <p:nvPr>
            <p:ph type="body" idx="1"/>
          </p:nvPr>
        </p:nvSpPr>
        <p:spPr>
          <a:xfrm>
            <a:off x="913243" y="4349752"/>
            <a:ext cx="5149421" cy="556053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dirty="0"/>
              <a:t>Esas son medidas informales.</a:t>
            </a:r>
          </a:p>
          <a:p>
            <a:endParaRPr lang="es-ES" dirty="0"/>
          </a:p>
          <a:p>
            <a:r>
              <a:rPr lang="es-ES" dirty="0"/>
              <a:t>Entonces, ¿cómo se mide el sonido realmente?</a:t>
            </a:r>
          </a:p>
          <a:p>
            <a:endParaRPr lang="es-ES" dirty="0"/>
          </a:p>
          <a:p>
            <a:r>
              <a:rPr lang="es-ES" dirty="0"/>
              <a:t>Se mide en unidades de niveles de presión acústica denominadas decibeles (por Alexander Graham Bell) usando niveles de sonido con ponderación A (dBA). Los niveles de sonido con ponderación A son muy similares a la percepción de volumen del oído humano. </a:t>
            </a:r>
          </a:p>
          <a:p>
            <a:endParaRPr lang="es-ES" dirty="0"/>
          </a:p>
          <a:p>
            <a:r>
              <a:rPr lang="es-ES" dirty="0"/>
              <a:t>La escala de decibles es logarítmica, es decir, un pequeño aumento en los valores en dBA representa un cambio enorme. Por ejemplo, el uso de los equipos a nada más que 3 decibeles menos puede reducir a la mitad la energía del sonido percibido por los oídos. Por ese motivo, incluso un pequeño aumento o disminución en el nivel de ruido de determinado equipo puede marcar una gran diferencia para la audición.</a:t>
            </a:r>
          </a:p>
        </p:txBody>
      </p:sp>
      <p:sp>
        <p:nvSpPr>
          <p:cNvPr id="4" name="Rectangle 5"/>
          <p:cNvSpPr>
            <a:spLocks noChangeArrowheads="1"/>
          </p:cNvSpPr>
          <p:nvPr/>
        </p:nvSpPr>
        <p:spPr bwMode="auto">
          <a:xfrm>
            <a:off x="0" y="41559"/>
            <a:ext cx="185321" cy="374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0" tIns="45710" rIns="91420" bIns="4571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177532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1031"/>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AA4C8AD5-C970-4D9A-89BD-D0CBD9C57B71}" type="slidenum">
              <a:rPr lang="en-US" altLang="en-US" smtClean="0"/>
              <a:pPr>
                <a:spcBef>
                  <a:spcPct val="0"/>
                </a:spcBef>
              </a:pPr>
              <a:t>17</a:t>
            </a:fld>
            <a:endParaRPr lang="es-ES" altLang="en-US" dirty="0"/>
          </a:p>
        </p:txBody>
      </p:sp>
      <p:sp>
        <p:nvSpPr>
          <p:cNvPr id="186371" name="Rectangle 2"/>
          <p:cNvSpPr>
            <a:spLocks noGrp="1" noRot="1" noChangeAspect="1" noChangeArrowheads="1" noTextEdit="1"/>
          </p:cNvSpPr>
          <p:nvPr>
            <p:ph type="sldImg"/>
          </p:nvPr>
        </p:nvSpPr>
        <p:spPr>
          <a:xfrm>
            <a:off x="1184275" y="698500"/>
            <a:ext cx="4654550" cy="3490913"/>
          </a:xfrm>
          <a:prstGeom prst="rect">
            <a:avLst/>
          </a:prstGeom>
          <a:ln/>
        </p:spPr>
      </p:sp>
      <p:sp>
        <p:nvSpPr>
          <p:cNvPr id="186372" name="Rectangle 3"/>
          <p:cNvSpPr>
            <a:spLocks noGrp="1" noChangeArrowheads="1"/>
          </p:cNvSpPr>
          <p:nvPr>
            <p:ph type="body" idx="1"/>
          </p:nvPr>
        </p:nvSpPr>
        <p:spPr>
          <a:noFill/>
        </p:spPr>
        <p:txBody>
          <a:bodyPr/>
          <a:lstStyle/>
          <a:p>
            <a:r>
              <a:rPr lang="es-ES" dirty="0"/>
              <a:t>La tabla de la diapositiva muestra los límites establecidos por el NIOSH y la OSHA para el nivel de ruido al que se pueden ver expuestos los trabajadores en el trabajo según el tiempo.  </a:t>
            </a:r>
          </a:p>
          <a:p>
            <a:endParaRPr lang="es-AR" sz="400" dirty="0"/>
          </a:p>
          <a:p>
            <a:r>
              <a:rPr lang="es-AR" sz="400" dirty="0"/>
              <a:t>El límite de exposición recomendado (</a:t>
            </a:r>
            <a:r>
              <a:rPr lang="es-AR" sz="400" dirty="0" err="1"/>
              <a:t>recommended</a:t>
            </a:r>
            <a:r>
              <a:rPr lang="es-AR" sz="400" dirty="0"/>
              <a:t> </a:t>
            </a:r>
            <a:r>
              <a:rPr lang="es-AR" sz="400" dirty="0" err="1"/>
              <a:t>exposure</a:t>
            </a:r>
            <a:r>
              <a:rPr lang="es-AR" sz="400" dirty="0"/>
              <a:t> </a:t>
            </a:r>
            <a:r>
              <a:rPr lang="es-AR" sz="400" dirty="0" err="1"/>
              <a:t>level</a:t>
            </a:r>
            <a:r>
              <a:rPr lang="es-AR" sz="400" dirty="0"/>
              <a:t>, REL) por el NIOSH es de 85 decibeles para una jornada de 8 horas.</a:t>
            </a:r>
          </a:p>
          <a:p>
            <a:r>
              <a:rPr lang="es-AR" sz="400" dirty="0"/>
              <a:t>El límite de exposición aceptable (</a:t>
            </a:r>
            <a:r>
              <a:rPr lang="es-AR" sz="400" dirty="0" err="1"/>
              <a:t>permissible</a:t>
            </a:r>
            <a:r>
              <a:rPr lang="es-AR" sz="400" dirty="0"/>
              <a:t> </a:t>
            </a:r>
            <a:r>
              <a:rPr lang="es-AR" sz="400" dirty="0" err="1"/>
              <a:t>exposure</a:t>
            </a:r>
            <a:r>
              <a:rPr lang="es-AR" sz="400" dirty="0"/>
              <a:t> </a:t>
            </a:r>
            <a:r>
              <a:rPr lang="es-AR" sz="400" dirty="0" err="1"/>
              <a:t>level</a:t>
            </a:r>
            <a:r>
              <a:rPr lang="es-AR" sz="400" dirty="0"/>
              <a:t>, PEL) de ruido estipulado por la OSHA es de 90 decibeles para una jornada de 8 horas.</a:t>
            </a:r>
          </a:p>
          <a:p>
            <a:endParaRPr lang="es-ES" sz="400" dirty="0"/>
          </a:p>
          <a:p>
            <a:r>
              <a:rPr lang="es-ES" dirty="0"/>
              <a:t>De acuerdo con la OSHA: “Si uno se expone a un promedio de 90 decibeles durante 8 horas (...), se deben utilizar controles administrativos y técnicos 'factibles'” y “si con ello no se logra reducir los niveles de sonido al límite de exposición aceptable, los trabajadores deben utilizar dispositivos de protección auditiva (DPA) y recibir capacitación sobre la manera adecuada de usarlos”.</a:t>
            </a:r>
          </a:p>
          <a:p>
            <a:endParaRPr lang="es-ES" sz="400" dirty="0"/>
          </a:p>
          <a:p>
            <a:r>
              <a:rPr lang="es-ES" dirty="0"/>
              <a:t>Si bien el límite de exposición aceptable (</a:t>
            </a:r>
            <a:r>
              <a:rPr lang="es-ES" dirty="0" err="1"/>
              <a:t>permissible</a:t>
            </a:r>
            <a:r>
              <a:rPr lang="es-ES" dirty="0"/>
              <a:t> </a:t>
            </a:r>
            <a:r>
              <a:rPr lang="es-ES" dirty="0" err="1"/>
              <a:t>exposure</a:t>
            </a:r>
            <a:r>
              <a:rPr lang="es-ES" dirty="0"/>
              <a:t> </a:t>
            </a:r>
            <a:r>
              <a:rPr lang="es-ES" dirty="0" err="1"/>
              <a:t>level</a:t>
            </a:r>
            <a:r>
              <a:rPr lang="es-ES" dirty="0"/>
              <a:t>, PEL) es el límite legal promediado para una jornada laboral de 8 horas, en el caso de la exposición al ruido en el lugar de trabajo (salvo que se emplee protección o controles especiales), el NIOSH ha recomendado que la OSHA actualice el límite de exposición aceptable (</a:t>
            </a:r>
            <a:r>
              <a:rPr lang="es-ES" dirty="0" err="1"/>
              <a:t>permissible</a:t>
            </a:r>
            <a:r>
              <a:rPr lang="es-ES" dirty="0"/>
              <a:t> </a:t>
            </a:r>
            <a:r>
              <a:rPr lang="es-ES" dirty="0" err="1"/>
              <a:t>exposure</a:t>
            </a:r>
            <a:r>
              <a:rPr lang="es-ES" dirty="0"/>
              <a:t> </a:t>
            </a:r>
            <a:r>
              <a:rPr lang="es-ES" dirty="0" err="1"/>
              <a:t>level</a:t>
            </a:r>
            <a:r>
              <a:rPr lang="es-ES" dirty="0"/>
              <a:t>, PEL) al límite de exposición recomendado (</a:t>
            </a:r>
            <a:r>
              <a:rPr lang="es-ES" dirty="0" err="1"/>
              <a:t>recommended</a:t>
            </a:r>
            <a:r>
              <a:rPr lang="es-ES" dirty="0"/>
              <a:t> </a:t>
            </a:r>
            <a:r>
              <a:rPr lang="es-ES" dirty="0" err="1"/>
              <a:t>exposure</a:t>
            </a:r>
            <a:r>
              <a:rPr lang="es-ES" dirty="0"/>
              <a:t> </a:t>
            </a:r>
            <a:r>
              <a:rPr lang="es-ES" dirty="0" err="1"/>
              <a:t>level</a:t>
            </a:r>
            <a:r>
              <a:rPr lang="es-ES" dirty="0"/>
              <a:t>, REL) de 85 decibles para las jornadas de 8 horas argumentado que “las exposiciones a partir de este nivel se consideran peligrosas”. </a:t>
            </a:r>
          </a:p>
          <a:p>
            <a:endParaRPr lang="es-ES" sz="400" dirty="0"/>
          </a:p>
          <a:p>
            <a:r>
              <a:rPr lang="es-ES" dirty="0"/>
              <a:t>Como se observa en esta tabla, mientras más fuerte es el sonido (las últimas dos columnas), menor tiempo se necesita para verse expuesto a una nivel por encima del límite de exposición recomendado  del NIOSH y el límite de exposición aceptable de la OSHA (primera columna).</a:t>
            </a:r>
          </a:p>
        </p:txBody>
      </p:sp>
    </p:spTree>
    <p:extLst>
      <p:ext uri="{BB962C8B-B14F-4D97-AF65-F5344CB8AC3E}">
        <p14:creationId xmlns:p14="http://schemas.microsoft.com/office/powerpoint/2010/main" val="1659838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r>
              <a:rPr lang="es-ES" dirty="0"/>
              <a:t>En esta diapositiva, se observan los niveles de ruido de herramientas comunes en comparación con el límite</a:t>
            </a:r>
            <a:r>
              <a:rPr lang="es-ES" baseline="0" dirty="0"/>
              <a:t> de exposición recomendado (REL)</a:t>
            </a:r>
            <a:r>
              <a:rPr lang="es-ES" dirty="0"/>
              <a:t> del NIOSH, el volumen de conversación normal y el volumen de susurro.</a:t>
            </a:r>
          </a:p>
          <a:p>
            <a:endParaRPr lang="es-ES" dirty="0"/>
          </a:p>
          <a:p>
            <a:r>
              <a:rPr lang="es-ES" dirty="0"/>
              <a:t>Como se puede ver, incluso un taladro (que se puede encontrar en la mayoría de las obras) emite niveles de ruido peligrosos que pueden perjudicar la audición.</a:t>
            </a:r>
          </a:p>
          <a:p>
            <a:endParaRPr lang="es-ES" dirty="0"/>
          </a:p>
          <a:p>
            <a:r>
              <a:rPr lang="es-ES" dirty="0"/>
              <a:t>Un recurso que se puede utilizar para tener una idea aproximada del ruido producido por determinada herramienta es la base de datos de herramientas eléctricas del NIOSH. Si bien no abarca todas las herramientas, cuenta con las necesarias para hacerse una buena idea de si la que uno está utilizando es potencialmente dañina para la audición. Se puede consultar en la siguiente dirección: </a:t>
            </a:r>
            <a:r>
              <a:rPr lang="en-US" dirty="0">
                <a:hlinkClick r:id="rId3"/>
              </a:rPr>
              <a:t>https://www.cdc.gov/niosh/topics/noise/noise_levels.html</a:t>
            </a:r>
            <a:r>
              <a:rPr lang="es-ES" u="sng" dirty="0"/>
              <a:t>.</a:t>
            </a:r>
            <a:r>
              <a:rPr lang="es-ES" u="none" baseline="0" dirty="0"/>
              <a:t> </a:t>
            </a:r>
            <a:r>
              <a:rPr lang="es-ES" b="0" u="none" baseline="0" dirty="0"/>
              <a:t>Nota: El recurso en el enlace anterior solamente esta disponible en inglés.</a:t>
            </a:r>
            <a:endParaRPr lang="es-ES" b="0" dirty="0"/>
          </a:p>
          <a:p>
            <a:endParaRPr lang="es-ES" dirty="0"/>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18</a:t>
            </a:fld>
            <a:endParaRPr lang="es-ES" altLang="en-US" dirty="0"/>
          </a:p>
        </p:txBody>
      </p:sp>
    </p:spTree>
    <p:extLst>
      <p:ext uri="{BB962C8B-B14F-4D97-AF65-F5344CB8AC3E}">
        <p14:creationId xmlns:p14="http://schemas.microsoft.com/office/powerpoint/2010/main" val="489762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eaLnBrk="1" hangingPunct="1">
              <a:spcBef>
                <a:spcPct val="0"/>
              </a:spcBef>
            </a:pPr>
            <a:fld id="{6C9A579A-97C0-4E25-93C3-968623665FBF}" type="slidenum">
              <a:rPr lang="en-US" altLang="en-US" smtClean="0">
                <a:latin typeface="Arial" charset="0"/>
                <a:cs typeface="Arial" charset="0"/>
              </a:rPr>
              <a:pPr eaLnBrk="1" hangingPunct="1">
                <a:spcBef>
                  <a:spcPct val="0"/>
                </a:spcBef>
              </a:pPr>
              <a:t>19</a:t>
            </a:fld>
            <a:endParaRPr lang="es-ES" altLang="en-US" dirty="0">
              <a:latin typeface="Arial" charset="0"/>
              <a:cs typeface="Arial" charset="0"/>
            </a:endParaRPr>
          </a:p>
        </p:txBody>
      </p:sp>
      <p:sp>
        <p:nvSpPr>
          <p:cNvPr id="187395" name="Rectangle 2"/>
          <p:cNvSpPr>
            <a:spLocks noGrp="1" noRot="1" noChangeAspect="1" noChangeArrowheads="1" noTextEdit="1"/>
          </p:cNvSpPr>
          <p:nvPr>
            <p:ph type="sldImg"/>
          </p:nvPr>
        </p:nvSpPr>
        <p:spPr>
          <a:xfrm>
            <a:off x="1184275" y="698500"/>
            <a:ext cx="4654550" cy="3490913"/>
          </a:xfrm>
          <a:prstGeom prst="rect">
            <a:avLst/>
          </a:prstGeom>
          <a:ln/>
        </p:spPr>
      </p:sp>
      <p:sp>
        <p:nvSpPr>
          <p:cNvPr id="187396" name="Rectangle 3"/>
          <p:cNvSpPr>
            <a:spLocks noGrp="1" noChangeArrowheads="1"/>
          </p:cNvSpPr>
          <p:nvPr>
            <p:ph type="body" idx="1"/>
          </p:nvPr>
        </p:nvSpPr>
        <p:spPr>
          <a:xfrm>
            <a:off x="311150" y="4422544"/>
            <a:ext cx="6477000" cy="4188935"/>
          </a:xfrm>
          <a:noFill/>
        </p:spPr>
        <p:txBody>
          <a:bodyPr/>
          <a:lstStyle/>
          <a:p>
            <a:r>
              <a:rPr lang="es-ES" b="1" dirty="0"/>
              <a:t>Si tiene un sonómetro, dosímetro personal o dosímetro auricular, muéstreselos a la clase.</a:t>
            </a:r>
          </a:p>
          <a:p>
            <a:endParaRPr lang="es-ES" dirty="0"/>
          </a:p>
          <a:p>
            <a:r>
              <a:rPr lang="es-ES" dirty="0"/>
              <a:t>Hay distintas maneras de medir el sonido.</a:t>
            </a:r>
          </a:p>
          <a:p>
            <a:r>
              <a:rPr lang="es-ES" dirty="0"/>
              <a:t>Dos métodos que se emplean frecuentemente para medir los niveles de ruido en el lugar de trabajo son el muestreo personal (de los trabajadores) con un dosímetro acústico y el muestreo superficial con un sonómetro.</a:t>
            </a:r>
          </a:p>
          <a:p>
            <a:pPr marL="228915" indent="-228915">
              <a:buFont typeface="+mj-lt"/>
              <a:buAutoNum type="arabicPeriod"/>
            </a:pPr>
            <a:r>
              <a:rPr lang="es-ES" dirty="0"/>
              <a:t>El dosímetro acústico se le coloca al obrero para medir la cantidad de ruido al que está expuesto durante la jornada laboral o el período de muestreo. El dispositivo se deja puesto durante un determinado período de muestreo (varias horas o incluso la jornada laboral entera) para hacer un control continuo del ruido. Al finalizar ese lapso, se puede ver el nivel de ruido promedio en una pantalla.</a:t>
            </a:r>
          </a:p>
          <a:p>
            <a:pPr marL="228915" indent="-228915">
              <a:buFont typeface="+mj-lt"/>
              <a:buAutoNum type="arabicPeriod"/>
            </a:pPr>
            <a:r>
              <a:rPr lang="es-ES" dirty="0"/>
              <a:t>El método más actual para determinar la exposición es directamente usar un “</a:t>
            </a:r>
            <a:r>
              <a:rPr lang="es-ES" b="1" dirty="0"/>
              <a:t>dosímetro auricular</a:t>
            </a:r>
            <a:r>
              <a:rPr lang="es-ES" dirty="0"/>
              <a:t>” para medir la exposición estando protegida la persona. Los dosímetros auriculares vienen integrados a tapones u orejeras y sirven para medir y registrar la cantidad real de ruido a la que se ve expuesto el trabajador, con y sin protección, durante todo el transcurso de la jornada. </a:t>
            </a:r>
          </a:p>
          <a:p>
            <a:r>
              <a:rPr lang="es-ES" dirty="0"/>
              <a:t>A fin de aplicar ambos métodos, se debe capacitar a la persona.</a:t>
            </a:r>
          </a:p>
          <a:p>
            <a:endParaRPr lang="es-ES" sz="400" dirty="0"/>
          </a:p>
          <a:p>
            <a:r>
              <a:rPr lang="es-ES" dirty="0"/>
              <a:t>Un sonómetro es el instrumento básico para la medición de los niveles de ruido. Cualquier trabajador puede utilizar este dispositivo. Entre algunos usos comunes de los sonómetros, se encuentran los siguientes:</a:t>
            </a:r>
          </a:p>
          <a:p>
            <a:pPr marL="171686" indent="-171686">
              <a:buFont typeface="Arial" panose="020B0604020202020204" pitchFamily="34" charset="0"/>
              <a:buChar char="•"/>
            </a:pPr>
            <a:r>
              <a:rPr lang="es-ES" dirty="0"/>
              <a:t>hacer inspecciones al azar de los niveles de ruido en el área de trabajo;</a:t>
            </a:r>
          </a:p>
          <a:p>
            <a:pPr marL="171686" indent="-171686">
              <a:buFont typeface="Arial" panose="020B0604020202020204" pitchFamily="34" charset="0"/>
              <a:buChar char="•"/>
            </a:pPr>
            <a:r>
              <a:rPr lang="es-ES" dirty="0"/>
              <a:t>determinar los niveles de ruido a los que están expuestos cada uno de los empleados;</a:t>
            </a:r>
          </a:p>
          <a:p>
            <a:pPr marL="171686" indent="-171686">
              <a:buFont typeface="Arial" panose="020B0604020202020204" pitchFamily="34" charset="0"/>
              <a:buChar char="•"/>
            </a:pPr>
            <a:r>
              <a:rPr lang="es-ES" dirty="0"/>
              <a:t>verificar una fuente de ruido en particular (como un equipo o la realización de una actividad).</a:t>
            </a:r>
          </a:p>
        </p:txBody>
      </p:sp>
    </p:spTree>
    <p:extLst>
      <p:ext uri="{BB962C8B-B14F-4D97-AF65-F5344CB8AC3E}">
        <p14:creationId xmlns:p14="http://schemas.microsoft.com/office/powerpoint/2010/main" val="2285502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r>
              <a:rPr lang="es-ES" b="1" dirty="0"/>
              <a:t>Se hará una presentación de los signos de la pérdida auditiva, así como de las consecuencias a largo plazo, las fuentes de ruidos peligrosos y la importancia y el uso adecuado de la protección auditiva. Esta es una versión acortada del módulo optativo de 1 hora de duración. El programa más largo incluye videos y actividades más interactivas.</a:t>
            </a:r>
            <a:endParaRPr lang="es-ES" dirty="0"/>
          </a:p>
          <a:p>
            <a:r>
              <a:rPr lang="es-ES" dirty="0"/>
              <a:t> </a:t>
            </a:r>
          </a:p>
          <a:p>
            <a:r>
              <a:rPr lang="es-ES" dirty="0"/>
              <a:t>El módulo sobre prevención de la hipoacusia y ruido en la industria de la construcción provee una concientización sobre el riesgo de hipoacusia, las maneras de identificar los niveles peligrosos de ruido y conocer las medidas que se deben tomar para trabajar de manera segura a fin de evitar este problema.  </a:t>
            </a:r>
          </a:p>
          <a:p>
            <a:r>
              <a:rPr lang="es-ES" dirty="0"/>
              <a:t> </a:t>
            </a:r>
          </a:p>
          <a:p>
            <a:r>
              <a:rPr lang="es-ES" b="1" dirty="0"/>
              <a:t>PREGUNTAR A LA CLASE:</a:t>
            </a:r>
            <a:endParaRPr lang="es-ES" dirty="0"/>
          </a:p>
          <a:p>
            <a:r>
              <a:rPr lang="es-ES" dirty="0"/>
              <a:t>¿Conocen a alguien que sufra de pérdida auditiva por trabajar en la industria de la construcción?</a:t>
            </a:r>
          </a:p>
          <a:p>
            <a:r>
              <a:rPr lang="es-ES" dirty="0"/>
              <a:t> </a:t>
            </a:r>
          </a:p>
          <a:p>
            <a:r>
              <a:rPr lang="es-ES" b="1" dirty="0"/>
              <a:t>O BIEN  </a:t>
            </a:r>
            <a:endParaRPr lang="es-ES" dirty="0"/>
          </a:p>
          <a:p>
            <a:r>
              <a:rPr lang="es-ES" dirty="0"/>
              <a:t> </a:t>
            </a:r>
          </a:p>
          <a:p>
            <a:r>
              <a:rPr lang="es-ES" dirty="0"/>
              <a:t>Dar un ejemplo desde la propia experiencia sobre alguien que tenga pérdida auditiva por los años que ha pasado trabajando en obras de construcción.</a:t>
            </a:r>
          </a:p>
          <a:p>
            <a:r>
              <a:rPr lang="es-ES" dirty="0"/>
              <a:t> </a:t>
            </a:r>
          </a:p>
          <a:p>
            <a:r>
              <a:rPr lang="es-ES" b="1" dirty="0"/>
              <a:t>Luego de un breve debate, hágales saber que durante toda la clase se analizarán distintas maneras de proteger la audición.</a:t>
            </a:r>
            <a:endParaRPr lang="es-ES" dirty="0"/>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2</a:t>
            </a:fld>
            <a:endParaRPr lang="es-ES" altLang="en-US" dirty="0"/>
          </a:p>
        </p:txBody>
      </p:sp>
    </p:spTree>
    <p:extLst>
      <p:ext uri="{BB962C8B-B14F-4D97-AF65-F5344CB8AC3E}">
        <p14:creationId xmlns:p14="http://schemas.microsoft.com/office/powerpoint/2010/main" val="632126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311150" y="4422543"/>
            <a:ext cx="6248400" cy="4498678"/>
          </a:xfrm>
        </p:spPr>
        <p:txBody>
          <a:bodyPr/>
          <a:lstStyle/>
          <a:p>
            <a:r>
              <a:rPr lang="es-ES" dirty="0"/>
              <a:t>También existen aplicaciones de sonometría gratuitas para instalar en teléfonos inteligentes. Más allá de que no tienen la precisión de los equipos analizados anteriormente, estas aplicaciones para dispositivos móviles son de fácil acceso y se mejoran continuamente.</a:t>
            </a:r>
          </a:p>
          <a:p>
            <a:endParaRPr lang="es-ES" sz="400" dirty="0"/>
          </a:p>
          <a:p>
            <a:r>
              <a:rPr lang="es-ES" dirty="0"/>
              <a:t>La nueva aplicación de sonometría desarrollada por la NIOSH para iPhone parece ser muy buena. Además de medir los niveles de ruido en el lugar de trabajo, incluye recomendaciones para disminuir la hipoacusia. Se puede descargar en cualquier dispositivo iPhone (</a:t>
            </a:r>
            <a:r>
              <a:rPr lang="es-ES" u="sng" dirty="0">
                <a:solidFill>
                  <a:srgbClr val="0000FF"/>
                </a:solidFill>
                <a:hlinkClick r:id="rId3"/>
              </a:rPr>
              <a:t>https://www.cdc.gov/niosh/topics/noise/app.html</a:t>
            </a:r>
            <a:r>
              <a:rPr lang="es-ES" dirty="0"/>
              <a:t>). Nota: El</a:t>
            </a:r>
            <a:r>
              <a:rPr lang="es-ES" baseline="0" dirty="0"/>
              <a:t> recurso en el enlace anterior solamente esta disponible en inglés.</a:t>
            </a:r>
            <a:endParaRPr lang="es-ES" dirty="0"/>
          </a:p>
          <a:p>
            <a:endParaRPr lang="es-ES" sz="400" dirty="0"/>
          </a:p>
          <a:p>
            <a:r>
              <a:rPr lang="es-ES" dirty="0"/>
              <a:t>Para los que tienen un dispositivo Android, el NIOSH recomienda la </a:t>
            </a:r>
            <a:r>
              <a:rPr lang="es-ES" u="sng" dirty="0">
                <a:solidFill>
                  <a:srgbClr val="0000FF"/>
                </a:solidFill>
                <a:hlinkClick r:id="rId4"/>
              </a:rPr>
              <a:t>aplicación </a:t>
            </a:r>
            <a:r>
              <a:rPr lang="es-ES" u="sng" dirty="0" err="1">
                <a:solidFill>
                  <a:srgbClr val="0000FF"/>
                </a:solidFill>
                <a:hlinkClick r:id="rId4"/>
              </a:rPr>
              <a:t>SoundMeter</a:t>
            </a:r>
            <a:r>
              <a:rPr lang="es-ES" u="sng" dirty="0"/>
              <a:t>.</a:t>
            </a:r>
            <a:r>
              <a:rPr lang="es-ES" u="none" baseline="0" dirty="0"/>
              <a:t> Nota: El recurso en el enlace anterior solamente esta disponible en inglés.</a:t>
            </a:r>
            <a:endParaRPr lang="es-ES" dirty="0"/>
          </a:p>
          <a:p>
            <a:r>
              <a:rPr lang="es-ES" dirty="0"/>
              <a:t>Las aplicaciones para dispositivos Android varían en cuanto a precisión y, por lo general, no son tan precisas como la aplicación para iPhone porque varían los fabricantes de teléfonos. En consecuencia, las aplicaciones para Android en particular funcionan mejor si se conecta un micrófono externo al teléfono.</a:t>
            </a:r>
          </a:p>
          <a:p>
            <a:endParaRPr lang="es-ES" dirty="0"/>
          </a:p>
          <a:p>
            <a:r>
              <a:rPr lang="es-ES" b="1" dirty="0"/>
              <a:t>Si tiene instalada una aplicación en el teléfono, muéstresela a la clase y mida el ruido del salón para demostrar cómo funciona.</a:t>
            </a:r>
          </a:p>
          <a:p>
            <a:endParaRPr lang="es-ES" b="1" dirty="0"/>
          </a:p>
          <a:p>
            <a:endParaRPr lang="es-ES" sz="400" dirty="0"/>
          </a:p>
          <a:p>
            <a:r>
              <a:rPr lang="es-ES" b="1" dirty="0"/>
              <a:t>PREGUNTAR A LA CLASE:</a:t>
            </a:r>
            <a:endParaRPr lang="es-ES" dirty="0"/>
          </a:p>
          <a:p>
            <a:r>
              <a:rPr lang="es-ES" dirty="0"/>
              <a:t>¿Se les ocurre alguna manera de incorporar una aplicación para la medición del ruido como parte de su capacitación o trabajo?</a:t>
            </a:r>
          </a:p>
          <a:p>
            <a:endParaRPr lang="es-ES" dirty="0"/>
          </a:p>
          <a:p>
            <a:r>
              <a:rPr lang="es-ES" b="1" dirty="0"/>
              <a:t>Escriba las respuestas en un rotafolio o pizarra. Una vez terminada la clase, comparta estas ideas con el Departamento de Capacitación de CPWR para que se puedan transmitir a otros capacitadores e implementar en versiones futuras del programa de capacitación.</a:t>
            </a:r>
            <a:endParaRPr lang="es-ES" dirty="0"/>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20</a:t>
            </a:fld>
            <a:endParaRPr lang="es-ES" altLang="en-US" dirty="0"/>
          </a:p>
        </p:txBody>
      </p:sp>
    </p:spTree>
    <p:extLst>
      <p:ext uri="{BB962C8B-B14F-4D97-AF65-F5344CB8AC3E}">
        <p14:creationId xmlns:p14="http://schemas.microsoft.com/office/powerpoint/2010/main" val="1145104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r>
              <a:rPr lang="es-ES" dirty="0"/>
              <a:t>Hasta el momento, hemos analizado el riesgo, las fuentes y la manera de medir el ruido. </a:t>
            </a:r>
          </a:p>
          <a:p>
            <a:endParaRPr lang="es-ES" dirty="0"/>
          </a:p>
          <a:p>
            <a:r>
              <a:rPr lang="es-ES" dirty="0"/>
              <a:t>Ahora, vamos a pasar a las maneras de controlar el ruido en las obras de construcción.</a:t>
            </a:r>
          </a:p>
          <a:p>
            <a:endParaRPr lang="es-ES" dirty="0"/>
          </a:p>
          <a:p>
            <a:r>
              <a:rPr lang="es-ES" dirty="0"/>
              <a:t>Esta diapositiva muestra la jerarquía de controles específicamente para el ruido.  </a:t>
            </a:r>
          </a:p>
          <a:p>
            <a:endParaRPr lang="es-ES" dirty="0"/>
          </a:p>
          <a:p>
            <a:r>
              <a:rPr lang="es-ES" dirty="0"/>
              <a:t>La opción más efectiva es eliminar el ruido por completo. Esto puede sonar como todo un desafío en el mundo de la construcción, pero las investigaciones en materia de equipos más silenciosos están impulsando a la industria en esa dirección. Si la fuente de ruido no se puede eliminar, la siguiente mejor opción es buscar formas de reducir los niveles de ruido.</a:t>
            </a:r>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21</a:t>
            </a:fld>
            <a:endParaRPr lang="es-ES" altLang="en-US" dirty="0"/>
          </a:p>
        </p:txBody>
      </p:sp>
    </p:spTree>
    <p:extLst>
      <p:ext uri="{BB962C8B-B14F-4D97-AF65-F5344CB8AC3E}">
        <p14:creationId xmlns:p14="http://schemas.microsoft.com/office/powerpoint/2010/main" val="1417131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r>
              <a:rPr lang="es-ES" dirty="0"/>
              <a:t>Los controles técnicos se consideran los más efectivos, porque a través de ellos se elimina la fuente del peligro.</a:t>
            </a:r>
          </a:p>
          <a:p>
            <a:endParaRPr lang="es-ES" dirty="0"/>
          </a:p>
          <a:p>
            <a:r>
              <a:rPr lang="es-ES" dirty="0"/>
              <a:t>Entre los controles técnicos, se pueden mencionar los equipos silenciosos, la colocación de barreras o recubrimientos alrededor de equipos ruidosos (como los generadores), la instalación de dispositivos de supresión del ruido (como silenciadores) en los equipos y la verificación de que estos estén en buen estado.</a:t>
            </a:r>
          </a:p>
          <a:p>
            <a:endParaRPr lang="es-ES" dirty="0"/>
          </a:p>
          <a:p>
            <a:r>
              <a:rPr lang="es-ES" dirty="0"/>
              <a:t>En un estudio reciente de CPWR sobre taladros, se determinó que bastaba con reemplazar un taladro desgastado con uno nuevo para lograr una disminución significativa del ruido. </a:t>
            </a:r>
          </a:p>
          <a:p>
            <a:endParaRPr lang="es-ES" dirty="0"/>
          </a:p>
          <a:p>
            <a:r>
              <a:rPr lang="es-ES" dirty="0"/>
              <a:t>Los controles administrativos también pueden ayudar. Se trata de políticas y procedimientos destinadas a limitar la exposición de los trabajadores al ruido y así disminuir su impacto. Algunos ejemplos de controles administrativos son la colocación de carteles que adviertan a los trabajadores sobre la peligrosidad del nivel de ruido en determinada área, la designación de áreas específicas para la realización de actividades ruidosas (como el corte de materiales con herramientas eléctricas) y la instalación de equipos ruidosos en lugares donde se vean expuestos la menor cantidad posible de trabajadores.</a:t>
            </a:r>
          </a:p>
          <a:p>
            <a:endParaRPr lang="es-ES" dirty="0"/>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22</a:t>
            </a:fld>
            <a:endParaRPr lang="es-ES" altLang="en-US" dirty="0"/>
          </a:p>
        </p:txBody>
      </p:sp>
    </p:spTree>
    <p:extLst>
      <p:ext uri="{BB962C8B-B14F-4D97-AF65-F5344CB8AC3E}">
        <p14:creationId xmlns:p14="http://schemas.microsoft.com/office/powerpoint/2010/main" val="1630912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1031"/>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6E802C95-7EE2-49DA-BEAA-5ABA3A89805E}" type="slidenum">
              <a:rPr lang="en-US" altLang="en-US" smtClean="0"/>
              <a:pPr>
                <a:spcBef>
                  <a:spcPct val="0"/>
                </a:spcBef>
              </a:pPr>
              <a:t>23</a:t>
            </a:fld>
            <a:endParaRPr lang="es-ES" altLang="en-US" dirty="0"/>
          </a:p>
        </p:txBody>
      </p:sp>
      <p:sp>
        <p:nvSpPr>
          <p:cNvPr id="204803" name="Rectangle 2"/>
          <p:cNvSpPr>
            <a:spLocks noGrp="1" noRot="1" noChangeAspect="1" noChangeArrowheads="1" noTextEdit="1"/>
          </p:cNvSpPr>
          <p:nvPr>
            <p:ph type="sldImg"/>
          </p:nvPr>
        </p:nvSpPr>
        <p:spPr>
          <a:xfrm>
            <a:off x="1184275" y="698500"/>
            <a:ext cx="4654550" cy="3490913"/>
          </a:xfrm>
          <a:prstGeom prst="rect">
            <a:avLst/>
          </a:prstGeom>
          <a:ln/>
        </p:spPr>
      </p:sp>
      <p:sp>
        <p:nvSpPr>
          <p:cNvPr id="204804" name="Rectangle 3"/>
          <p:cNvSpPr>
            <a:spLocks noGrp="1" noChangeArrowheads="1"/>
          </p:cNvSpPr>
          <p:nvPr>
            <p:ph type="body" idx="1"/>
          </p:nvPr>
        </p:nvSpPr>
        <p:spPr>
          <a:noFill/>
        </p:spPr>
        <p:txBody>
          <a:bodyPr/>
          <a:lstStyle/>
          <a:p>
            <a:r>
              <a:rPr lang="es-ES" dirty="0"/>
              <a:t>Si bien es su capacidad auditiva la que está en riesgo, el empleador tiene la responsabilidad de tomar medidas para protegerlos de la exposición a niveles de ruido peligrosos.</a:t>
            </a:r>
          </a:p>
          <a:p>
            <a:endParaRPr lang="es-ES" dirty="0"/>
          </a:p>
          <a:p>
            <a:r>
              <a:rPr lang="es-ES" dirty="0"/>
              <a:t>Aquí les presentamos algunas acciones que pueden implementar para reducir la exposición de los empleados:</a:t>
            </a:r>
          </a:p>
          <a:p>
            <a:pPr marL="171686" indent="-171686">
              <a:buFont typeface="Arial" panose="020B0604020202020204" pitchFamily="34" charset="0"/>
              <a:buChar char="•"/>
            </a:pPr>
            <a:r>
              <a:rPr lang="es-ES" b="1" dirty="0"/>
              <a:t>Planificar:</a:t>
            </a:r>
            <a:r>
              <a:rPr lang="es-ES" dirty="0"/>
              <a:t> antes de empezar con el trabajo, identificar las actividades y equipos ruidosos, cuándo y dónde se llevarán a cabo y las medidas que se tomarán para reducir la exposición al ruido. </a:t>
            </a:r>
          </a:p>
          <a:p>
            <a:pPr marL="171686" indent="-171686">
              <a:buFont typeface="Arial" panose="020B0604020202020204" pitchFamily="34" charset="0"/>
              <a:buChar char="•"/>
            </a:pPr>
            <a:r>
              <a:rPr lang="es-ES" b="1" dirty="0"/>
              <a:t>Hacer inspecciones:</a:t>
            </a:r>
            <a:r>
              <a:rPr lang="es-ES" dirty="0"/>
              <a:t> hacer una inspección visual a diario para corroborar que la planificación se haya implementado.</a:t>
            </a:r>
          </a:p>
          <a:p>
            <a:pPr marL="171686" indent="-171686">
              <a:buFont typeface="Arial" panose="020B0604020202020204" pitchFamily="34" charset="0"/>
              <a:buChar char="•"/>
            </a:pPr>
            <a:r>
              <a:rPr lang="es-ES" b="1" dirty="0"/>
              <a:t>Controlar</a:t>
            </a:r>
            <a:r>
              <a:rPr lang="es-ES" dirty="0"/>
              <a:t> los niveles de ruido.</a:t>
            </a:r>
          </a:p>
          <a:p>
            <a:pPr marL="171686" indent="-171686">
              <a:buFont typeface="Arial" panose="020B0604020202020204" pitchFamily="34" charset="0"/>
              <a:buChar char="•"/>
            </a:pPr>
            <a:r>
              <a:rPr lang="es-ES" b="1" dirty="0"/>
              <a:t>Proporcionar</a:t>
            </a:r>
            <a:r>
              <a:rPr lang="es-ES" dirty="0"/>
              <a:t> distintos tipos de protección auditiva, dada la posibilidad de que un único tipo o estilo no sea adecuado para todos los trabajadores.</a:t>
            </a:r>
          </a:p>
          <a:p>
            <a:pPr marL="171686" indent="-171686">
              <a:buFont typeface="Arial" panose="020B0604020202020204" pitchFamily="34" charset="0"/>
              <a:buChar char="•"/>
            </a:pPr>
            <a:r>
              <a:rPr lang="es-ES" b="1" dirty="0"/>
              <a:t>Realizar capacitaciones</a:t>
            </a:r>
            <a:r>
              <a:rPr lang="es-ES" dirty="0"/>
              <a:t> sobre cada tipo de protección auditiva provista.</a:t>
            </a:r>
          </a:p>
        </p:txBody>
      </p:sp>
    </p:spTree>
    <p:extLst>
      <p:ext uri="{BB962C8B-B14F-4D97-AF65-F5344CB8AC3E}">
        <p14:creationId xmlns:p14="http://schemas.microsoft.com/office/powerpoint/2010/main" val="3055170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1031"/>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BF656A5E-2CEE-433F-901A-BB815ECCB78B}" type="slidenum">
              <a:rPr lang="en-US" altLang="en-US" smtClean="0"/>
              <a:pPr>
                <a:spcBef>
                  <a:spcPct val="0"/>
                </a:spcBef>
              </a:pPr>
              <a:t>24</a:t>
            </a:fld>
            <a:endParaRPr lang="es-ES" altLang="en-US" dirty="0"/>
          </a:p>
        </p:txBody>
      </p:sp>
      <p:sp>
        <p:nvSpPr>
          <p:cNvPr id="194563" name="Rectangle 2"/>
          <p:cNvSpPr>
            <a:spLocks noGrp="1" noRot="1" noChangeAspect="1" noChangeArrowheads="1" noTextEdit="1"/>
          </p:cNvSpPr>
          <p:nvPr>
            <p:ph type="sldImg"/>
          </p:nvPr>
        </p:nvSpPr>
        <p:spPr>
          <a:xfrm>
            <a:off x="1184275" y="698500"/>
            <a:ext cx="4654550" cy="3490913"/>
          </a:xfrm>
          <a:prstGeom prst="rect">
            <a:avLst/>
          </a:prstGeom>
          <a:ln/>
        </p:spPr>
      </p:sp>
      <p:sp>
        <p:nvSpPr>
          <p:cNvPr id="194564" name="Rectangle 3"/>
          <p:cNvSpPr>
            <a:spLocks noGrp="1" noChangeArrowheads="1"/>
          </p:cNvSpPr>
          <p:nvPr>
            <p:ph type="body" idx="1"/>
          </p:nvPr>
        </p:nvSpPr>
        <p:spPr>
          <a:noFill/>
        </p:spPr>
        <p:txBody>
          <a:bodyPr/>
          <a:lstStyle/>
          <a:p>
            <a:r>
              <a:rPr lang="es-ES" b="1" dirty="0"/>
              <a:t>Si dispone de modelos de protectores auditivos, muéstrelos a medida que menciona cada uno de ellos.</a:t>
            </a:r>
          </a:p>
          <a:p>
            <a:endParaRPr lang="es-ES" dirty="0"/>
          </a:p>
          <a:p>
            <a:r>
              <a:rPr lang="es-ES" dirty="0"/>
              <a:t>Existen varios tipos de protectores auditivos:</a:t>
            </a:r>
          </a:p>
          <a:p>
            <a:pPr marL="171686" indent="-171686">
              <a:buFont typeface="Arial" panose="020B0604020202020204" pitchFamily="34" charset="0"/>
              <a:buChar char="•"/>
            </a:pPr>
            <a:r>
              <a:rPr lang="es-ES" dirty="0"/>
              <a:t>Tapones de espuma </a:t>
            </a:r>
          </a:p>
          <a:p>
            <a:pPr marL="171686" indent="-171686">
              <a:buFont typeface="Arial" panose="020B0604020202020204" pitchFamily="34" charset="0"/>
              <a:buChar char="•"/>
            </a:pPr>
            <a:r>
              <a:rPr lang="es-ES" dirty="0"/>
              <a:t>Tapones reutilizables</a:t>
            </a:r>
          </a:p>
          <a:p>
            <a:pPr marL="171686" indent="-171686">
              <a:buFont typeface="Arial" panose="020B0604020202020204" pitchFamily="34" charset="0"/>
              <a:buChar char="•"/>
            </a:pPr>
            <a:r>
              <a:rPr lang="es-ES" dirty="0"/>
              <a:t>Tapones moldeables a medida</a:t>
            </a:r>
          </a:p>
          <a:p>
            <a:pPr marL="171686" indent="-171686">
              <a:buFont typeface="Arial" panose="020B0604020202020204" pitchFamily="34" charset="0"/>
              <a:buChar char="•"/>
            </a:pPr>
            <a:r>
              <a:rPr lang="es-ES" dirty="0"/>
              <a:t>Tapones semiaurales o con banda </a:t>
            </a:r>
          </a:p>
          <a:p>
            <a:pPr marL="171686" indent="-171686">
              <a:buFont typeface="Arial" panose="020B0604020202020204" pitchFamily="34" charset="0"/>
              <a:buChar char="•"/>
            </a:pPr>
            <a:r>
              <a:rPr lang="es-ES" dirty="0"/>
              <a:t>Orejeras</a:t>
            </a:r>
          </a:p>
          <a:p>
            <a:pPr marL="171686" indent="-171686">
              <a:buFont typeface="Arial" panose="020B0604020202020204" pitchFamily="34" charset="0"/>
              <a:buChar char="•"/>
            </a:pPr>
            <a:endParaRPr lang="es-ES" dirty="0"/>
          </a:p>
          <a:p>
            <a:r>
              <a:rPr lang="es-ES" dirty="0"/>
              <a:t>De acuerdo con las estipulaciones de la OSHA, los empleadores deben proporcionarles protección auditiva a los empleados de manera gratuita.</a:t>
            </a:r>
          </a:p>
        </p:txBody>
      </p:sp>
    </p:spTree>
    <p:extLst>
      <p:ext uri="{BB962C8B-B14F-4D97-AF65-F5344CB8AC3E}">
        <p14:creationId xmlns:p14="http://schemas.microsoft.com/office/powerpoint/2010/main" val="2426216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1031"/>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EF7ACCC2-13B0-4E4F-9435-AB4445411E7C}" type="slidenum">
              <a:rPr lang="en-US" altLang="en-US" smtClean="0"/>
              <a:pPr>
                <a:spcBef>
                  <a:spcPct val="0"/>
                </a:spcBef>
              </a:pPr>
              <a:t>25</a:t>
            </a:fld>
            <a:endParaRPr lang="es-ES" altLang="en-US" dirty="0"/>
          </a:p>
        </p:txBody>
      </p:sp>
      <p:sp>
        <p:nvSpPr>
          <p:cNvPr id="197635" name="Rectangle 2"/>
          <p:cNvSpPr>
            <a:spLocks noGrp="1" noRot="1" noChangeAspect="1" noChangeArrowheads="1" noTextEdit="1"/>
          </p:cNvSpPr>
          <p:nvPr>
            <p:ph type="sldImg"/>
          </p:nvPr>
        </p:nvSpPr>
        <p:spPr>
          <a:xfrm>
            <a:off x="1184275" y="698500"/>
            <a:ext cx="4654550" cy="3490913"/>
          </a:xfrm>
          <a:prstGeom prst="rect">
            <a:avLst/>
          </a:prstGeom>
          <a:ln/>
        </p:spPr>
      </p:sp>
      <p:sp>
        <p:nvSpPr>
          <p:cNvPr id="197636" name="Rectangle 3"/>
          <p:cNvSpPr>
            <a:spLocks noGrp="1" noChangeArrowheads="1"/>
          </p:cNvSpPr>
          <p:nvPr>
            <p:ph type="body" idx="1"/>
          </p:nvPr>
        </p:nvSpPr>
        <p:spPr>
          <a:noFill/>
        </p:spPr>
        <p:txBody>
          <a:bodyPr/>
          <a:lstStyle/>
          <a:p>
            <a:r>
              <a:rPr lang="es-ES" dirty="0"/>
              <a:t>Cada tipo de protección auditiva tiene sus ventajas y desventajas.</a:t>
            </a:r>
          </a:p>
          <a:p>
            <a:endParaRPr lang="es-ES" dirty="0"/>
          </a:p>
          <a:p>
            <a:r>
              <a:rPr lang="es-ES" dirty="0"/>
              <a:t>Los tapones de espuma y orejeras brindan un nivel alto de protección y suelen ser de fácil obtención, pero se deben utilizar y mantener de manera adecuada.</a:t>
            </a:r>
          </a:p>
          <a:p>
            <a:endParaRPr lang="es-ES" altLang="en-US" dirty="0"/>
          </a:p>
        </p:txBody>
      </p:sp>
    </p:spTree>
    <p:extLst>
      <p:ext uri="{BB962C8B-B14F-4D97-AF65-F5344CB8AC3E}">
        <p14:creationId xmlns:p14="http://schemas.microsoft.com/office/powerpoint/2010/main" val="489184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xfrm>
            <a:off x="1184275" y="698500"/>
            <a:ext cx="4654550" cy="3490913"/>
          </a:xfrm>
          <a:prstGeom prst="rect">
            <a:avLst/>
          </a:prstGeom>
          <a:ln/>
        </p:spPr>
      </p:sp>
      <p:sp>
        <p:nvSpPr>
          <p:cNvPr id="199683" name="Notes Placeholder 2"/>
          <p:cNvSpPr>
            <a:spLocks noGrp="1"/>
          </p:cNvSpPr>
          <p:nvPr>
            <p:ph type="body" idx="1"/>
          </p:nvPr>
        </p:nvSpPr>
        <p:spPr>
          <a:noFill/>
        </p:spPr>
        <p:txBody>
          <a:bodyPr/>
          <a:lstStyle/>
          <a:p>
            <a:r>
              <a:rPr lang="es-ES" dirty="0"/>
              <a:t>El cuidado y mantenimiento de los protectores auditivos es fundamental. Según los requisitos de la OSHA, los empleadores deben asegurarse de proporcionar protección auditiva y de que esta se mantenga de manera adecuada.  </a:t>
            </a:r>
          </a:p>
          <a:p>
            <a:endParaRPr lang="es-ES" dirty="0"/>
          </a:p>
          <a:p>
            <a:r>
              <a:rPr lang="es-ES" dirty="0"/>
              <a:t>En esta diapositiva y la siguiente, se describe el cuidado básico requerido para la protección auditiva. </a:t>
            </a:r>
          </a:p>
          <a:p>
            <a:pPr marL="171686" indent="-171686">
              <a:buFont typeface="Arial" panose="020B0604020202020204" pitchFamily="34" charset="0"/>
              <a:buChar char="•"/>
            </a:pPr>
            <a:r>
              <a:rPr lang="es-ES" dirty="0"/>
              <a:t>Los tapones de espuma adaptables se deben cambiar luego de cada uso.</a:t>
            </a:r>
          </a:p>
          <a:p>
            <a:pPr marL="171686" indent="-171686">
              <a:buFont typeface="Arial" panose="020B0604020202020204" pitchFamily="34" charset="0"/>
              <a:buChar char="•"/>
            </a:pPr>
            <a:r>
              <a:rPr lang="es-ES" dirty="0"/>
              <a:t>Los tapones reutilizables se deben lavar con agua y jabón y cambiar si están desgastados o dañados.</a:t>
            </a:r>
          </a:p>
          <a:p>
            <a:pPr marL="171686" indent="-171686">
              <a:buFont typeface="Arial" panose="020B0604020202020204" pitchFamily="34" charset="0"/>
              <a:buChar char="•"/>
            </a:pPr>
            <a:r>
              <a:rPr lang="es-ES" dirty="0"/>
              <a:t>Los tapones a medida se deben lavar con agua y jabón neutro.</a:t>
            </a:r>
          </a:p>
          <a:p>
            <a:pPr lvl="0"/>
            <a:endParaRPr lang="es-ES" dirty="0"/>
          </a:p>
          <a:p>
            <a:endParaRPr lang="es-ES" altLang="en-US" dirty="0"/>
          </a:p>
        </p:txBody>
      </p:sp>
      <p:sp>
        <p:nvSpPr>
          <p:cNvPr id="1996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48FBF42C-5C53-4331-B1A8-FE603A4F92E3}" type="slidenum">
              <a:rPr lang="en-US" altLang="en-US" smtClean="0"/>
              <a:pPr>
                <a:spcBef>
                  <a:spcPct val="0"/>
                </a:spcBef>
              </a:pPr>
              <a:t>26</a:t>
            </a:fld>
            <a:endParaRPr lang="es-ES" altLang="en-US" dirty="0"/>
          </a:p>
        </p:txBody>
      </p:sp>
    </p:spTree>
    <p:extLst>
      <p:ext uri="{BB962C8B-B14F-4D97-AF65-F5344CB8AC3E}">
        <p14:creationId xmlns:p14="http://schemas.microsoft.com/office/powerpoint/2010/main" val="882005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xfrm>
            <a:off x="1184275" y="698500"/>
            <a:ext cx="4654550" cy="3490913"/>
          </a:xfrm>
          <a:prstGeom prst="rect">
            <a:avLst/>
          </a:prstGeom>
          <a:ln/>
        </p:spPr>
      </p:sp>
      <p:sp>
        <p:nvSpPr>
          <p:cNvPr id="200707" name="Notes Placeholder 2"/>
          <p:cNvSpPr>
            <a:spLocks noGrp="1"/>
          </p:cNvSpPr>
          <p:nvPr>
            <p:ph type="body" idx="1"/>
          </p:nvPr>
        </p:nvSpPr>
        <p:spPr>
          <a:noFill/>
        </p:spPr>
        <p:txBody>
          <a:bodyPr/>
          <a:lstStyle/>
          <a:p>
            <a:r>
              <a:rPr lang="es-ES" dirty="0"/>
              <a:t>Los protectores auditivos semiaurales o con banda se deben limpiar con frecuencia. Las gomitas (la parte que se inserta en el oído) se deben cambiar cada tanto.</a:t>
            </a:r>
          </a:p>
          <a:p>
            <a:endParaRPr lang="es-ES" dirty="0"/>
          </a:p>
          <a:p>
            <a:r>
              <a:rPr lang="es-ES" dirty="0"/>
              <a:t>Las orejeras se deben limpiar con un paño húmedo y, si se pueden quitar las almohadillas, estas se deben lavar con agua y jabón. Las almohadillas se deben cambiar si presentan rasgaduras o grietas.</a:t>
            </a:r>
          </a:p>
          <a:p>
            <a:endParaRPr lang="es-ES" dirty="0"/>
          </a:p>
          <a:p>
            <a:r>
              <a:rPr lang="es-ES" dirty="0"/>
              <a:t>Recuerde que el empleador debe informarles sobre el cuidado adecuado de estos equipos. También contarán con las instrucciones de uso proporcionadas por el fabricante.</a:t>
            </a:r>
          </a:p>
          <a:p>
            <a:endParaRPr lang="es-ES" dirty="0"/>
          </a:p>
          <a:p>
            <a:r>
              <a:rPr lang="es-ES" dirty="0"/>
              <a:t>Si la protección auditiva de la que disponen está sucia o desgastada, soliciten una nueva.</a:t>
            </a:r>
          </a:p>
          <a:p>
            <a:endParaRPr lang="es-ES" dirty="0"/>
          </a:p>
        </p:txBody>
      </p:sp>
      <p:sp>
        <p:nvSpPr>
          <p:cNvPr id="2007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017CE9CC-34E8-47A9-AEBA-CCCAE4838C8F}" type="slidenum">
              <a:rPr lang="en-US" altLang="en-US" smtClean="0"/>
              <a:pPr>
                <a:spcBef>
                  <a:spcPct val="0"/>
                </a:spcBef>
              </a:pPr>
              <a:t>27</a:t>
            </a:fld>
            <a:endParaRPr lang="es-ES" altLang="en-US" dirty="0"/>
          </a:p>
        </p:txBody>
      </p:sp>
    </p:spTree>
    <p:extLst>
      <p:ext uri="{BB962C8B-B14F-4D97-AF65-F5344CB8AC3E}">
        <p14:creationId xmlns:p14="http://schemas.microsoft.com/office/powerpoint/2010/main" val="173628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14777" indent="-275037" eaLnBrk="0" hangingPunct="0">
              <a:spcBef>
                <a:spcPct val="30000"/>
              </a:spcBef>
              <a:defRPr sz="1200">
                <a:solidFill>
                  <a:schemeClr val="tx1"/>
                </a:solidFill>
                <a:latin typeface="Times" pitchFamily="18" charset="0"/>
              </a:defRPr>
            </a:lvl2pPr>
            <a:lvl3pPr marL="1101748" indent="-219070" eaLnBrk="0" hangingPunct="0">
              <a:spcBef>
                <a:spcPct val="30000"/>
              </a:spcBef>
              <a:defRPr sz="1200">
                <a:solidFill>
                  <a:schemeClr val="tx1"/>
                </a:solidFill>
                <a:latin typeface="Times" pitchFamily="18" charset="0"/>
              </a:defRPr>
            </a:lvl3pPr>
            <a:lvl4pPr marL="1543088" indent="-219070" eaLnBrk="0" hangingPunct="0">
              <a:spcBef>
                <a:spcPct val="30000"/>
              </a:spcBef>
              <a:defRPr sz="1200">
                <a:solidFill>
                  <a:schemeClr val="tx1"/>
                </a:solidFill>
                <a:latin typeface="Times" pitchFamily="18" charset="0"/>
              </a:defRPr>
            </a:lvl4pPr>
            <a:lvl5pPr marL="1982827" indent="-219070" eaLnBrk="0" hangingPunct="0">
              <a:spcBef>
                <a:spcPct val="30000"/>
              </a:spcBef>
              <a:defRPr sz="1200">
                <a:solidFill>
                  <a:schemeClr val="tx1"/>
                </a:solidFill>
                <a:latin typeface="Times" pitchFamily="18" charset="0"/>
              </a:defRPr>
            </a:lvl5pPr>
            <a:lvl6pPr marL="2443354" indent="-219070" eaLnBrk="0" fontAlgn="base" hangingPunct="0">
              <a:spcBef>
                <a:spcPct val="30000"/>
              </a:spcBef>
              <a:spcAft>
                <a:spcPct val="0"/>
              </a:spcAft>
              <a:defRPr sz="1200">
                <a:solidFill>
                  <a:schemeClr val="tx1"/>
                </a:solidFill>
                <a:latin typeface="Times" pitchFamily="18" charset="0"/>
              </a:defRPr>
            </a:lvl6pPr>
            <a:lvl7pPr marL="2903882" indent="-219070" eaLnBrk="0" fontAlgn="base" hangingPunct="0">
              <a:spcBef>
                <a:spcPct val="30000"/>
              </a:spcBef>
              <a:spcAft>
                <a:spcPct val="0"/>
              </a:spcAft>
              <a:defRPr sz="1200">
                <a:solidFill>
                  <a:schemeClr val="tx1"/>
                </a:solidFill>
                <a:latin typeface="Times" pitchFamily="18" charset="0"/>
              </a:defRPr>
            </a:lvl7pPr>
            <a:lvl8pPr marL="3364409" indent="-219070" eaLnBrk="0" fontAlgn="base" hangingPunct="0">
              <a:spcBef>
                <a:spcPct val="30000"/>
              </a:spcBef>
              <a:spcAft>
                <a:spcPct val="0"/>
              </a:spcAft>
              <a:defRPr sz="1200">
                <a:solidFill>
                  <a:schemeClr val="tx1"/>
                </a:solidFill>
                <a:latin typeface="Times" pitchFamily="18" charset="0"/>
              </a:defRPr>
            </a:lvl8pPr>
            <a:lvl9pPr marL="3824936" indent="-219070" eaLnBrk="0" fontAlgn="base" hangingPunct="0">
              <a:spcBef>
                <a:spcPct val="30000"/>
              </a:spcBef>
              <a:spcAft>
                <a:spcPct val="0"/>
              </a:spcAft>
              <a:defRPr sz="1200">
                <a:solidFill>
                  <a:schemeClr val="tx1"/>
                </a:solidFill>
                <a:latin typeface="Times" pitchFamily="18" charset="0"/>
              </a:defRPr>
            </a:lvl9pPr>
          </a:lstStyle>
          <a:p>
            <a:pPr eaLnBrk="1" hangingPunct="1">
              <a:spcBef>
                <a:spcPct val="0"/>
              </a:spcBef>
            </a:pPr>
            <a:fld id="{8CE03C0D-2DD4-456F-91B4-03E349EE8E0F}" type="slidenum">
              <a:rPr lang="en-US" altLang="en-US" smtClean="0">
                <a:latin typeface="Times New Roman" pitchFamily="18" charset="0"/>
              </a:rPr>
              <a:pPr eaLnBrk="1" hangingPunct="1">
                <a:spcBef>
                  <a:spcPct val="0"/>
                </a:spcBef>
              </a:pPr>
              <a:t>28</a:t>
            </a:fld>
            <a:endParaRPr lang="es-ES" altLang="en-US" dirty="0">
              <a:latin typeface="Times New Roman" pitchFamily="18" charset="0"/>
            </a:endParaRPr>
          </a:p>
        </p:txBody>
      </p:sp>
      <p:sp>
        <p:nvSpPr>
          <p:cNvPr id="196611" name="Rectangle 2"/>
          <p:cNvSpPr>
            <a:spLocks noGrp="1" noRot="1" noChangeAspect="1" noChangeArrowheads="1" noTextEdit="1"/>
          </p:cNvSpPr>
          <p:nvPr>
            <p:ph type="sldImg"/>
          </p:nvPr>
        </p:nvSpPr>
        <p:spPr>
          <a:xfrm>
            <a:off x="1184275" y="698500"/>
            <a:ext cx="4654550" cy="3490913"/>
          </a:xfrm>
          <a:prstGeom prst="rect">
            <a:avLst/>
          </a:prstGeom>
          <a:ln/>
        </p:spPr>
      </p:sp>
      <p:sp>
        <p:nvSpPr>
          <p:cNvPr id="196612" name="Rectangle 3"/>
          <p:cNvSpPr>
            <a:spLocks noGrp="1" noChangeArrowheads="1"/>
          </p:cNvSpPr>
          <p:nvPr>
            <p:ph type="body" idx="1"/>
          </p:nvPr>
        </p:nvSpPr>
        <p:spPr>
          <a:xfrm>
            <a:off x="234104" y="4421823"/>
            <a:ext cx="6554893"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dirty="0"/>
              <a:t>Ahora que ya sabemos que requieren de mantenimiento, ¿cómo hacemos para seleccionar la protección auditiva adecuada para el ruido al que estaremos expuestos?</a:t>
            </a:r>
          </a:p>
          <a:p>
            <a:endParaRPr lang="es-ES" dirty="0"/>
          </a:p>
          <a:p>
            <a:r>
              <a:rPr lang="es-ES" dirty="0"/>
              <a:t>Los dispositivos de protección auditiva se someten a pruebas de laboratorio para determinar la cantidad de ruido que impiden que pase hacia los oídos, lo que se denomina </a:t>
            </a:r>
            <a:r>
              <a:rPr lang="es-ES" b="1" dirty="0"/>
              <a:t>N</a:t>
            </a:r>
            <a:r>
              <a:rPr lang="es-ES" dirty="0"/>
              <a:t>ivel de </a:t>
            </a:r>
            <a:r>
              <a:rPr lang="es-ES" b="1" dirty="0"/>
              <a:t>R</a:t>
            </a:r>
            <a:r>
              <a:rPr lang="es-ES" dirty="0"/>
              <a:t>educción del </a:t>
            </a:r>
            <a:r>
              <a:rPr lang="es-ES" b="1" dirty="0"/>
              <a:t>R</a:t>
            </a:r>
            <a:r>
              <a:rPr lang="es-ES" dirty="0"/>
              <a:t>uido (NRR). De acuerdo con los requisitos de la Agencia de Protección Ambiental de Estados Unidos (EPA), los fabricantes deben colocar el NRR en el envoltorio de los dispositivos de protección auditiva.</a:t>
            </a:r>
          </a:p>
          <a:p>
            <a:endParaRPr lang="es-ES" dirty="0"/>
          </a:p>
          <a:p>
            <a:r>
              <a:rPr lang="es-ES" dirty="0"/>
              <a:t>Mientras más alto sea este valor, mayor será la protección; no obstante, dado que las condiciones en el laboratorio no son las mismas que en el lugar de trabajo, la reducción real del ruido está al menos 7 dBA por debajo del NRR impreso. De esa manera, si se elige un protector auditivo con un NRR de 29, por ejemplo, se debe considerar como una reducción del ruido de 22. </a:t>
            </a:r>
          </a:p>
          <a:p>
            <a:endParaRPr lang="es-ES" dirty="0"/>
          </a:p>
          <a:p>
            <a:r>
              <a:rPr lang="es-ES" dirty="0"/>
              <a:t>Una manera de determinar el grado de reducción de la exposición que ofrece la protección auditiva es la siguiente: si el NRR es de 33, por ejemplo, se debe restar 7 a 33 y dividir el resultado por 2. En otras palabras, 33 menos 7 es 26 y 26 dividido 2 es 13. Al restar ese número a la exposición del ruido de 95 dBA, se obtiene la exposición experimentada con esa protección auditiva, que es de 82 (inferior al límite de exposición recomendado del NIOSH y el límite</a:t>
            </a:r>
            <a:r>
              <a:rPr lang="es-ES" baseline="0" dirty="0"/>
              <a:t> de exposición aceptable</a:t>
            </a:r>
            <a:r>
              <a:rPr lang="es-ES" dirty="0"/>
              <a:t> de la OSHA).  </a:t>
            </a:r>
          </a:p>
          <a:p>
            <a:endParaRPr lang="es-ES" dirty="0"/>
          </a:p>
          <a:p>
            <a:r>
              <a:rPr lang="es-ES" dirty="0"/>
              <a:t>Si no cuenta con el envoltorio del dispositivo de protección auditiva, pídale el NRR al supervisor o empleador. Otra alternativa es buscar en Internet. </a:t>
            </a:r>
            <a:r>
              <a:rPr lang="es-ES"/>
              <a:t>Usted puede usar el sitio web del fabricante para buscar el NRR si conoce el nombre del aparato.</a:t>
            </a:r>
            <a:endParaRPr lang="es-ES" dirty="0"/>
          </a:p>
        </p:txBody>
      </p:sp>
    </p:spTree>
    <p:extLst>
      <p:ext uri="{BB962C8B-B14F-4D97-AF65-F5344CB8AC3E}">
        <p14:creationId xmlns:p14="http://schemas.microsoft.com/office/powerpoint/2010/main" val="39099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eaLnBrk="1" hangingPunct="1">
              <a:spcBef>
                <a:spcPct val="0"/>
              </a:spcBef>
            </a:pPr>
            <a:fld id="{7EE3B388-4E9A-4740-809F-9BD400572023}" type="slidenum">
              <a:rPr lang="en-US" altLang="en-US" smtClean="0">
                <a:latin typeface="Arial" charset="0"/>
                <a:cs typeface="Arial" charset="0"/>
              </a:rPr>
              <a:pPr eaLnBrk="1" hangingPunct="1">
                <a:spcBef>
                  <a:spcPct val="0"/>
                </a:spcBef>
              </a:pPr>
              <a:t>29</a:t>
            </a:fld>
            <a:endParaRPr lang="es-ES" altLang="en-US" dirty="0">
              <a:latin typeface="Arial" charset="0"/>
              <a:cs typeface="Arial" charset="0"/>
            </a:endParaRPr>
          </a:p>
        </p:txBody>
      </p:sp>
      <p:sp>
        <p:nvSpPr>
          <p:cNvPr id="202755" name="Rectangle 2"/>
          <p:cNvSpPr>
            <a:spLocks noGrp="1" noRot="1" noChangeAspect="1" noChangeArrowheads="1" noTextEdit="1"/>
          </p:cNvSpPr>
          <p:nvPr>
            <p:ph type="sldImg"/>
          </p:nvPr>
        </p:nvSpPr>
        <p:spPr>
          <a:xfrm>
            <a:off x="1184275" y="233363"/>
            <a:ext cx="4656138" cy="3492500"/>
          </a:xfrm>
          <a:prstGeom prst="rect">
            <a:avLst/>
          </a:prstGeom>
          <a:ln/>
        </p:spPr>
      </p:sp>
      <p:sp>
        <p:nvSpPr>
          <p:cNvPr id="202756" name="Rectangle 3"/>
          <p:cNvSpPr>
            <a:spLocks noGrp="1" noChangeArrowheads="1"/>
          </p:cNvSpPr>
          <p:nvPr>
            <p:ph type="body" idx="1"/>
          </p:nvPr>
        </p:nvSpPr>
        <p:spPr>
          <a:xfrm>
            <a:off x="156069" y="3816350"/>
            <a:ext cx="6784482" cy="5415174"/>
          </a:xfrm>
          <a:noFill/>
        </p:spPr>
        <p:txBody>
          <a:bodyPr/>
          <a:lstStyle/>
          <a:p>
            <a:r>
              <a:rPr lang="es-ES" b="1" dirty="0"/>
              <a:t>Reparta un juego de tapones de espuma a cada uno de los participantes de la clase e indíqueles que sigan sus instrucciones.</a:t>
            </a:r>
            <a:endParaRPr lang="es-ES" dirty="0"/>
          </a:p>
          <a:p>
            <a:r>
              <a:rPr lang="es-ES" dirty="0"/>
              <a:t>Ahora intentemos colocar los tapones de forma correcta. Les indicaré cómo hacerlo paso a paso, así que lo haremos todos juntos.</a:t>
            </a:r>
          </a:p>
          <a:p>
            <a:pPr marL="629518" lvl="1" indent="-171686">
              <a:buFont typeface="Arial" panose="020B0604020202020204" pitchFamily="34" charset="0"/>
              <a:buChar char="•"/>
            </a:pPr>
            <a:r>
              <a:rPr lang="es-ES" dirty="0"/>
              <a:t>Primero, enrollen el tapón de espuma hasta que quede bien firme. Asegúrense de que no haya ningún pliegue.</a:t>
            </a:r>
          </a:p>
          <a:p>
            <a:pPr marL="629518" lvl="1" indent="-171686">
              <a:buFont typeface="Arial" panose="020B0604020202020204" pitchFamily="34" charset="0"/>
              <a:buChar char="•"/>
            </a:pPr>
            <a:r>
              <a:rPr lang="es-ES" dirty="0"/>
              <a:t>Luego, agárrense la oreja de la punta y estiren de ella suavemente hacia atrás para enderezar el conducto auditivo. </a:t>
            </a:r>
          </a:p>
          <a:p>
            <a:pPr marL="629518" lvl="1" indent="-171686">
              <a:buFont typeface="Arial" panose="020B0604020202020204" pitchFamily="34" charset="0"/>
              <a:buChar char="•"/>
            </a:pPr>
            <a:r>
              <a:rPr lang="es-ES" dirty="0"/>
              <a:t>Inserten el tapón.</a:t>
            </a:r>
          </a:p>
          <a:p>
            <a:pPr marL="629518" lvl="1" indent="-171686">
              <a:buFont typeface="Arial" panose="020B0604020202020204" pitchFamily="34" charset="0"/>
              <a:buChar char="•"/>
            </a:pPr>
            <a:r>
              <a:rPr lang="es-ES" dirty="0"/>
              <a:t>Suéltense la oreja y sostengan el tapón unos 20-30 segundos. Se expandirá hasta adoptar la forma del conducto auditivo. </a:t>
            </a:r>
          </a:p>
          <a:p>
            <a:pPr marL="629518" lvl="1" indent="-171686">
              <a:buFont typeface="Arial" panose="020B0604020202020204" pitchFamily="34" charset="0"/>
              <a:buChar char="•"/>
            </a:pPr>
            <a:r>
              <a:rPr lang="es-ES" dirty="0"/>
              <a:t>Una vez expandido, estiren de él suavemente para corroborar que esté aferrado.</a:t>
            </a:r>
          </a:p>
          <a:p>
            <a:r>
              <a:rPr lang="es-ES" dirty="0"/>
              <a:t>Ahora hagamos lo mismo en el otro oído. Recuerden: </a:t>
            </a:r>
          </a:p>
          <a:p>
            <a:pPr marL="629518" lvl="1" indent="-171686">
              <a:buFont typeface="Arial" panose="020B0604020202020204" pitchFamily="34" charset="0"/>
              <a:buChar char="•"/>
            </a:pPr>
            <a:r>
              <a:rPr lang="es-ES" dirty="0"/>
              <a:t>Primero, enrollen el tapón de espuma hasta que quede bien firme. Asegúrense de que no haya ningún pliegue.</a:t>
            </a:r>
          </a:p>
          <a:p>
            <a:pPr marL="629518" lvl="1" indent="-171686">
              <a:buFont typeface="Arial" panose="020B0604020202020204" pitchFamily="34" charset="0"/>
              <a:buChar char="•"/>
            </a:pPr>
            <a:r>
              <a:rPr lang="es-ES" dirty="0"/>
              <a:t>Luego, agárrense la oreja de la punta y estiren de ella suavemente hacia atrás para enderezar el conducto auditivo. </a:t>
            </a:r>
          </a:p>
          <a:p>
            <a:pPr marL="629518" lvl="1" indent="-171686">
              <a:buFont typeface="Arial" panose="020B0604020202020204" pitchFamily="34" charset="0"/>
              <a:buChar char="•"/>
            </a:pPr>
            <a:r>
              <a:rPr lang="es-ES" dirty="0"/>
              <a:t>Inserten el tapón.</a:t>
            </a:r>
          </a:p>
          <a:p>
            <a:pPr marL="629518" lvl="1" indent="-171686">
              <a:buFont typeface="Arial" panose="020B0604020202020204" pitchFamily="34" charset="0"/>
              <a:buChar char="•"/>
            </a:pPr>
            <a:r>
              <a:rPr lang="es-ES" dirty="0"/>
              <a:t>Suéltense la oreja y sostengan el tapón unos 20-30 segundos. Se expandirá hasta adoptar la forma del conducto auditivo. </a:t>
            </a:r>
          </a:p>
          <a:p>
            <a:pPr marL="629518" lvl="1" indent="-171686">
              <a:buFont typeface="Arial" panose="020B0604020202020204" pitchFamily="34" charset="0"/>
              <a:buChar char="•"/>
            </a:pPr>
            <a:r>
              <a:rPr lang="es-ES" dirty="0"/>
              <a:t>Una vez expandido, estiren de él suavemente para corroborar que esté aferrado.</a:t>
            </a:r>
          </a:p>
          <a:p>
            <a:r>
              <a:rPr lang="es-ES" dirty="0"/>
              <a:t>Cuando haya terminado, </a:t>
            </a:r>
            <a:r>
              <a:rPr lang="es-ES" u="sng" dirty="0"/>
              <a:t>compruebe que los tapones encajen bien</a:t>
            </a:r>
            <a:r>
              <a:rPr lang="es-ES" dirty="0"/>
              <a:t>. Tápense los oídos firmemente con las manos y suelten.</a:t>
            </a:r>
          </a:p>
          <a:p>
            <a:r>
              <a:rPr lang="es-ES" b="1" dirty="0"/>
              <a:t>DECIRLE A LA CLASE:</a:t>
            </a:r>
            <a:endParaRPr lang="es-ES" dirty="0"/>
          </a:p>
          <a:p>
            <a:r>
              <a:rPr lang="es-ES" dirty="0"/>
              <a:t>Ya se los pueden quitar.</a:t>
            </a:r>
          </a:p>
          <a:p>
            <a:endParaRPr lang="es-ES" sz="800" dirty="0"/>
          </a:p>
          <a:p>
            <a:r>
              <a:rPr lang="es-ES" dirty="0"/>
              <a:t>En el último paso, los tapones deberían haberles bloqueado suficiente ruido como para que taparse los oídos con las manos no produjera un cambio significativo en el nivel de ruido.</a:t>
            </a:r>
          </a:p>
          <a:p>
            <a:endParaRPr lang="es-ES" sz="800" dirty="0"/>
          </a:p>
          <a:p>
            <a:r>
              <a:rPr lang="es-ES" dirty="0"/>
              <a:t>No duden en preguntarme a mí o a otro instructor cómo colocarse los tapones. Les aseguro que no todos lo hicimos correctamente la primera vez. </a:t>
            </a:r>
          </a:p>
          <a:p>
            <a:endParaRPr lang="es-ES" sz="800" b="1" dirty="0"/>
          </a:p>
          <a:p>
            <a:r>
              <a:rPr lang="es-ES" b="1" dirty="0"/>
              <a:t>Distribuya a todos los participantes una copia de “</a:t>
            </a:r>
            <a:r>
              <a:rPr lang="es-ES" b="1" i="0" dirty="0"/>
              <a:t>Pasos para colocarse tapones en los oídos”.</a:t>
            </a:r>
            <a:endParaRPr lang="es-ES" i="0" dirty="0"/>
          </a:p>
          <a:p>
            <a:r>
              <a:rPr lang="es-ES" dirty="0"/>
              <a:t>Esta guía incluye los pasos para el uso adecuado de los tapones, además del enlace del video que vimos. Les sugiero que vuelvan a intentar colocarse los tapones hasta asegurarse de que comprendieron cómo hacerlo de forma correcta.</a:t>
            </a:r>
          </a:p>
        </p:txBody>
      </p:sp>
    </p:spTree>
    <p:extLst>
      <p:ext uri="{BB962C8B-B14F-4D97-AF65-F5344CB8AC3E}">
        <p14:creationId xmlns:p14="http://schemas.microsoft.com/office/powerpoint/2010/main" val="146378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r>
              <a:rPr lang="es-ES" dirty="0"/>
              <a:t>Se espera que para el final de la presentación cada uno de los participantes pueda hacer lo siguiente:</a:t>
            </a:r>
          </a:p>
          <a:p>
            <a:endParaRPr lang="es-ES" dirty="0"/>
          </a:p>
          <a:p>
            <a:pPr lvl="1" eaLnBrk="0" fontAlgn="base" hangingPunct="0"/>
            <a:r>
              <a:rPr lang="es-ES" dirty="0"/>
              <a:t>explicar por qué el ruido y la hipoacusia son cuestiones importantes para los trabajadores de la construcción;</a:t>
            </a:r>
          </a:p>
          <a:p>
            <a:pPr lvl="1" eaLnBrk="0" fontAlgn="base" hangingPunct="0"/>
            <a:endParaRPr lang="es-ES" dirty="0"/>
          </a:p>
          <a:p>
            <a:pPr lvl="1" eaLnBrk="0" fontAlgn="base" hangingPunct="0"/>
            <a:r>
              <a:rPr lang="es-ES" dirty="0"/>
              <a:t>reconocer los signos y efectos de la hipoacusia y el tinnitus;</a:t>
            </a:r>
          </a:p>
          <a:p>
            <a:pPr lvl="1" eaLnBrk="0" fontAlgn="base" hangingPunct="0"/>
            <a:endParaRPr lang="es-ES" dirty="0">
              <a:effectLst/>
            </a:endParaRPr>
          </a:p>
          <a:p>
            <a:pPr lvl="1"/>
            <a:r>
              <a:rPr lang="es-ES" dirty="0"/>
              <a:t>identificar ruidos peligrosos, tipos de ruido y fuentes comunes de ruido;</a:t>
            </a:r>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3</a:t>
            </a:fld>
            <a:endParaRPr lang="es-ES" altLang="en-US" dirty="0"/>
          </a:p>
        </p:txBody>
      </p:sp>
    </p:spTree>
    <p:extLst>
      <p:ext uri="{BB962C8B-B14F-4D97-AF65-F5344CB8AC3E}">
        <p14:creationId xmlns:p14="http://schemas.microsoft.com/office/powerpoint/2010/main" val="3733884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r>
              <a:rPr lang="es-ES" dirty="0"/>
              <a:t>Para resumir, hoy analizamos el riesgo de hipoacusia, las fuentes de ruido, la manera de medir los niveles de ruido y controlar la exposición, los dispositivos de protección auditiva y enseñanzas para la vida real. </a:t>
            </a:r>
          </a:p>
          <a:p>
            <a:endParaRPr lang="es-ES" dirty="0"/>
          </a:p>
          <a:p>
            <a:r>
              <a:rPr lang="es-ES" b="1" dirty="0"/>
              <a:t>Si decide utilizar alguno de los materiales opcionales, repártalos en este momento y dígale a la clase que los utilicen como recordatorios de lo que aprendieron</a:t>
            </a:r>
            <a:r>
              <a:rPr lang="es-ES" b="1" i="0" dirty="0"/>
              <a:t>: “Ventajas y desventajas de los distintos tipos de protección auditiva”, “Cuándo usar protección auditiva” y “Tarjeta de advertencia sobre el Ruido y la Pérdida</a:t>
            </a:r>
            <a:r>
              <a:rPr lang="es-ES" b="1" i="0" baseline="0" dirty="0"/>
              <a:t> Auditiva</a:t>
            </a:r>
            <a:r>
              <a:rPr lang="es-ES" b="1" i="0" dirty="0"/>
              <a:t>”.</a:t>
            </a:r>
          </a:p>
          <a:p>
            <a:endParaRPr lang="es-ES" dirty="0"/>
          </a:p>
          <a:p>
            <a:r>
              <a:rPr lang="es-ES" dirty="0"/>
              <a:t>¿Alguno tiene alguna pregunta o comentario final?</a:t>
            </a:r>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30</a:t>
            </a:fld>
            <a:endParaRPr lang="es-ES" altLang="en-US" dirty="0"/>
          </a:p>
        </p:txBody>
      </p:sp>
    </p:spTree>
    <p:extLst>
      <p:ext uri="{BB962C8B-B14F-4D97-AF65-F5344CB8AC3E}">
        <p14:creationId xmlns:p14="http://schemas.microsoft.com/office/powerpoint/2010/main" val="918511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r>
              <a:rPr lang="es-ES" b="1" dirty="0"/>
              <a:t>Nota para el instructor: ponga la diapositiva y déjela en la pantalla un par de minutos.</a:t>
            </a:r>
          </a:p>
          <a:p>
            <a:endParaRPr lang="es-ES" dirty="0"/>
          </a:p>
          <a:p>
            <a:r>
              <a:rPr lang="es-ES" dirty="0"/>
              <a:t>Antes de terminar, me gustaría mencionar que muchos de los materiales utilizados en este módulo se adaptaron de un programa de capacitación elaborado por el Consejo de Profesiones de la Construcción y la Edificación del Estado de California (con el subsidio Susan Harwood SH-26283-SH4 de la OSHA) y se utilizaron con su autorización.</a:t>
            </a:r>
          </a:p>
          <a:p>
            <a:endParaRPr lang="es-ES" dirty="0"/>
          </a:p>
          <a:p>
            <a:r>
              <a:rPr lang="es-ES" dirty="0"/>
              <a:t>El ejercicio y los audios de la hoja de trabajo titulada </a:t>
            </a:r>
            <a:r>
              <a:rPr lang="es-ES" i="1" dirty="0"/>
              <a:t>¿Me estás hablando a mí?</a:t>
            </a:r>
            <a:r>
              <a:rPr lang="es-ES" dirty="0"/>
              <a:t> fueron desarrollados por el Dr. Robert M. Ghent y Brad K. Witt de Honeywell Safety Products, San Diego, CA, y utilizados con su autorización. </a:t>
            </a:r>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31</a:t>
            </a:fld>
            <a:endParaRPr lang="es-ES" altLang="en-US" dirty="0"/>
          </a:p>
        </p:txBody>
      </p:sp>
    </p:spTree>
    <p:extLst>
      <p:ext uri="{BB962C8B-B14F-4D97-AF65-F5344CB8AC3E}">
        <p14:creationId xmlns:p14="http://schemas.microsoft.com/office/powerpoint/2010/main" val="4120650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pPr lvl="0" eaLnBrk="0" fontAlgn="base" hangingPunct="0"/>
            <a:r>
              <a:rPr lang="es-ES" dirty="0"/>
              <a:t>saber cómo medir el nivel de ruido por medio de indicadores comunes y aplicaciones móviles;</a:t>
            </a:r>
          </a:p>
          <a:p>
            <a:pPr lvl="0" eaLnBrk="0" fontAlgn="base" hangingPunct="0"/>
            <a:endParaRPr lang="es-ES" dirty="0">
              <a:effectLst/>
            </a:endParaRPr>
          </a:p>
          <a:p>
            <a:pPr lvl="0" eaLnBrk="0" fontAlgn="base" hangingPunct="0"/>
            <a:r>
              <a:rPr lang="es-ES" dirty="0"/>
              <a:t>describir varias maneras de controlar la exposición a los ruidos; </a:t>
            </a:r>
          </a:p>
          <a:p>
            <a:pPr lvl="0" eaLnBrk="0" fontAlgn="base" hangingPunct="0"/>
            <a:endParaRPr lang="es-ES" dirty="0">
              <a:effectLst/>
            </a:endParaRPr>
          </a:p>
          <a:p>
            <a:pPr lvl="0" eaLnBrk="0" fontAlgn="base" hangingPunct="0"/>
            <a:r>
              <a:rPr lang="es-ES" dirty="0"/>
              <a:t>comprender los distintos tipos de dispositivos de protección auditiva utilizados en la industria de la construcción y la manera de usarlos correctamente. </a:t>
            </a:r>
          </a:p>
          <a:p>
            <a:endParaRPr lang="es-ES" dirty="0"/>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4</a:t>
            </a:fld>
            <a:endParaRPr lang="es-ES" altLang="en-US" dirty="0"/>
          </a:p>
        </p:txBody>
      </p:sp>
    </p:spTree>
    <p:extLst>
      <p:ext uri="{BB962C8B-B14F-4D97-AF65-F5344CB8AC3E}">
        <p14:creationId xmlns:p14="http://schemas.microsoft.com/office/powerpoint/2010/main" val="3733884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xfrm>
            <a:off x="1184275" y="698500"/>
            <a:ext cx="4654550" cy="3490913"/>
          </a:xfrm>
          <a:prstGeom prst="rect">
            <a:avLst/>
          </a:prstGeom>
          <a:ln/>
        </p:spPr>
      </p:sp>
      <p:sp>
        <p:nvSpPr>
          <p:cNvPr id="166915" name="Notes Placeholder 2"/>
          <p:cNvSpPr>
            <a:spLocks noGrp="1"/>
          </p:cNvSpPr>
          <p:nvPr>
            <p:ph type="body" idx="1"/>
          </p:nvPr>
        </p:nvSpPr>
        <p:spPr>
          <a:noFill/>
        </p:spPr>
        <p:txBody>
          <a:bodyPr/>
          <a:lstStyle/>
          <a:p>
            <a:r>
              <a:rPr lang="es-ES" dirty="0"/>
              <a:t>No se trata de un problema solo de los mayores: muchos trabajadores de la construcción pierden la audición de </a:t>
            </a:r>
            <a:r>
              <a:rPr lang="es-ES" dirty="0" err="1"/>
              <a:t>jóven</a:t>
            </a:r>
            <a:r>
              <a:rPr lang="es-ES" dirty="0"/>
              <a:t>.</a:t>
            </a:r>
          </a:p>
          <a:p>
            <a:r>
              <a:rPr lang="es-ES" dirty="0"/>
              <a:t> </a:t>
            </a:r>
          </a:p>
          <a:p>
            <a:r>
              <a:rPr lang="es-ES" dirty="0"/>
              <a:t>De hecho, los trabajadores de esta industria experimentan hipoacusia a una edad más temprana que la población general. Según el NIOSH, el trabajador promedio de la construcción de 25 años de edad tiene una audición de una persona de 50 años.</a:t>
            </a:r>
          </a:p>
          <a:p>
            <a:endParaRPr lang="es-ES" dirty="0"/>
          </a:p>
          <a:p>
            <a:r>
              <a:rPr lang="es-ES" dirty="0"/>
              <a:t>En demasiados casos, los obreros de la construcción creen que los niveles excesivos de ruido son parte del trabajo y que no hay nada que se pueda hacer al respecto. No es así y es por eso que es importante conocer cuándo se tornan peligrosos los niveles de ruido y qué se puede hacer para controlarlos y proteger la audición.  </a:t>
            </a:r>
          </a:p>
        </p:txBody>
      </p:sp>
      <p:sp>
        <p:nvSpPr>
          <p:cNvPr id="1669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EFA66D0A-3577-4D72-9E6E-A4DA8C4D7857}" type="slidenum">
              <a:rPr lang="en-US" altLang="en-US" smtClean="0"/>
              <a:pPr>
                <a:spcBef>
                  <a:spcPct val="0"/>
                </a:spcBef>
              </a:pPr>
              <a:t>5</a:t>
            </a:fld>
            <a:endParaRPr lang="es-ES" altLang="en-US" dirty="0"/>
          </a:p>
        </p:txBody>
      </p:sp>
    </p:spTree>
    <p:extLst>
      <p:ext uri="{BB962C8B-B14F-4D97-AF65-F5344CB8AC3E}">
        <p14:creationId xmlns:p14="http://schemas.microsoft.com/office/powerpoint/2010/main" val="3136320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1184275" y="698500"/>
            <a:ext cx="4654550" cy="3490913"/>
          </a:xfrm>
          <a:prstGeom prst="rect">
            <a:avLst/>
          </a:prstGeom>
          <a:ln/>
        </p:spPr>
      </p:sp>
      <p:sp>
        <p:nvSpPr>
          <p:cNvPr id="175107" name="Notes Placeholder 2"/>
          <p:cNvSpPr>
            <a:spLocks noGrp="1"/>
          </p:cNvSpPr>
          <p:nvPr>
            <p:ph type="body" idx="1"/>
          </p:nvPr>
        </p:nvSpPr>
        <p:spPr>
          <a:noFill/>
        </p:spPr>
        <p:txBody>
          <a:bodyPr/>
          <a:lstStyle/>
          <a:p>
            <a:r>
              <a:rPr lang="es-ES" b="1" dirty="0"/>
              <a:t>Lea todos los puntos de la diapositiva. Luego de cada uno, pídale a la clase que anoten si es algo que han experimentado. </a:t>
            </a:r>
            <a:endParaRPr lang="es-ES" dirty="0"/>
          </a:p>
          <a:p>
            <a:r>
              <a:rPr lang="es-ES" b="1" dirty="0"/>
              <a:t> </a:t>
            </a:r>
            <a:endParaRPr lang="es-ES" dirty="0"/>
          </a:p>
          <a:p>
            <a:r>
              <a:rPr lang="es-ES" b="1" dirty="0"/>
              <a:t>Luego de leerlos todos</a:t>
            </a:r>
            <a:endParaRPr lang="es-ES" dirty="0"/>
          </a:p>
          <a:p>
            <a:r>
              <a:rPr lang="es-ES" b="1" dirty="0"/>
              <a:t> </a:t>
            </a:r>
            <a:endParaRPr lang="es-ES" dirty="0"/>
          </a:p>
          <a:p>
            <a:r>
              <a:rPr lang="es-ES" b="1" dirty="0"/>
              <a:t>DECIRLE A LA CLASE:</a:t>
            </a:r>
            <a:endParaRPr lang="es-ES" dirty="0"/>
          </a:p>
          <a:p>
            <a:r>
              <a:rPr lang="es-ES" dirty="0"/>
              <a:t>Estos son los síntomas de la hipoacusia. La hipoacusia se presenta de manera gradual con el paso del tiempo, por lo que no detectarán cambios pequeños o una pérdida de la capacidad auditiva de inmediato. </a:t>
            </a:r>
          </a:p>
        </p:txBody>
      </p:sp>
      <p:sp>
        <p:nvSpPr>
          <p:cNvPr id="1751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B5BA1E67-B56D-4F64-8193-AE63028D3D6A}" type="slidenum">
              <a:rPr lang="en-US" altLang="en-US" smtClean="0"/>
              <a:pPr>
                <a:spcBef>
                  <a:spcPct val="0"/>
                </a:spcBef>
              </a:pPr>
              <a:t>6</a:t>
            </a:fld>
            <a:endParaRPr lang="es-ES" altLang="en-US" dirty="0"/>
          </a:p>
        </p:txBody>
      </p:sp>
    </p:spTree>
    <p:extLst>
      <p:ext uri="{BB962C8B-B14F-4D97-AF65-F5344CB8AC3E}">
        <p14:creationId xmlns:p14="http://schemas.microsoft.com/office/powerpoint/2010/main" val="2581589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xfrm>
            <a:off x="1184275" y="698500"/>
            <a:ext cx="4654550" cy="3490913"/>
          </a:xfrm>
          <a:prstGeom prst="rect">
            <a:avLst/>
          </a:prstGeom>
          <a:ln/>
        </p:spPr>
      </p:sp>
      <p:sp>
        <p:nvSpPr>
          <p:cNvPr id="176131" name="Notes Placeholder 2"/>
          <p:cNvSpPr>
            <a:spLocks noGrp="1"/>
          </p:cNvSpPr>
          <p:nvPr>
            <p:ph type="body" idx="1"/>
          </p:nvPr>
        </p:nvSpPr>
        <p:spPr>
          <a:noFill/>
        </p:spPr>
        <p:txBody>
          <a:bodyPr/>
          <a:lstStyle/>
          <a:p>
            <a:r>
              <a:rPr lang="es-ES" dirty="0"/>
              <a:t>El último punto de la diapositiva anterior es un signo de tinnitus.</a:t>
            </a:r>
          </a:p>
          <a:p>
            <a:endParaRPr lang="es-ES" dirty="0"/>
          </a:p>
          <a:p>
            <a:r>
              <a:rPr lang="es-ES" dirty="0"/>
              <a:t>Además de un zumbido, el tinnitus puede presentarse como un silbido, chiflido, estruendo, chirrido o pitido. Es un indicio de que hay un problema en el sistema auditivo, que comprende el oído, el nervio auditivo (que conecta el oído interno con el cerebro) y las regiones del cerebro encargadas de procesar los sonidos.</a:t>
            </a:r>
          </a:p>
          <a:p>
            <a:endParaRPr lang="es-ES" dirty="0"/>
          </a:p>
          <a:p>
            <a:r>
              <a:rPr lang="es-ES" dirty="0"/>
              <a:t>Las causas del tinnitus pueden ser la hipoacusia por niveles excesivos de ruido y otras afecciones, entre ellas, infecciones auditivas y sinusales, tumores cerebrales y ciertos medicamentos y drogas.</a:t>
            </a:r>
          </a:p>
          <a:p>
            <a:r>
              <a:rPr lang="es-ES" dirty="0"/>
              <a:t>De acuerdo con la Asociación Estadounidense de Tinnitus (ATA), se estima que más de 50 millones de personas de los EE. UU. padecen este trastorno. De ellas, 12 millones tienen un grado de tinnitus de tal gravedad que requiere atención médica y alrededor de 2 millones presentan una debilidad tan alta que no pueden funcionar con normalidad en el día a día.</a:t>
            </a:r>
          </a:p>
          <a:p>
            <a:endParaRPr lang="es-ES" dirty="0"/>
          </a:p>
          <a:p>
            <a:r>
              <a:rPr lang="es-ES" dirty="0"/>
              <a:t>No hay nada que se pueda hacer una vez que la audición se ha dañado de forma permanente, pero la buena noticia es que la hipoacusia provocada por niveles excesivos de ruido se puede prevenir.</a:t>
            </a:r>
          </a:p>
          <a:p>
            <a:endParaRPr lang="es-ES" altLang="en-US" dirty="0"/>
          </a:p>
        </p:txBody>
      </p:sp>
      <p:sp>
        <p:nvSpPr>
          <p:cNvPr id="1761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8B6D6C98-EA76-4944-A406-D53F0B45C397}" type="slidenum">
              <a:rPr lang="en-US" altLang="en-US" smtClean="0"/>
              <a:pPr>
                <a:spcBef>
                  <a:spcPct val="0"/>
                </a:spcBef>
              </a:pPr>
              <a:t>7</a:t>
            </a:fld>
            <a:endParaRPr lang="es-ES" altLang="en-US" dirty="0"/>
          </a:p>
        </p:txBody>
      </p:sp>
    </p:spTree>
    <p:extLst>
      <p:ext uri="{BB962C8B-B14F-4D97-AF65-F5344CB8AC3E}">
        <p14:creationId xmlns:p14="http://schemas.microsoft.com/office/powerpoint/2010/main" val="662110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233363"/>
            <a:ext cx="4344987" cy="3257550"/>
          </a:xfrm>
          <a:prstGeom prst="rect">
            <a:avLst/>
          </a:prstGeom>
        </p:spPr>
      </p:sp>
      <p:sp>
        <p:nvSpPr>
          <p:cNvPr id="3" name="Notes Placeholder 2"/>
          <p:cNvSpPr>
            <a:spLocks noGrp="1"/>
          </p:cNvSpPr>
          <p:nvPr>
            <p:ph type="body" idx="1"/>
          </p:nvPr>
        </p:nvSpPr>
        <p:spPr>
          <a:xfrm>
            <a:off x="390172" y="3490913"/>
            <a:ext cx="6320790" cy="5507884"/>
          </a:xfrm>
        </p:spPr>
        <p:txBody>
          <a:bodyPr/>
          <a:lstStyle/>
          <a:p>
            <a:r>
              <a:rPr lang="es-ES" dirty="0"/>
              <a:t>Al trabajar en obras de</a:t>
            </a:r>
            <a:r>
              <a:rPr lang="es-ES" baseline="0" dirty="0"/>
              <a:t> </a:t>
            </a:r>
            <a:r>
              <a:rPr lang="es-ES" dirty="0"/>
              <a:t>construcción, están expuestos a los ruidos generados por la actividad que están realizando, así como por otras tareas que tienen lugar en la obra. </a:t>
            </a:r>
          </a:p>
          <a:p>
            <a:r>
              <a:rPr lang="es-ES" dirty="0"/>
              <a:t>La capacidad de escuchar lo que sucede alrededor afecta de manera directa su seguridad y su vida.</a:t>
            </a:r>
          </a:p>
          <a:p>
            <a:r>
              <a:rPr lang="es-ES" dirty="0"/>
              <a:t>Escuchemos algunos audios que nos ayudarán a experimentar lo que significa no poder escuchar.</a:t>
            </a:r>
          </a:p>
          <a:p>
            <a:r>
              <a:rPr lang="es-ES" b="1" dirty="0"/>
              <a:t>Reparta una copia de la hoja de trabajo titulada </a:t>
            </a:r>
            <a:r>
              <a:rPr lang="es-ES" b="1" i="1" dirty="0"/>
              <a:t>¿Me estás hablando a mí?</a:t>
            </a:r>
            <a:r>
              <a:rPr lang="es-ES" b="1" dirty="0"/>
              <a:t> a cada participante.</a:t>
            </a:r>
            <a:endParaRPr lang="es-ES" dirty="0"/>
          </a:p>
          <a:p>
            <a:r>
              <a:rPr lang="es-ES" b="1" dirty="0"/>
              <a:t>DECIRLE A LA CLASE:</a:t>
            </a:r>
            <a:endParaRPr lang="es-ES" dirty="0"/>
          </a:p>
          <a:p>
            <a:r>
              <a:rPr lang="es-ES" dirty="0"/>
              <a:t>Vamos a hacer tres ejercicios auditivos. Hay una columna para cada uno de ellos en la hoja de trabajo. Para cada ejercicio, voy a reproducir un archivo de audio con 10 palabras. A medida que escuchan, intente anotar las palabras que oyen en la columna correspondiente de la hoja de trabajo. Siéntanse libres de adivinar. Al final de este ejercicio, veremos cuántas son correctas.</a:t>
            </a:r>
          </a:p>
          <a:p>
            <a:r>
              <a:rPr lang="es-ES" dirty="0"/>
              <a:t>No voy a retirarles las hojas de trabajo. Son solo para que puedan anotar lo que escuchan durante el análisis.</a:t>
            </a:r>
          </a:p>
          <a:p>
            <a:endParaRPr lang="es-ES" dirty="0"/>
          </a:p>
          <a:p>
            <a:r>
              <a:rPr lang="es-ES" b="1" dirty="0"/>
              <a:t>NOTAS ADICIONALES PARA EL INSTRUCTOR</a:t>
            </a:r>
            <a:endParaRPr lang="es-ES" dirty="0"/>
          </a:p>
          <a:p>
            <a:r>
              <a:rPr lang="es-ES" sz="1100" b="1" dirty="0"/>
              <a:t>Las diapositivas 9 a 11 contienen archivos de audio. </a:t>
            </a:r>
            <a:endParaRPr lang="es-ES" sz="1100" dirty="0"/>
          </a:p>
          <a:p>
            <a:r>
              <a:rPr lang="es-ES" sz="1100" b="1" dirty="0"/>
              <a:t>Reproduzca cada uno de los archivos de audios. Al finalizar, vaya a la diapositiva en la que figuran todas las palabras en el orden en que se dijeron en los audios y pídale a la clase que la comparen con sus hojas de trabajo. </a:t>
            </a:r>
            <a:endParaRPr lang="es-ES" sz="1100" dirty="0"/>
          </a:p>
          <a:p>
            <a:r>
              <a:rPr lang="es-ES" sz="1100" b="1" dirty="0"/>
              <a:t>Los archivos incluyen 10 palabras que se repiten. Esas 10 palabras se seleccionaron con el fin de incluir una amplia variedad de sonidos del habla, pero con un particular énfasis en aquellos que pueden verse considerablemente afectados por la hipoacusia.</a:t>
            </a:r>
            <a:endParaRPr lang="es-ES" sz="1100" dirty="0"/>
          </a:p>
          <a:p>
            <a:pPr lvl="0"/>
            <a:r>
              <a:rPr lang="es-ES" sz="1100" b="1" dirty="0"/>
              <a:t>El primer audio representa lo que se escucharía con hipoacusia </a:t>
            </a:r>
            <a:r>
              <a:rPr lang="es-ES" sz="1100" b="1" u="sng" dirty="0"/>
              <a:t>severa</a:t>
            </a:r>
            <a:r>
              <a:rPr lang="es-ES" sz="1100" b="1" dirty="0"/>
              <a:t> en una obra en construcción. </a:t>
            </a:r>
            <a:endParaRPr lang="es-ES" sz="1100" dirty="0"/>
          </a:p>
          <a:p>
            <a:pPr lvl="0"/>
            <a:r>
              <a:rPr lang="es-ES" sz="1100" b="1" dirty="0"/>
              <a:t>El segundo representa lo que se escucharía con hipoacusia </a:t>
            </a:r>
            <a:r>
              <a:rPr lang="es-ES" sz="1100" b="1" u="sng" dirty="0"/>
              <a:t>leve</a:t>
            </a:r>
            <a:r>
              <a:rPr lang="es-ES" sz="1100" b="1" dirty="0"/>
              <a:t> en una obra en construcción. </a:t>
            </a:r>
            <a:endParaRPr lang="es-ES" sz="1100" dirty="0"/>
          </a:p>
          <a:p>
            <a:pPr lvl="0"/>
            <a:r>
              <a:rPr lang="es-ES" sz="1100" b="1" dirty="0"/>
              <a:t>El tercero representa cómo se escuchan las palabras con una audición </a:t>
            </a:r>
            <a:r>
              <a:rPr lang="es-ES" sz="1100" b="1" u="sng" dirty="0"/>
              <a:t>normal</a:t>
            </a:r>
            <a:r>
              <a:rPr lang="es-ES" sz="1100" b="1" dirty="0"/>
              <a:t> en una obra en construcción. </a:t>
            </a:r>
            <a:endParaRPr lang="es-ES" sz="1100" dirty="0"/>
          </a:p>
          <a:p>
            <a:r>
              <a:rPr lang="es-ES" sz="900" b="1" i="1" u="sng" dirty="0"/>
              <a:t>Utilizado con la autorización del Dr. Robert M. Ghent y Brad K. Witt de Honeywell Safety Products, San Diego, CA. Las simulaciones de hipoacusia se hicieron por medio del simulador de hipoacusia de los CDC/NIOSH. El desarrollo y la producción de los materiales hablados originales estuvieron a cargo del Dr. Richard W. Harris, el Dr. Ron W. Channel y el Dr. Shawn Nissen del Departamento de Trastornos de la Comunicación de la Universidad Brigham Young.</a:t>
            </a:r>
            <a:r>
              <a:rPr lang="es-ES" sz="900" b="0" i="0" u="none" baseline="0" dirty="0"/>
              <a:t> </a:t>
            </a:r>
            <a:r>
              <a:rPr lang="es-ES" sz="900" b="1" i="0" u="none" baseline="0" dirty="0"/>
              <a:t>Nota: El recurso en el enlace anterior solamente esta disponible en inglés.</a:t>
            </a:r>
            <a:endParaRPr lang="es-ES" sz="900" b="1" dirty="0"/>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8</a:t>
            </a:fld>
            <a:endParaRPr lang="es-ES" altLang="en-US" dirty="0"/>
          </a:p>
        </p:txBody>
      </p:sp>
    </p:spTree>
    <p:extLst>
      <p:ext uri="{BB962C8B-B14F-4D97-AF65-F5344CB8AC3E}">
        <p14:creationId xmlns:p14="http://schemas.microsoft.com/office/powerpoint/2010/main" val="708126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r>
              <a:rPr lang="es-ES" dirty="0"/>
              <a:t>Comencemos con el primer audio. Deben completar la primera columna. Conforme vayan escuchando las palabras, escríbanlas en el orden en que las oyen. No esperan a que termine la reproducción. </a:t>
            </a:r>
          </a:p>
          <a:p>
            <a:endParaRPr lang="es-ES" dirty="0"/>
          </a:p>
          <a:p>
            <a:r>
              <a:rPr lang="es-ES" b="1" dirty="0"/>
              <a:t>Haga clic sobre la imagen de sonido o el botón de reproducción en la pantalla para reproducir el archivo de audio.  </a:t>
            </a:r>
          </a:p>
          <a:p>
            <a:endParaRPr lang="es-ES" dirty="0"/>
          </a:p>
          <a:p>
            <a:r>
              <a:rPr lang="es-ES" b="1" dirty="0"/>
              <a:t>Luego de que haya finalizado el audio: </a:t>
            </a:r>
          </a:p>
          <a:p>
            <a:endParaRPr lang="es-ES" dirty="0"/>
          </a:p>
          <a:p>
            <a:r>
              <a:rPr lang="es-ES" b="1" dirty="0"/>
              <a:t>PREGUNTAR A LA CLASE: </a:t>
            </a:r>
          </a:p>
          <a:p>
            <a:endParaRPr lang="es-ES" dirty="0"/>
          </a:p>
          <a:p>
            <a:r>
              <a:rPr lang="es-ES" dirty="0"/>
              <a:t>¿Fue fácil distinguir las palabras? ¿Qué nivel de hipoacusia creen que representa? </a:t>
            </a:r>
          </a:p>
          <a:p>
            <a:endParaRPr lang="es-ES" dirty="0"/>
          </a:p>
          <a:p>
            <a:r>
              <a:rPr lang="es-ES" b="1" dirty="0"/>
              <a:t>Permítales un par de minutos para responder.</a:t>
            </a:r>
          </a:p>
          <a:p>
            <a:endParaRPr lang="es-ES" dirty="0"/>
          </a:p>
          <a:p>
            <a:r>
              <a:rPr lang="es-ES" b="1" dirty="0"/>
              <a:t>DECIRLE A LA CLASE: </a:t>
            </a:r>
            <a:endParaRPr lang="es-ES" dirty="0"/>
          </a:p>
          <a:p>
            <a:r>
              <a:rPr lang="es-ES" dirty="0"/>
              <a:t>Acabamos de escuchar un ejemplo de cómo se escucharía a un hombre decir 10 palabras por sobre el ruido de fondo proveniente de una obra en construcción si se padece de hipoacusia </a:t>
            </a:r>
            <a:r>
              <a:rPr lang="es-ES" u="sng" dirty="0"/>
              <a:t>severa</a:t>
            </a:r>
            <a:r>
              <a:rPr lang="es-ES" dirty="0"/>
              <a:t>.  </a:t>
            </a:r>
          </a:p>
        </p:txBody>
      </p:sp>
      <p:sp>
        <p:nvSpPr>
          <p:cNvPr id="4" name="Slide Number Placeholder 3"/>
          <p:cNvSpPr>
            <a:spLocks noGrp="1"/>
          </p:cNvSpPr>
          <p:nvPr>
            <p:ph type="sldNum" sz="quarter" idx="10"/>
          </p:nvPr>
        </p:nvSpPr>
        <p:spPr/>
        <p:txBody>
          <a:bodyPr/>
          <a:lstStyle/>
          <a:p>
            <a:fld id="{BF5720C6-5805-439E-A5C8-65ECED0102C9}" type="slidenum">
              <a:rPr lang="en-US" smtClean="0"/>
              <a:t>9</a:t>
            </a:fld>
            <a:endParaRPr lang="es-ES" dirty="0"/>
          </a:p>
        </p:txBody>
      </p:sp>
    </p:spTree>
    <p:extLst>
      <p:ext uri="{BB962C8B-B14F-4D97-AF65-F5344CB8AC3E}">
        <p14:creationId xmlns:p14="http://schemas.microsoft.com/office/powerpoint/2010/main" val="145977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D85D23-1E85-4027-9060-5CC0EE78C834}"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81AC1-03FE-45A6-9F5E-7DF73351E0C5}" type="slidenum">
              <a:rPr lang="en-US" smtClean="0"/>
              <a:t>‹#›</a:t>
            </a:fld>
            <a:endParaRPr lang="en-US" dirty="0"/>
          </a:p>
        </p:txBody>
      </p:sp>
    </p:spTree>
    <p:extLst>
      <p:ext uri="{BB962C8B-B14F-4D97-AF65-F5344CB8AC3E}">
        <p14:creationId xmlns:p14="http://schemas.microsoft.com/office/powerpoint/2010/main" val="419343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D85D23-1E85-4027-9060-5CC0EE78C834}"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81AC1-03FE-45A6-9F5E-7DF73351E0C5}" type="slidenum">
              <a:rPr lang="en-US" smtClean="0"/>
              <a:t>‹#›</a:t>
            </a:fld>
            <a:endParaRPr lang="en-US" dirty="0"/>
          </a:p>
        </p:txBody>
      </p:sp>
    </p:spTree>
    <p:extLst>
      <p:ext uri="{BB962C8B-B14F-4D97-AF65-F5344CB8AC3E}">
        <p14:creationId xmlns:p14="http://schemas.microsoft.com/office/powerpoint/2010/main" val="1345843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D85D23-1E85-4027-9060-5CC0EE78C834}"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81AC1-03FE-45A6-9F5E-7DF73351E0C5}" type="slidenum">
              <a:rPr lang="en-US" smtClean="0"/>
              <a:t>‹#›</a:t>
            </a:fld>
            <a:endParaRPr lang="en-US" dirty="0"/>
          </a:p>
        </p:txBody>
      </p:sp>
    </p:spTree>
    <p:extLst>
      <p:ext uri="{BB962C8B-B14F-4D97-AF65-F5344CB8AC3E}">
        <p14:creationId xmlns:p14="http://schemas.microsoft.com/office/powerpoint/2010/main" val="4141955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AE54C1E-A528-4CA8-9307-D2CD983707CB}" type="datetime1">
              <a:rPr lang="en-US" altLang="en-US"/>
              <a:pPr>
                <a:defRPr/>
              </a:pPr>
              <a:t>1/27/2020</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B65010B-77D5-4AEC-976C-490177789995}" type="slidenum">
              <a:rPr lang="en-US" altLang="en-US"/>
              <a:pPr>
                <a:defRPr/>
              </a:pPr>
              <a:t>‹#›</a:t>
            </a:fld>
            <a:endParaRPr lang="en-US" altLang="en-US" dirty="0"/>
          </a:p>
        </p:txBody>
      </p:sp>
    </p:spTree>
    <p:extLst>
      <p:ext uri="{BB962C8B-B14F-4D97-AF65-F5344CB8AC3E}">
        <p14:creationId xmlns:p14="http://schemas.microsoft.com/office/powerpoint/2010/main" val="1048480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BD6D66C0-0527-49B3-A753-BC39624967FD}" type="datetime1">
              <a:rPr lang="en-US" altLang="en-US"/>
              <a:pPr>
                <a:defRPr/>
              </a:pPr>
              <a:t>1/27/2020</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29FE539-FEE1-4B15-B333-6D89F86C47CE}" type="slidenum">
              <a:rPr lang="en-US" altLang="en-US"/>
              <a:pPr>
                <a:defRPr/>
              </a:pPr>
              <a:t>‹#›</a:t>
            </a:fld>
            <a:endParaRPr lang="en-US" altLang="en-US" dirty="0"/>
          </a:p>
        </p:txBody>
      </p:sp>
    </p:spTree>
    <p:extLst>
      <p:ext uri="{BB962C8B-B14F-4D97-AF65-F5344CB8AC3E}">
        <p14:creationId xmlns:p14="http://schemas.microsoft.com/office/powerpoint/2010/main" val="1170983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04095BE-4BC2-4CAA-8116-313D3B93BBB4}" type="datetime1">
              <a:rPr lang="en-US" altLang="en-US"/>
              <a:pPr>
                <a:defRPr/>
              </a:pPr>
              <a:t>1/27/2020</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82A18F8-232F-4BB3-BE63-6721F274A5AD}" type="slidenum">
              <a:rPr lang="en-US" altLang="en-US"/>
              <a:pPr>
                <a:defRPr/>
              </a:pPr>
              <a:t>‹#›</a:t>
            </a:fld>
            <a:endParaRPr lang="en-US" altLang="en-US" dirty="0"/>
          </a:p>
        </p:txBody>
      </p:sp>
    </p:spTree>
    <p:extLst>
      <p:ext uri="{BB962C8B-B14F-4D97-AF65-F5344CB8AC3E}">
        <p14:creationId xmlns:p14="http://schemas.microsoft.com/office/powerpoint/2010/main" val="730801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D85D23-1E85-4027-9060-5CC0EE78C834}"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81AC1-03FE-45A6-9F5E-7DF73351E0C5}" type="slidenum">
              <a:rPr lang="en-US" smtClean="0"/>
              <a:t>‹#›</a:t>
            </a:fld>
            <a:endParaRPr lang="en-US" dirty="0"/>
          </a:p>
        </p:txBody>
      </p:sp>
    </p:spTree>
    <p:extLst>
      <p:ext uri="{BB962C8B-B14F-4D97-AF65-F5344CB8AC3E}">
        <p14:creationId xmlns:p14="http://schemas.microsoft.com/office/powerpoint/2010/main" val="1174089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D85D23-1E85-4027-9060-5CC0EE78C834}"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81AC1-03FE-45A6-9F5E-7DF73351E0C5}" type="slidenum">
              <a:rPr lang="en-US" smtClean="0"/>
              <a:t>‹#›</a:t>
            </a:fld>
            <a:endParaRPr lang="en-US" dirty="0"/>
          </a:p>
        </p:txBody>
      </p:sp>
    </p:spTree>
    <p:extLst>
      <p:ext uri="{BB962C8B-B14F-4D97-AF65-F5344CB8AC3E}">
        <p14:creationId xmlns:p14="http://schemas.microsoft.com/office/powerpoint/2010/main" val="101002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D85D23-1E85-4027-9060-5CC0EE78C834}" type="datetimeFigureOut">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F81AC1-03FE-45A6-9F5E-7DF73351E0C5}" type="slidenum">
              <a:rPr lang="en-US" smtClean="0"/>
              <a:t>‹#›</a:t>
            </a:fld>
            <a:endParaRPr lang="en-US" dirty="0"/>
          </a:p>
        </p:txBody>
      </p:sp>
    </p:spTree>
    <p:extLst>
      <p:ext uri="{BB962C8B-B14F-4D97-AF65-F5344CB8AC3E}">
        <p14:creationId xmlns:p14="http://schemas.microsoft.com/office/powerpoint/2010/main" val="205056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D85D23-1E85-4027-9060-5CC0EE78C834}" type="datetimeFigureOut">
              <a:rPr lang="en-US" smtClean="0"/>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F81AC1-03FE-45A6-9F5E-7DF73351E0C5}" type="slidenum">
              <a:rPr lang="en-US" smtClean="0"/>
              <a:t>‹#›</a:t>
            </a:fld>
            <a:endParaRPr lang="en-US" dirty="0"/>
          </a:p>
        </p:txBody>
      </p:sp>
    </p:spTree>
    <p:extLst>
      <p:ext uri="{BB962C8B-B14F-4D97-AF65-F5344CB8AC3E}">
        <p14:creationId xmlns:p14="http://schemas.microsoft.com/office/powerpoint/2010/main" val="207182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D85D23-1E85-4027-9060-5CC0EE78C834}" type="datetimeFigureOut">
              <a:rPr lang="en-US" smtClean="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F81AC1-03FE-45A6-9F5E-7DF73351E0C5}" type="slidenum">
              <a:rPr lang="en-US" smtClean="0"/>
              <a:t>‹#›</a:t>
            </a:fld>
            <a:endParaRPr lang="en-US" dirty="0"/>
          </a:p>
        </p:txBody>
      </p:sp>
    </p:spTree>
    <p:extLst>
      <p:ext uri="{BB962C8B-B14F-4D97-AF65-F5344CB8AC3E}">
        <p14:creationId xmlns:p14="http://schemas.microsoft.com/office/powerpoint/2010/main" val="171096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85D23-1E85-4027-9060-5CC0EE78C834}" type="datetimeFigureOut">
              <a:rPr lang="en-US" smtClean="0"/>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F81AC1-03FE-45A6-9F5E-7DF73351E0C5}" type="slidenum">
              <a:rPr lang="en-US" smtClean="0"/>
              <a:t>‹#›</a:t>
            </a:fld>
            <a:endParaRPr lang="en-US" dirty="0"/>
          </a:p>
        </p:txBody>
      </p:sp>
    </p:spTree>
    <p:extLst>
      <p:ext uri="{BB962C8B-B14F-4D97-AF65-F5344CB8AC3E}">
        <p14:creationId xmlns:p14="http://schemas.microsoft.com/office/powerpoint/2010/main" val="18765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D85D23-1E85-4027-9060-5CC0EE78C834}" type="datetimeFigureOut">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F81AC1-03FE-45A6-9F5E-7DF73351E0C5}" type="slidenum">
              <a:rPr lang="en-US" smtClean="0"/>
              <a:t>‹#›</a:t>
            </a:fld>
            <a:endParaRPr lang="en-US" dirty="0"/>
          </a:p>
        </p:txBody>
      </p:sp>
    </p:spTree>
    <p:extLst>
      <p:ext uri="{BB962C8B-B14F-4D97-AF65-F5344CB8AC3E}">
        <p14:creationId xmlns:p14="http://schemas.microsoft.com/office/powerpoint/2010/main" val="285096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D85D23-1E85-4027-9060-5CC0EE78C834}" type="datetimeFigureOut">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F81AC1-03FE-45A6-9F5E-7DF73351E0C5}" type="slidenum">
              <a:rPr lang="en-US" smtClean="0"/>
              <a:t>‹#›</a:t>
            </a:fld>
            <a:endParaRPr lang="en-US" dirty="0"/>
          </a:p>
        </p:txBody>
      </p:sp>
    </p:spTree>
    <p:extLst>
      <p:ext uri="{BB962C8B-B14F-4D97-AF65-F5344CB8AC3E}">
        <p14:creationId xmlns:p14="http://schemas.microsoft.com/office/powerpoint/2010/main" val="382311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85D23-1E85-4027-9060-5CC0EE78C834}" type="datetimeFigureOut">
              <a:rPr lang="en-US" smtClean="0"/>
              <a:t>1/27/2020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81AC1-03FE-45A6-9F5E-7DF73351E0C5}" type="slidenum">
              <a:rPr lang="en-US" smtClean="0"/>
              <a:t>‹#›</a:t>
            </a:fld>
            <a:endParaRPr lang="en-US" dirty="0"/>
          </a:p>
        </p:txBody>
      </p:sp>
    </p:spTree>
    <p:extLst>
      <p:ext uri="{BB962C8B-B14F-4D97-AF65-F5344CB8AC3E}">
        <p14:creationId xmlns:p14="http://schemas.microsoft.com/office/powerpoint/2010/main" val="420533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cdc.gov/niosh/topics/noise/noise_levels.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s://play.google.com/store/apps/details?id=com.gamebasic.decibel" TargetMode="External"/><Relationship Id="rId5" Type="http://schemas.openxmlformats.org/officeDocument/2006/relationships/hyperlink" Target="https://www.cdc.gov/niosh/topics/noise/app.html" TargetMode="Externa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lay.google.com/store/apps/details?id=com.gamebasic.decibe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091392"/>
            <a:ext cx="9130144" cy="2308324"/>
          </a:xfrm>
          <a:prstGeom prst="rect">
            <a:avLst/>
          </a:prstGeom>
          <a:solidFill>
            <a:srgbClr val="C00000"/>
          </a:solidFill>
        </p:spPr>
        <p:txBody>
          <a:bodyPr wrap="square">
            <a:spAutoFit/>
          </a:bodyPr>
          <a:lstStyle/>
          <a:p>
            <a:pPr algn="ctr" defTabSz="457200" fontAlgn="auto">
              <a:spcBef>
                <a:spcPts val="0"/>
              </a:spcBef>
              <a:spcAft>
                <a:spcPts val="0"/>
              </a:spcAft>
              <a:defRPr/>
            </a:pPr>
            <a:r>
              <a:rPr lang="es-ES" sz="7200" b="1" baseline="-3000" dirty="0">
                <a:solidFill>
                  <a:prstClr val="white"/>
                </a:solidFill>
                <a:effectLst>
                  <a:outerShdw blurRad="50800" dist="38100" dir="2700000" algn="tl" rotWithShape="0">
                    <a:srgbClr val="000000">
                      <a:alpha val="43000"/>
                    </a:srgbClr>
                  </a:outerShdw>
                </a:effectLst>
                <a:latin typeface="Arial Narrow"/>
              </a:rPr>
              <a:t>Ruido en la industria </a:t>
            </a:r>
            <a:br>
              <a:rPr lang="es-ES" sz="7200" b="1" baseline="-3000" dirty="0">
                <a:solidFill>
                  <a:prstClr val="white"/>
                </a:solidFill>
                <a:effectLst>
                  <a:outerShdw blurRad="50800" dist="38100" dir="2700000" algn="tl" rotWithShape="0">
                    <a:srgbClr val="000000">
                      <a:alpha val="43000"/>
                    </a:srgbClr>
                  </a:outerShdw>
                </a:effectLst>
                <a:latin typeface="Arial Narrow"/>
              </a:rPr>
            </a:br>
            <a:r>
              <a:rPr lang="es-ES" sz="7200" b="1" baseline="-3000" dirty="0">
                <a:solidFill>
                  <a:prstClr val="white"/>
                </a:solidFill>
                <a:effectLst>
                  <a:outerShdw blurRad="50800" dist="38100" dir="2700000" algn="tl" rotWithShape="0">
                    <a:srgbClr val="000000">
                      <a:alpha val="43000"/>
                    </a:srgbClr>
                  </a:outerShdw>
                </a:effectLst>
                <a:latin typeface="Arial Narrow"/>
              </a:rPr>
              <a:t>de la construcción y</a:t>
            </a:r>
          </a:p>
          <a:p>
            <a:pPr algn="ctr" defTabSz="457200" fontAlgn="auto">
              <a:spcBef>
                <a:spcPts val="0"/>
              </a:spcBef>
              <a:spcAft>
                <a:spcPts val="0"/>
              </a:spcAft>
              <a:defRPr/>
            </a:pPr>
            <a:r>
              <a:rPr lang="es-ES" sz="7200" b="1" baseline="-3000" dirty="0">
                <a:solidFill>
                  <a:prstClr val="white"/>
                </a:solidFill>
                <a:effectLst>
                  <a:outerShdw blurRad="50800" dist="38100" dir="2700000" algn="tl" rotWithShape="0">
                    <a:srgbClr val="000000">
                      <a:alpha val="43000"/>
                    </a:srgbClr>
                  </a:outerShdw>
                </a:effectLst>
                <a:latin typeface="Arial Narrow"/>
              </a:rPr>
              <a:t>prevención de la hipoacusia</a:t>
            </a:r>
            <a:endParaRPr lang="es-ES" sz="7200" b="1" cap="small" baseline="-3000" dirty="0">
              <a:solidFill>
                <a:prstClr val="white"/>
              </a:solidFill>
              <a:latin typeface="Arial Narrow"/>
              <a:ea typeface="Arial Narrow" pitchFamily="-110" charset="0"/>
              <a:cs typeface="Arial Narrow"/>
            </a:endParaRPr>
          </a:p>
        </p:txBody>
      </p:sp>
      <p:sp>
        <p:nvSpPr>
          <p:cNvPr id="3" name="Subtitle 2"/>
          <p:cNvSpPr>
            <a:spLocks noGrp="1"/>
          </p:cNvSpPr>
          <p:nvPr>
            <p:ph type="subTitle" idx="1"/>
          </p:nvPr>
        </p:nvSpPr>
        <p:spPr>
          <a:xfrm>
            <a:off x="239712" y="6324600"/>
            <a:ext cx="4256088" cy="533400"/>
          </a:xfrm>
        </p:spPr>
        <p:txBody>
          <a:bodyPr>
            <a:normAutofit fontScale="70000" lnSpcReduction="20000"/>
          </a:bodyPr>
          <a:lstStyle/>
          <a:p>
            <a:pPr algn="l"/>
            <a:r>
              <a:rPr lang="es-ES" sz="2400" b="1" dirty="0">
                <a:solidFill>
                  <a:schemeClr val="tx1"/>
                </a:solidFill>
              </a:rPr>
              <a:t>Módulo optativo de </a:t>
            </a:r>
            <a:br>
              <a:rPr lang="es-ES" sz="2400" b="1" dirty="0">
                <a:solidFill>
                  <a:schemeClr val="tx1"/>
                </a:solidFill>
              </a:rPr>
            </a:br>
            <a:r>
              <a:rPr lang="es-ES" sz="2400" b="1" dirty="0">
                <a:solidFill>
                  <a:schemeClr val="tx1"/>
                </a:solidFill>
              </a:rPr>
              <a:t>30 minutos de duración</a:t>
            </a:r>
          </a:p>
        </p:txBody>
      </p:sp>
      <p:sp>
        <p:nvSpPr>
          <p:cNvPr id="10035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16902A76-D0FC-435E-8609-09DD0B46C04F}" type="slidenum">
              <a:rPr lang="en-US" altLang="en-US" sz="1400" smtClean="0">
                <a:solidFill>
                  <a:prstClr val="white"/>
                </a:solidFill>
                <a:latin typeface="Arial" charset="0"/>
                <a:cs typeface="Arial" charset="0"/>
              </a:rPr>
              <a:pPr eaLnBrk="1" hangingPunct="1">
                <a:spcBef>
                  <a:spcPct val="0"/>
                </a:spcBef>
                <a:buFontTx/>
                <a:buNone/>
              </a:pPr>
              <a:t>1</a:t>
            </a:fld>
            <a:endParaRPr lang="es-ES" altLang="en-US" sz="1400" dirty="0">
              <a:solidFill>
                <a:prstClr val="white"/>
              </a:solidFill>
              <a:latin typeface="Arial" charset="0"/>
              <a:cs typeface="Arial" charset="0"/>
            </a:endParaRPr>
          </a:p>
        </p:txBody>
      </p:sp>
      <p:pic>
        <p:nvPicPr>
          <p:cNvPr id="142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6195679"/>
            <a:ext cx="4939144" cy="646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0433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981200" y="0"/>
            <a:ext cx="5243863" cy="6786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72000" y="1066800"/>
            <a:ext cx="1066800" cy="5029200"/>
          </a:xfrm>
          <a:prstGeom prst="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27416" y="6335498"/>
            <a:ext cx="8839200" cy="261610"/>
          </a:xfrm>
          <a:prstGeom prst="rect">
            <a:avLst/>
          </a:prstGeom>
          <a:noFill/>
        </p:spPr>
        <p:txBody>
          <a:bodyPr wrap="square" rtlCol="0">
            <a:spAutoFit/>
          </a:bodyPr>
          <a:lstStyle/>
          <a:p>
            <a:pPr algn="ctr"/>
            <a:r>
              <a:rPr lang="es-ES" sz="1100" dirty="0"/>
              <a:t>Elaborado por el Dr. Robert M. Ghent y Brad K. Witt de Honeywell Safety Products, San Diego, CA, y utilizado con su autorización</a:t>
            </a:r>
          </a:p>
        </p:txBody>
      </p:sp>
      <p:sp>
        <p:nvSpPr>
          <p:cNvPr id="11"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10</a:t>
            </a:fld>
            <a:endParaRPr lang="es-ES" altLang="en-US" sz="1400" dirty="0"/>
          </a:p>
        </p:txBody>
      </p:sp>
      <p:pic>
        <p:nvPicPr>
          <p:cNvPr id="2" name="Masc Esp Ruido Sev.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785707" y="3013969"/>
            <a:ext cx="609600" cy="609600"/>
          </a:xfrm>
          <a:prstGeom prst="rect">
            <a:avLst/>
          </a:prstGeom>
        </p:spPr>
      </p:pic>
    </p:spTree>
    <p:extLst>
      <p:ext uri="{BB962C8B-B14F-4D97-AF65-F5344CB8AC3E}">
        <p14:creationId xmlns:p14="http://schemas.microsoft.com/office/powerpoint/2010/main" val="8264185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9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981200" y="0"/>
            <a:ext cx="5243863" cy="6786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638800" y="1088571"/>
            <a:ext cx="990600" cy="5029200"/>
          </a:xfrm>
          <a:prstGeom prst="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24918" y="6433810"/>
            <a:ext cx="8839200" cy="261610"/>
          </a:xfrm>
          <a:prstGeom prst="rect">
            <a:avLst/>
          </a:prstGeom>
          <a:noFill/>
        </p:spPr>
        <p:txBody>
          <a:bodyPr wrap="square" rtlCol="0">
            <a:spAutoFit/>
          </a:bodyPr>
          <a:lstStyle/>
          <a:p>
            <a:pPr algn="ctr"/>
            <a:r>
              <a:rPr lang="es-ES" sz="1100" dirty="0"/>
              <a:t>Elaborado por el Dr. Robert M. Ghent y Brad K. Witt de Honeywell Safety Products, San Diego, CA, y utilizado con su autorización</a:t>
            </a:r>
          </a:p>
        </p:txBody>
      </p:sp>
      <p:sp>
        <p:nvSpPr>
          <p:cNvPr id="10"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11</a:t>
            </a:fld>
            <a:endParaRPr lang="es-ES" altLang="en-US" sz="1400" dirty="0"/>
          </a:p>
        </p:txBody>
      </p:sp>
      <p:pic>
        <p:nvPicPr>
          <p:cNvPr id="2" name="Masc Esp Ruido Sin H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08760" y="3166440"/>
            <a:ext cx="650679" cy="650679"/>
          </a:xfrm>
          <a:prstGeom prst="rect">
            <a:avLst/>
          </a:prstGeom>
        </p:spPr>
      </p:pic>
    </p:spTree>
    <p:extLst>
      <p:ext uri="{BB962C8B-B14F-4D97-AF65-F5344CB8AC3E}">
        <p14:creationId xmlns:p14="http://schemas.microsoft.com/office/powerpoint/2010/main" val="12738185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5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txBox="1">
            <a:spLocks/>
          </p:cNvSpPr>
          <p:nvPr/>
        </p:nvSpPr>
        <p:spPr>
          <a:xfrm>
            <a:off x="7010400" y="2286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12</a:t>
            </a:fld>
            <a:endParaRPr lang="es-ES" altLang="en-US" sz="1400" dirty="0"/>
          </a:p>
        </p:txBody>
      </p:sp>
      <p:graphicFrame>
        <p:nvGraphicFramePr>
          <p:cNvPr id="2" name="Table 1"/>
          <p:cNvGraphicFramePr>
            <a:graphicFrameLocks noGrp="1"/>
          </p:cNvGraphicFramePr>
          <p:nvPr>
            <p:extLst>
              <p:ext uri="{D42A27DB-BD31-4B8C-83A1-F6EECF244321}">
                <p14:modId xmlns:p14="http://schemas.microsoft.com/office/powerpoint/2010/main" val="665262265"/>
              </p:ext>
            </p:extLst>
          </p:nvPr>
        </p:nvGraphicFramePr>
        <p:xfrm>
          <a:off x="929148" y="561770"/>
          <a:ext cx="7452852" cy="5610432"/>
        </p:xfrm>
        <a:graphic>
          <a:graphicData uri="http://schemas.openxmlformats.org/drawingml/2006/table">
            <a:tbl>
              <a:tblPr firstRow="1" bandRow="1">
                <a:tableStyleId>{5940675A-B579-460E-94D1-54222C63F5DA}</a:tableStyleId>
              </a:tblPr>
              <a:tblGrid>
                <a:gridCol w="1863213">
                  <a:extLst>
                    <a:ext uri="{9D8B030D-6E8A-4147-A177-3AD203B41FA5}">
                      <a16:colId xmlns:a16="http://schemas.microsoft.com/office/drawing/2014/main" val="20000"/>
                    </a:ext>
                  </a:extLst>
                </a:gridCol>
                <a:gridCol w="1863213">
                  <a:extLst>
                    <a:ext uri="{9D8B030D-6E8A-4147-A177-3AD203B41FA5}">
                      <a16:colId xmlns:a16="http://schemas.microsoft.com/office/drawing/2014/main" val="20001"/>
                    </a:ext>
                  </a:extLst>
                </a:gridCol>
                <a:gridCol w="1863213">
                  <a:extLst>
                    <a:ext uri="{9D8B030D-6E8A-4147-A177-3AD203B41FA5}">
                      <a16:colId xmlns:a16="http://schemas.microsoft.com/office/drawing/2014/main" val="20002"/>
                    </a:ext>
                  </a:extLst>
                </a:gridCol>
                <a:gridCol w="1863213">
                  <a:extLst>
                    <a:ext uri="{9D8B030D-6E8A-4147-A177-3AD203B41FA5}">
                      <a16:colId xmlns:a16="http://schemas.microsoft.com/office/drawing/2014/main" val="20003"/>
                    </a:ext>
                  </a:extLst>
                </a:gridCol>
              </a:tblGrid>
              <a:tr h="462186">
                <a:tc rowSpan="2">
                  <a:txBody>
                    <a:bodyPr/>
                    <a:lstStyle/>
                    <a:p>
                      <a:pPr algn="ctr"/>
                      <a:endParaRPr lang="en-US" dirty="0"/>
                    </a:p>
                  </a:txBody>
                  <a:tcPr>
                    <a:solidFill>
                      <a:schemeClr val="bg1">
                        <a:lumMod val="85000"/>
                      </a:schemeClr>
                    </a:solidFill>
                  </a:tcPr>
                </a:tc>
                <a:tc gridSpan="3">
                  <a:txBody>
                    <a:bodyPr/>
                    <a:lstStyle/>
                    <a:p>
                      <a:pPr algn="ctr"/>
                      <a:r>
                        <a:rPr dirty="0"/>
                        <a:t>Ejercicios</a:t>
                      </a:r>
                      <a:endParaRPr lang="es-E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462186">
                <a:tc vMerge="1">
                  <a:txBody>
                    <a:bodyPr/>
                    <a:lstStyle/>
                    <a:p>
                      <a:endParaRPr lang="en-US"/>
                    </a:p>
                  </a:txBody>
                  <a:tcPr/>
                </a:tc>
                <a:tc>
                  <a:txBody>
                    <a:bodyPr/>
                    <a:lstStyle/>
                    <a:p>
                      <a:pPr algn="l"/>
                      <a:r>
                        <a:rPr dirty="0"/>
                        <a:t>1</a:t>
                      </a:r>
                      <a:endParaRPr lang="es-ES" dirty="0"/>
                    </a:p>
                  </a:txBody>
                  <a:tcPr/>
                </a:tc>
                <a:tc>
                  <a:txBody>
                    <a:bodyPr/>
                    <a:lstStyle/>
                    <a:p>
                      <a:pPr algn="l"/>
                      <a:r>
                        <a:rPr dirty="0"/>
                        <a:t>2</a:t>
                      </a:r>
                      <a:endParaRPr lang="es-ES" dirty="0"/>
                    </a:p>
                  </a:txBody>
                  <a:tcPr/>
                </a:tc>
                <a:tc>
                  <a:txBody>
                    <a:bodyPr/>
                    <a:lstStyle/>
                    <a:p>
                      <a:pPr algn="l"/>
                      <a:r>
                        <a:rPr dirty="0"/>
                        <a:t>3</a:t>
                      </a:r>
                      <a:endParaRPr lang="es-ES" dirty="0"/>
                    </a:p>
                  </a:txBody>
                  <a:tcPr/>
                </a:tc>
                <a:extLst>
                  <a:ext uri="{0D108BD9-81ED-4DB2-BD59-A6C34878D82A}">
                    <a16:rowId xmlns:a16="http://schemas.microsoft.com/office/drawing/2014/main" val="10001"/>
                  </a:ext>
                </a:extLst>
              </a:tr>
              <a:tr h="468606">
                <a:tc>
                  <a:txBody>
                    <a:bodyPr/>
                    <a:lstStyle/>
                    <a:p>
                      <a:r>
                        <a:rPr dirty="0"/>
                        <a:t>Palabra 1</a:t>
                      </a:r>
                      <a:endParaRPr lang="es-ES" dirty="0"/>
                    </a:p>
                  </a:txBody>
                  <a:tcPr/>
                </a:tc>
                <a:tc>
                  <a:txBody>
                    <a:bodyPr/>
                    <a:lstStyle/>
                    <a:p>
                      <a:r>
                        <a:rPr lang="es-AR" dirty="0"/>
                        <a:t>norte</a:t>
                      </a:r>
                      <a:endParaRPr lang="es-ES" dirty="0"/>
                    </a:p>
                  </a:txBody>
                  <a:tcPr/>
                </a:tc>
                <a:tc>
                  <a:txBody>
                    <a:bodyPr/>
                    <a:lstStyle/>
                    <a:p>
                      <a:r>
                        <a:rPr lang="es-AR" dirty="0"/>
                        <a:t>norte</a:t>
                      </a:r>
                      <a:endParaRPr lang="es-ES" dirty="0"/>
                    </a:p>
                  </a:txBody>
                  <a:tcPr/>
                </a:tc>
                <a:tc>
                  <a:txBody>
                    <a:bodyPr/>
                    <a:lstStyle/>
                    <a:p>
                      <a:r>
                        <a:rPr lang="es-AR" dirty="0"/>
                        <a:t>norte</a:t>
                      </a:r>
                      <a:endParaRPr lang="es-ES" dirty="0"/>
                    </a:p>
                  </a:txBody>
                  <a:tcPr/>
                </a:tc>
                <a:extLst>
                  <a:ext uri="{0D108BD9-81ED-4DB2-BD59-A6C34878D82A}">
                    <a16:rowId xmlns:a16="http://schemas.microsoft.com/office/drawing/2014/main" val="10002"/>
                  </a:ext>
                </a:extLst>
              </a:tr>
              <a:tr h="468606">
                <a:tc>
                  <a:txBody>
                    <a:bodyPr/>
                    <a:lstStyle/>
                    <a:p>
                      <a:r>
                        <a:rPr dirty="0"/>
                        <a:t>Palabra 2</a:t>
                      </a:r>
                      <a:endParaRPr lang="es-ES" dirty="0"/>
                    </a:p>
                  </a:txBody>
                  <a:tcPr/>
                </a:tc>
                <a:tc>
                  <a:txBody>
                    <a:bodyPr/>
                    <a:lstStyle/>
                    <a:p>
                      <a:r>
                        <a:rPr lang="es-AR" dirty="0"/>
                        <a:t>cuerpo</a:t>
                      </a:r>
                      <a:endParaRPr lang="es-ES" dirty="0"/>
                    </a:p>
                  </a:txBody>
                  <a:tcPr/>
                </a:tc>
                <a:tc>
                  <a:txBody>
                    <a:bodyPr/>
                    <a:lstStyle/>
                    <a:p>
                      <a:r>
                        <a:rPr lang="es-AR" dirty="0"/>
                        <a:t>cuerpo</a:t>
                      </a:r>
                      <a:endParaRPr lang="es-ES" dirty="0"/>
                    </a:p>
                  </a:txBody>
                  <a:tcPr/>
                </a:tc>
                <a:tc>
                  <a:txBody>
                    <a:bodyPr/>
                    <a:lstStyle/>
                    <a:p>
                      <a:r>
                        <a:rPr lang="es-AR" dirty="0"/>
                        <a:t>cuerpo</a:t>
                      </a:r>
                      <a:endParaRPr lang="es-ES" dirty="0"/>
                    </a:p>
                  </a:txBody>
                  <a:tcPr/>
                </a:tc>
                <a:extLst>
                  <a:ext uri="{0D108BD9-81ED-4DB2-BD59-A6C34878D82A}">
                    <a16:rowId xmlns:a16="http://schemas.microsoft.com/office/drawing/2014/main" val="10003"/>
                  </a:ext>
                </a:extLst>
              </a:tr>
              <a:tr h="468606">
                <a:tc>
                  <a:txBody>
                    <a:bodyPr/>
                    <a:lstStyle/>
                    <a:p>
                      <a:r>
                        <a:rPr dirty="0"/>
                        <a:t>Palabra 3</a:t>
                      </a:r>
                      <a:endParaRPr lang="es-ES" dirty="0"/>
                    </a:p>
                  </a:txBody>
                  <a:tcPr/>
                </a:tc>
                <a:tc>
                  <a:txBody>
                    <a:bodyPr/>
                    <a:lstStyle/>
                    <a:p>
                      <a:r>
                        <a:rPr lang="es-AR" dirty="0"/>
                        <a:t>comen</a:t>
                      </a:r>
                      <a:endParaRPr lang="es-ES" dirty="0"/>
                    </a:p>
                  </a:txBody>
                  <a:tcPr/>
                </a:tc>
                <a:tc>
                  <a:txBody>
                    <a:bodyPr/>
                    <a:lstStyle/>
                    <a:p>
                      <a:r>
                        <a:rPr lang="es-AR" dirty="0"/>
                        <a:t>comen</a:t>
                      </a:r>
                      <a:endParaRPr lang="es-ES" dirty="0"/>
                    </a:p>
                  </a:txBody>
                  <a:tcPr/>
                </a:tc>
                <a:tc>
                  <a:txBody>
                    <a:bodyPr/>
                    <a:lstStyle/>
                    <a:p>
                      <a:r>
                        <a:rPr lang="es-AR" dirty="0"/>
                        <a:t>comen</a:t>
                      </a:r>
                      <a:endParaRPr lang="es-ES" dirty="0"/>
                    </a:p>
                  </a:txBody>
                  <a:tcPr/>
                </a:tc>
                <a:extLst>
                  <a:ext uri="{0D108BD9-81ED-4DB2-BD59-A6C34878D82A}">
                    <a16:rowId xmlns:a16="http://schemas.microsoft.com/office/drawing/2014/main" val="10004"/>
                  </a:ext>
                </a:extLst>
              </a:tr>
              <a:tr h="468606">
                <a:tc>
                  <a:txBody>
                    <a:bodyPr/>
                    <a:lstStyle/>
                    <a:p>
                      <a:r>
                        <a:rPr dirty="0"/>
                        <a:t>Palabra 4</a:t>
                      </a:r>
                      <a:endParaRPr lang="es-ES" dirty="0"/>
                    </a:p>
                  </a:txBody>
                  <a:tcPr/>
                </a:tc>
                <a:tc>
                  <a:txBody>
                    <a:bodyPr/>
                    <a:lstStyle/>
                    <a:p>
                      <a:r>
                        <a:rPr lang="es-AR" dirty="0"/>
                        <a:t>lento</a:t>
                      </a:r>
                      <a:endParaRPr lang="es-ES" dirty="0"/>
                    </a:p>
                  </a:txBody>
                  <a:tcPr/>
                </a:tc>
                <a:tc>
                  <a:txBody>
                    <a:bodyPr/>
                    <a:lstStyle/>
                    <a:p>
                      <a:r>
                        <a:rPr lang="es-AR" dirty="0"/>
                        <a:t>lento</a:t>
                      </a:r>
                      <a:endParaRPr lang="es-ES" dirty="0"/>
                    </a:p>
                  </a:txBody>
                  <a:tcPr/>
                </a:tc>
                <a:tc>
                  <a:txBody>
                    <a:bodyPr/>
                    <a:lstStyle/>
                    <a:p>
                      <a:r>
                        <a:rPr lang="es-AR" dirty="0"/>
                        <a:t>lento</a:t>
                      </a:r>
                      <a:endParaRPr lang="es-ES" dirty="0"/>
                    </a:p>
                  </a:txBody>
                  <a:tcPr/>
                </a:tc>
                <a:extLst>
                  <a:ext uri="{0D108BD9-81ED-4DB2-BD59-A6C34878D82A}">
                    <a16:rowId xmlns:a16="http://schemas.microsoft.com/office/drawing/2014/main" val="10005"/>
                  </a:ext>
                </a:extLst>
              </a:tr>
              <a:tr h="468606">
                <a:tc>
                  <a:txBody>
                    <a:bodyPr/>
                    <a:lstStyle/>
                    <a:p>
                      <a:r>
                        <a:rPr dirty="0"/>
                        <a:t>Palabra 5</a:t>
                      </a:r>
                      <a:endParaRPr lang="es-ES" dirty="0"/>
                    </a:p>
                  </a:txBody>
                  <a:tcPr/>
                </a:tc>
                <a:tc>
                  <a:txBody>
                    <a:bodyPr/>
                    <a:lstStyle/>
                    <a:p>
                      <a:r>
                        <a:rPr lang="es-AR" dirty="0"/>
                        <a:t>cosa</a:t>
                      </a:r>
                      <a:endParaRPr lang="es-ES" dirty="0"/>
                    </a:p>
                  </a:txBody>
                  <a:tcPr/>
                </a:tc>
                <a:tc>
                  <a:txBody>
                    <a:bodyPr/>
                    <a:lstStyle/>
                    <a:p>
                      <a:r>
                        <a:rPr lang="es-AR" dirty="0"/>
                        <a:t>cosa</a:t>
                      </a:r>
                      <a:endParaRPr lang="es-ES" dirty="0"/>
                    </a:p>
                  </a:txBody>
                  <a:tcPr/>
                </a:tc>
                <a:tc>
                  <a:txBody>
                    <a:bodyPr/>
                    <a:lstStyle/>
                    <a:p>
                      <a:r>
                        <a:rPr lang="es-AR" dirty="0"/>
                        <a:t>cosa</a:t>
                      </a:r>
                      <a:endParaRPr lang="es-ES" dirty="0"/>
                    </a:p>
                  </a:txBody>
                  <a:tcPr/>
                </a:tc>
                <a:extLst>
                  <a:ext uri="{0D108BD9-81ED-4DB2-BD59-A6C34878D82A}">
                    <a16:rowId xmlns:a16="http://schemas.microsoft.com/office/drawing/2014/main" val="10006"/>
                  </a:ext>
                </a:extLst>
              </a:tr>
              <a:tr h="468606">
                <a:tc>
                  <a:txBody>
                    <a:bodyPr/>
                    <a:lstStyle/>
                    <a:p>
                      <a:r>
                        <a:rPr dirty="0"/>
                        <a:t>Palabra 6</a:t>
                      </a:r>
                      <a:endParaRPr lang="es-ES" dirty="0"/>
                    </a:p>
                  </a:txBody>
                  <a:tcPr/>
                </a:tc>
                <a:tc>
                  <a:txBody>
                    <a:bodyPr/>
                    <a:lstStyle/>
                    <a:p>
                      <a:r>
                        <a:rPr lang="es-AR" dirty="0"/>
                        <a:t>pena</a:t>
                      </a:r>
                      <a:endParaRPr lang="es-ES" dirty="0"/>
                    </a:p>
                  </a:txBody>
                  <a:tcPr/>
                </a:tc>
                <a:tc>
                  <a:txBody>
                    <a:bodyPr/>
                    <a:lstStyle/>
                    <a:p>
                      <a:r>
                        <a:rPr lang="es-AR" dirty="0"/>
                        <a:t>pena</a:t>
                      </a:r>
                      <a:endParaRPr lang="es-ES" dirty="0"/>
                    </a:p>
                  </a:txBody>
                  <a:tcPr/>
                </a:tc>
                <a:tc>
                  <a:txBody>
                    <a:bodyPr/>
                    <a:lstStyle/>
                    <a:p>
                      <a:r>
                        <a:rPr lang="es-AR" dirty="0"/>
                        <a:t>pena</a:t>
                      </a:r>
                      <a:endParaRPr lang="es-ES" dirty="0"/>
                    </a:p>
                  </a:txBody>
                  <a:tcPr/>
                </a:tc>
                <a:extLst>
                  <a:ext uri="{0D108BD9-81ED-4DB2-BD59-A6C34878D82A}">
                    <a16:rowId xmlns:a16="http://schemas.microsoft.com/office/drawing/2014/main" val="10007"/>
                  </a:ext>
                </a:extLst>
              </a:tr>
              <a:tr h="468606">
                <a:tc>
                  <a:txBody>
                    <a:bodyPr/>
                    <a:lstStyle/>
                    <a:p>
                      <a:r>
                        <a:rPr dirty="0"/>
                        <a:t>Palabra 7</a:t>
                      </a:r>
                      <a:endParaRPr lang="es-ES" dirty="0"/>
                    </a:p>
                  </a:txBody>
                  <a:tcPr/>
                </a:tc>
                <a:tc>
                  <a:txBody>
                    <a:bodyPr/>
                    <a:lstStyle/>
                    <a:p>
                      <a:r>
                        <a:rPr lang="es-AR" dirty="0"/>
                        <a:t>calor</a:t>
                      </a:r>
                      <a:endParaRPr lang="es-ES" dirty="0"/>
                    </a:p>
                  </a:txBody>
                  <a:tcPr/>
                </a:tc>
                <a:tc>
                  <a:txBody>
                    <a:bodyPr/>
                    <a:lstStyle/>
                    <a:p>
                      <a:r>
                        <a:rPr lang="es-AR" dirty="0"/>
                        <a:t>calor</a:t>
                      </a:r>
                      <a:endParaRPr lang="es-ES" dirty="0"/>
                    </a:p>
                  </a:txBody>
                  <a:tcPr/>
                </a:tc>
                <a:tc>
                  <a:txBody>
                    <a:bodyPr/>
                    <a:lstStyle/>
                    <a:p>
                      <a:r>
                        <a:rPr lang="es-AR" dirty="0"/>
                        <a:t>calor</a:t>
                      </a:r>
                      <a:endParaRPr lang="es-ES" dirty="0"/>
                    </a:p>
                  </a:txBody>
                  <a:tcPr/>
                </a:tc>
                <a:extLst>
                  <a:ext uri="{0D108BD9-81ED-4DB2-BD59-A6C34878D82A}">
                    <a16:rowId xmlns:a16="http://schemas.microsoft.com/office/drawing/2014/main" val="10008"/>
                  </a:ext>
                </a:extLst>
              </a:tr>
              <a:tr h="468606">
                <a:tc>
                  <a:txBody>
                    <a:bodyPr/>
                    <a:lstStyle/>
                    <a:p>
                      <a:r>
                        <a:rPr dirty="0"/>
                        <a:t>Palabra 8</a:t>
                      </a:r>
                      <a:endParaRPr lang="es-ES" dirty="0"/>
                    </a:p>
                  </a:txBody>
                  <a:tcPr/>
                </a:tc>
                <a:tc>
                  <a:txBody>
                    <a:bodyPr/>
                    <a:lstStyle/>
                    <a:p>
                      <a:r>
                        <a:rPr lang="es-AR" dirty="0"/>
                        <a:t>cuidar</a:t>
                      </a:r>
                      <a:endParaRPr lang="es-ES" dirty="0"/>
                    </a:p>
                  </a:txBody>
                  <a:tcPr/>
                </a:tc>
                <a:tc>
                  <a:txBody>
                    <a:bodyPr/>
                    <a:lstStyle/>
                    <a:p>
                      <a:r>
                        <a:rPr lang="es-AR" dirty="0"/>
                        <a:t>cuidar</a:t>
                      </a:r>
                      <a:endParaRPr lang="es-ES" dirty="0"/>
                    </a:p>
                  </a:txBody>
                  <a:tcPr/>
                </a:tc>
                <a:tc>
                  <a:txBody>
                    <a:bodyPr/>
                    <a:lstStyle/>
                    <a:p>
                      <a:r>
                        <a:rPr lang="es-AR" dirty="0"/>
                        <a:t>cuidar</a:t>
                      </a:r>
                      <a:endParaRPr lang="es-ES" dirty="0"/>
                    </a:p>
                  </a:txBody>
                  <a:tcPr/>
                </a:tc>
                <a:extLst>
                  <a:ext uri="{0D108BD9-81ED-4DB2-BD59-A6C34878D82A}">
                    <a16:rowId xmlns:a16="http://schemas.microsoft.com/office/drawing/2014/main" val="10009"/>
                  </a:ext>
                </a:extLst>
              </a:tr>
              <a:tr h="468606">
                <a:tc>
                  <a:txBody>
                    <a:bodyPr/>
                    <a:lstStyle/>
                    <a:p>
                      <a:r>
                        <a:rPr dirty="0"/>
                        <a:t>Palabra 9</a:t>
                      </a:r>
                      <a:endParaRPr lang="es-ES" dirty="0"/>
                    </a:p>
                  </a:txBody>
                  <a:tcPr/>
                </a:tc>
                <a:tc>
                  <a:txBody>
                    <a:bodyPr/>
                    <a:lstStyle/>
                    <a:p>
                      <a:r>
                        <a:rPr lang="es-AR" dirty="0"/>
                        <a:t>corte</a:t>
                      </a:r>
                      <a:endParaRPr lang="es-ES" dirty="0"/>
                    </a:p>
                  </a:txBody>
                  <a:tcPr/>
                </a:tc>
                <a:tc>
                  <a:txBody>
                    <a:bodyPr/>
                    <a:lstStyle/>
                    <a:p>
                      <a:r>
                        <a:rPr lang="es-AR" dirty="0"/>
                        <a:t>corte</a:t>
                      </a:r>
                      <a:endParaRPr lang="es-ES" dirty="0"/>
                    </a:p>
                  </a:txBody>
                  <a:tcPr/>
                </a:tc>
                <a:tc>
                  <a:txBody>
                    <a:bodyPr/>
                    <a:lstStyle/>
                    <a:p>
                      <a:r>
                        <a:rPr lang="es-AR" dirty="0"/>
                        <a:t>corte</a:t>
                      </a:r>
                      <a:endParaRPr lang="es-ES" dirty="0"/>
                    </a:p>
                  </a:txBody>
                  <a:tcPr/>
                </a:tc>
                <a:extLst>
                  <a:ext uri="{0D108BD9-81ED-4DB2-BD59-A6C34878D82A}">
                    <a16:rowId xmlns:a16="http://schemas.microsoft.com/office/drawing/2014/main" val="10010"/>
                  </a:ext>
                </a:extLst>
              </a:tr>
              <a:tr h="468606">
                <a:tc>
                  <a:txBody>
                    <a:bodyPr/>
                    <a:lstStyle/>
                    <a:p>
                      <a:r>
                        <a:rPr dirty="0"/>
                        <a:t>Palabra 10</a:t>
                      </a:r>
                      <a:endParaRPr lang="es-ES" dirty="0"/>
                    </a:p>
                  </a:txBody>
                  <a:tcPr/>
                </a:tc>
                <a:tc>
                  <a:txBody>
                    <a:bodyPr/>
                    <a:lstStyle/>
                    <a:p>
                      <a:r>
                        <a:rPr lang="es-AR" dirty="0"/>
                        <a:t>frío</a:t>
                      </a:r>
                      <a:endParaRPr lang="es-ES" dirty="0"/>
                    </a:p>
                  </a:txBody>
                  <a:tcPr/>
                </a:tc>
                <a:tc>
                  <a:txBody>
                    <a:bodyPr/>
                    <a:lstStyle/>
                    <a:p>
                      <a:r>
                        <a:rPr lang="es-AR" dirty="0"/>
                        <a:t>frío</a:t>
                      </a:r>
                      <a:endParaRPr lang="es-ES" dirty="0"/>
                    </a:p>
                  </a:txBody>
                  <a:tcPr/>
                </a:tc>
                <a:tc>
                  <a:txBody>
                    <a:bodyPr/>
                    <a:lstStyle/>
                    <a:p>
                      <a:r>
                        <a:rPr lang="es-AR" dirty="0"/>
                        <a:t>frío</a:t>
                      </a:r>
                      <a:endParaRPr lang="es-ES"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056607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0" y="0"/>
            <a:ext cx="9144000" cy="1295400"/>
          </a:xfrm>
          <a:solidFill>
            <a:srgbClr val="C00000"/>
          </a:solidFill>
        </p:spPr>
        <p:txBody>
          <a:bodyPr/>
          <a:lstStyle/>
          <a:p>
            <a:r>
              <a:rPr lang="es-ES" altLang="en-US" b="1" dirty="0">
                <a:solidFill>
                  <a:schemeClr val="bg1"/>
                </a:solidFill>
              </a:rPr>
              <a:t>Efectos de la hipoacusia</a:t>
            </a:r>
          </a:p>
        </p:txBody>
      </p:sp>
      <p:sp>
        <p:nvSpPr>
          <p:cNvPr id="118787" name="Content Placeholder 2"/>
          <p:cNvSpPr>
            <a:spLocks noGrp="1"/>
          </p:cNvSpPr>
          <p:nvPr>
            <p:ph idx="1"/>
          </p:nvPr>
        </p:nvSpPr>
        <p:spPr>
          <a:xfrm>
            <a:off x="228600" y="1371600"/>
            <a:ext cx="8534400" cy="4754563"/>
          </a:xfrm>
        </p:spPr>
        <p:txBody>
          <a:bodyPr>
            <a:normAutofit lnSpcReduction="10000"/>
          </a:bodyPr>
          <a:lstStyle/>
          <a:p>
            <a:pPr marL="457200" indent="-457200">
              <a:buFont typeface="Wingdings" panose="05000000000000000000" pitchFamily="2" charset="2"/>
              <a:buChar char="q"/>
            </a:pPr>
            <a:r>
              <a:rPr lang="es-ES" altLang="en-US" sz="2800" dirty="0"/>
              <a:t>Hipoacusia transitoria</a:t>
            </a:r>
          </a:p>
          <a:p>
            <a:pPr marL="457200" indent="-457200">
              <a:buFont typeface="Wingdings" panose="05000000000000000000" pitchFamily="2" charset="2"/>
              <a:buChar char="q"/>
            </a:pPr>
            <a:r>
              <a:rPr lang="es-ES" altLang="en-US" sz="2800" dirty="0"/>
              <a:t>Dificultad para escuchar señales </a:t>
            </a:r>
            <a:br>
              <a:rPr lang="es-ES" altLang="en-US" sz="2800" dirty="0"/>
            </a:br>
            <a:r>
              <a:rPr lang="es-ES" altLang="en-US" sz="2800" dirty="0"/>
              <a:t>de advertencia en el trabajo</a:t>
            </a:r>
          </a:p>
          <a:p>
            <a:pPr marL="457200" indent="-457200">
              <a:buFont typeface="Wingdings" panose="05000000000000000000" pitchFamily="2" charset="2"/>
              <a:buChar char="q"/>
            </a:pPr>
            <a:r>
              <a:rPr lang="es-ES" altLang="en-US" sz="2800" dirty="0"/>
              <a:t>Aumento en el riesgo de caídas</a:t>
            </a:r>
          </a:p>
          <a:p>
            <a:pPr marL="457200" indent="-457200">
              <a:buFont typeface="Wingdings" panose="05000000000000000000" pitchFamily="2" charset="2"/>
              <a:buChar char="q"/>
            </a:pPr>
            <a:r>
              <a:rPr lang="es-ES" altLang="en-US" sz="2800" dirty="0"/>
              <a:t>Contribuye a la soledad y la depresión.</a:t>
            </a:r>
          </a:p>
          <a:p>
            <a:pPr marL="457200" indent="-457200">
              <a:buFont typeface="Wingdings" panose="05000000000000000000" pitchFamily="2" charset="2"/>
              <a:buChar char="q"/>
            </a:pPr>
            <a:r>
              <a:rPr lang="es-ES" altLang="en-US" sz="2800" dirty="0"/>
              <a:t>Aumento en el estrés, la presión arterial, </a:t>
            </a:r>
            <a:br>
              <a:rPr lang="es-ES" altLang="en-US" sz="2800" dirty="0"/>
            </a:br>
            <a:r>
              <a:rPr lang="es-ES" altLang="en-US" sz="2800" dirty="0"/>
              <a:t>la hipertensión y las enfermedades</a:t>
            </a:r>
            <a:br>
              <a:rPr lang="es-ES" altLang="en-US" sz="2800" dirty="0"/>
            </a:br>
            <a:r>
              <a:rPr lang="es-ES" altLang="en-US" sz="2800" dirty="0"/>
              <a:t> cardiovasculares</a:t>
            </a:r>
          </a:p>
          <a:p>
            <a:pPr marL="457200" indent="-457200">
              <a:buFont typeface="Wingdings" panose="05000000000000000000" pitchFamily="2" charset="2"/>
              <a:buChar char="q"/>
            </a:pPr>
            <a:r>
              <a:rPr lang="es-ES" altLang="en-US" sz="2800" dirty="0"/>
              <a:t>Nerviosismo, insomnio </a:t>
            </a:r>
            <a:br>
              <a:rPr lang="es-ES" altLang="en-US" sz="2800" dirty="0"/>
            </a:br>
            <a:r>
              <a:rPr lang="es-ES" altLang="en-US" sz="2800" dirty="0"/>
              <a:t>y fatiga</a:t>
            </a:r>
          </a:p>
        </p:txBody>
      </p:sp>
      <p:sp>
        <p:nvSpPr>
          <p:cNvPr id="118788"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BB07C9C-F97F-4693-BECD-EFE57CBA59F6}" type="slidenum">
              <a:rPr lang="en-US" altLang="en-US" sz="1400" smtClean="0"/>
              <a:pPr eaLnBrk="1" hangingPunct="1">
                <a:spcBef>
                  <a:spcPct val="0"/>
                </a:spcBef>
                <a:buFontTx/>
                <a:buNone/>
              </a:pPr>
              <a:t>13</a:t>
            </a:fld>
            <a:endParaRPr lang="es-ES" altLang="en-US" sz="1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08479" y="4319666"/>
            <a:ext cx="3155576"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13</a:t>
            </a:fld>
            <a:endParaRPr lang="es-ES" altLang="en-US" sz="1400" dirty="0"/>
          </a:p>
        </p:txBody>
      </p:sp>
    </p:spTree>
    <p:extLst>
      <p:ext uri="{BB962C8B-B14F-4D97-AF65-F5344CB8AC3E}">
        <p14:creationId xmlns:p14="http://schemas.microsoft.com/office/powerpoint/2010/main" val="1897663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0" y="0"/>
            <a:ext cx="9144000" cy="1447800"/>
          </a:xfrm>
          <a:solidFill>
            <a:srgbClr val="C00000"/>
          </a:solidFill>
        </p:spPr>
        <p:txBody>
          <a:bodyPr/>
          <a:lstStyle/>
          <a:p>
            <a:r>
              <a:rPr lang="es-ES" altLang="en-US" b="1" dirty="0">
                <a:solidFill>
                  <a:schemeClr val="bg1"/>
                </a:solidFill>
              </a:rPr>
              <a:t>Causas de la hipoacusia</a:t>
            </a:r>
          </a:p>
        </p:txBody>
      </p:sp>
      <p:sp>
        <p:nvSpPr>
          <p:cNvPr id="122883" name="Content Placeholder 2"/>
          <p:cNvSpPr>
            <a:spLocks noGrp="1"/>
          </p:cNvSpPr>
          <p:nvPr>
            <p:ph sz="half" idx="1"/>
          </p:nvPr>
        </p:nvSpPr>
        <p:spPr>
          <a:xfrm>
            <a:off x="457199" y="1752600"/>
            <a:ext cx="4503711" cy="4373563"/>
          </a:xfrm>
        </p:spPr>
        <p:txBody>
          <a:bodyPr>
            <a:normAutofit fontScale="92500" lnSpcReduction="10000"/>
          </a:bodyPr>
          <a:lstStyle/>
          <a:p>
            <a:pPr marL="457200" indent="-457200">
              <a:buFont typeface="Wingdings" panose="05000000000000000000" pitchFamily="2" charset="2"/>
              <a:buChar char="q"/>
            </a:pPr>
            <a:r>
              <a:rPr lang="es-ES" altLang="en-US" sz="3200" dirty="0"/>
              <a:t>Exposición a niveles altos de ruido</a:t>
            </a:r>
          </a:p>
          <a:p>
            <a:pPr marL="457200" indent="-457200">
              <a:buFont typeface="Wingdings" panose="05000000000000000000" pitchFamily="2" charset="2"/>
              <a:buChar char="q"/>
            </a:pPr>
            <a:r>
              <a:rPr lang="es-ES" altLang="en-US" sz="3200" dirty="0"/>
              <a:t>Ciertos medicamentos </a:t>
            </a:r>
            <a:br>
              <a:rPr lang="es-ES" altLang="en-US" sz="3200" dirty="0"/>
            </a:br>
            <a:r>
              <a:rPr lang="es-ES" altLang="en-US" sz="3200" dirty="0"/>
              <a:t>y productos químicos</a:t>
            </a:r>
          </a:p>
          <a:p>
            <a:pPr marL="457200" indent="-457200">
              <a:buFont typeface="Wingdings" panose="05000000000000000000" pitchFamily="2" charset="2"/>
              <a:buChar char="q"/>
            </a:pPr>
            <a:r>
              <a:rPr lang="es-ES" altLang="en-US" sz="3200" dirty="0"/>
              <a:t>Envejecimiento</a:t>
            </a:r>
          </a:p>
          <a:p>
            <a:pPr marL="457200" indent="-457200">
              <a:buFont typeface="Wingdings" panose="05000000000000000000" pitchFamily="2" charset="2"/>
              <a:buChar char="q"/>
            </a:pPr>
            <a:r>
              <a:rPr lang="es-ES" altLang="en-US" sz="3200" dirty="0"/>
              <a:t>Herencia</a:t>
            </a:r>
          </a:p>
          <a:p>
            <a:pPr marL="457200" indent="-457200">
              <a:buFont typeface="Wingdings" panose="05000000000000000000" pitchFamily="2" charset="2"/>
              <a:buChar char="q"/>
            </a:pPr>
            <a:r>
              <a:rPr lang="es-ES" altLang="en-US" sz="3200" dirty="0"/>
              <a:t>Lesiones en la cabeza</a:t>
            </a:r>
          </a:p>
          <a:p>
            <a:pPr marL="457200" indent="-457200">
              <a:buFont typeface="Wingdings" panose="05000000000000000000" pitchFamily="2" charset="2"/>
              <a:buChar char="q"/>
            </a:pPr>
            <a:r>
              <a:rPr lang="es-ES" altLang="en-US" sz="3200" dirty="0"/>
              <a:t>Uso de auriculares</a:t>
            </a:r>
          </a:p>
          <a:p>
            <a:pPr marL="457200" indent="-457200">
              <a:buFont typeface="Wingdings" panose="05000000000000000000" pitchFamily="2" charset="2"/>
              <a:buChar char="q"/>
            </a:pPr>
            <a:r>
              <a:rPr lang="es-ES" altLang="en-US" sz="3200" dirty="0"/>
              <a:t>Enfermedades infantiles</a:t>
            </a:r>
          </a:p>
        </p:txBody>
      </p:sp>
      <p:sp>
        <p:nvSpPr>
          <p:cNvPr id="122885" name="TextBox 8"/>
          <p:cNvSpPr txBox="1">
            <a:spLocks noChangeArrowheads="1"/>
          </p:cNvSpPr>
          <p:nvPr/>
        </p:nvSpPr>
        <p:spPr bwMode="auto">
          <a:xfrm>
            <a:off x="5105400" y="5255568"/>
            <a:ext cx="3810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n-US" sz="900" dirty="0"/>
              <a:t>Fotografía cortesía del International Masonry Institute y la OSHA</a:t>
            </a:r>
          </a:p>
        </p:txBody>
      </p:sp>
      <p:pic>
        <p:nvPicPr>
          <p:cNvPr id="7" name="Picture 3" descr="I:\PHOTOS\OSHA August 2016\P10507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0911" y="2057400"/>
            <a:ext cx="4165600" cy="31242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14</a:t>
            </a:fld>
            <a:endParaRPr lang="es-ES" altLang="en-US" sz="1400" dirty="0"/>
          </a:p>
        </p:txBody>
      </p:sp>
    </p:spTree>
    <p:extLst>
      <p:ext uri="{BB962C8B-B14F-4D97-AF65-F5344CB8AC3E}">
        <p14:creationId xmlns:p14="http://schemas.microsoft.com/office/powerpoint/2010/main" val="724872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0" y="0"/>
            <a:ext cx="9144000" cy="1504014"/>
          </a:xfrm>
          <a:solidFill>
            <a:srgbClr val="C00000"/>
          </a:solidFill>
        </p:spPr>
        <p:txBody>
          <a:bodyPr/>
          <a:lstStyle/>
          <a:p>
            <a:r>
              <a:rPr lang="es-ES" altLang="en-US" sz="4000" b="1" dirty="0">
                <a:solidFill>
                  <a:schemeClr val="bg1"/>
                </a:solidFill>
              </a:rPr>
              <a:t>Cómo saber si el nivel de ruido </a:t>
            </a:r>
            <a:br>
              <a:rPr lang="es-ES" altLang="en-US" sz="4000" b="1" dirty="0">
                <a:solidFill>
                  <a:schemeClr val="bg1"/>
                </a:solidFill>
              </a:rPr>
            </a:br>
            <a:r>
              <a:rPr lang="es-ES" altLang="en-US" sz="4000" b="1" dirty="0">
                <a:solidFill>
                  <a:schemeClr val="bg1"/>
                </a:solidFill>
              </a:rPr>
              <a:t>en el trabajo es excesivo</a:t>
            </a:r>
          </a:p>
        </p:txBody>
      </p:sp>
      <p:sp>
        <p:nvSpPr>
          <p:cNvPr id="6" name="Content Placeholder 5"/>
          <p:cNvSpPr>
            <a:spLocks noGrp="1"/>
          </p:cNvSpPr>
          <p:nvPr>
            <p:ph idx="1"/>
          </p:nvPr>
        </p:nvSpPr>
        <p:spPr/>
        <p:txBody>
          <a:bodyPr>
            <a:normAutofit fontScale="92500" lnSpcReduction="10000"/>
          </a:bodyPr>
          <a:lstStyle/>
          <a:p>
            <a:pPr marL="0" indent="0">
              <a:spcBef>
                <a:spcPts val="1800"/>
              </a:spcBef>
              <a:buFontTx/>
              <a:buNone/>
              <a:defRPr/>
            </a:pPr>
            <a:r>
              <a:rPr lang="es-ES" sz="3600" b="1" dirty="0"/>
              <a:t>Si debe hacer lo siguiente:</a:t>
            </a:r>
          </a:p>
          <a:p>
            <a:pPr marL="457200" indent="-457200">
              <a:spcBef>
                <a:spcPts val="1800"/>
              </a:spcBef>
              <a:buFont typeface="Wingdings" panose="05000000000000000000" pitchFamily="2" charset="2"/>
              <a:buChar char="q"/>
              <a:defRPr/>
            </a:pPr>
            <a:r>
              <a:rPr lang="es-ES" dirty="0"/>
              <a:t>Gritar para que lo escuchen si están a una distancia de un brazo (2-3 pies o 60-90 cm)</a:t>
            </a:r>
          </a:p>
          <a:p>
            <a:pPr marL="457200" indent="-457200">
              <a:spcBef>
                <a:spcPts val="1800"/>
              </a:spcBef>
              <a:buFont typeface="Wingdings" panose="05000000000000000000" pitchFamily="2" charset="2"/>
              <a:buChar char="q"/>
              <a:defRPr/>
            </a:pPr>
            <a:r>
              <a:rPr lang="es-ES" dirty="0"/>
              <a:t>Apagar los equipos para que lo escuchen</a:t>
            </a:r>
          </a:p>
          <a:p>
            <a:pPr marL="457200" indent="-457200">
              <a:spcBef>
                <a:spcPts val="1800"/>
              </a:spcBef>
              <a:buFont typeface="Wingdings" panose="05000000000000000000" pitchFamily="2" charset="2"/>
              <a:buChar char="q"/>
              <a:defRPr/>
            </a:pPr>
            <a:r>
              <a:rPr lang="es-ES" dirty="0"/>
              <a:t>Trasladarse a otro lugar para hablar y que lo puedan escuchar</a:t>
            </a:r>
          </a:p>
          <a:p>
            <a:pPr marL="457200" indent="-457200">
              <a:spcBef>
                <a:spcPts val="1800"/>
              </a:spcBef>
              <a:buFont typeface="Wingdings" panose="05000000000000000000" pitchFamily="2" charset="2"/>
              <a:buChar char="q"/>
              <a:defRPr/>
            </a:pPr>
            <a:r>
              <a:rPr lang="es-ES" dirty="0"/>
              <a:t>Subirle el volumen a la radio del automóvil al finalizar la jornada</a:t>
            </a:r>
          </a:p>
          <a:p>
            <a:pPr>
              <a:buFont typeface="Wingdings" panose="05000000000000000000" pitchFamily="2" charset="2"/>
              <a:buChar char="q"/>
              <a:defRPr/>
            </a:pPr>
            <a:endParaRPr lang="es-ES" dirty="0"/>
          </a:p>
        </p:txBody>
      </p:sp>
      <p:sp>
        <p:nvSpPr>
          <p:cNvPr id="5"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15</a:t>
            </a:fld>
            <a:endParaRPr lang="es-ES" altLang="en-US" sz="1400" dirty="0"/>
          </a:p>
        </p:txBody>
      </p:sp>
    </p:spTree>
    <p:extLst>
      <p:ext uri="{BB962C8B-B14F-4D97-AF65-F5344CB8AC3E}">
        <p14:creationId xmlns:p14="http://schemas.microsoft.com/office/powerpoint/2010/main" val="35002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257300"/>
          </a:xfrm>
          <a:solidFill>
            <a:srgbClr val="C00000"/>
          </a:solidFill>
        </p:spPr>
        <p:txBody>
          <a:bodyPr/>
          <a:lstStyle/>
          <a:p>
            <a:r>
              <a:rPr lang="es-ES" dirty="0"/>
              <a:t> </a:t>
            </a:r>
            <a:r>
              <a:rPr lang="es-ES" altLang="en-US" sz="4400" b="1" dirty="0">
                <a:solidFill>
                  <a:schemeClr val="bg1"/>
                </a:solidFill>
              </a:rPr>
              <a:t>Medición de los sonidos</a:t>
            </a:r>
          </a:p>
        </p:txBody>
      </p:sp>
      <p:sp>
        <p:nvSpPr>
          <p:cNvPr id="5" name="Content Placeholder 4"/>
          <p:cNvSpPr>
            <a:spLocks noGrp="1"/>
          </p:cNvSpPr>
          <p:nvPr>
            <p:ph idx="1"/>
          </p:nvPr>
        </p:nvSpPr>
        <p:spPr>
          <a:xfrm>
            <a:off x="533400" y="2057400"/>
            <a:ext cx="8229600" cy="4114800"/>
          </a:xfrm>
        </p:spPr>
        <p:txBody>
          <a:bodyPr/>
          <a:lstStyle/>
          <a:p>
            <a:pPr marL="457200" indent="-457200">
              <a:buFont typeface="Wingdings" panose="05000000000000000000" pitchFamily="2" charset="2"/>
              <a:buChar char="q"/>
            </a:pPr>
            <a:r>
              <a:rPr lang="es-ES" dirty="0"/>
              <a:t>Los sonidos se miden en unidades denominadas </a:t>
            </a:r>
            <a:r>
              <a:rPr lang="es-ES" b="1" dirty="0"/>
              <a:t>decibeles</a:t>
            </a:r>
            <a:r>
              <a:rPr lang="es-ES" dirty="0"/>
              <a:t> (dB) por medio de niveles de sonido con ponderación A (</a:t>
            </a:r>
            <a:r>
              <a:rPr lang="es-ES" dirty="0" err="1"/>
              <a:t>dBA</a:t>
            </a:r>
            <a:r>
              <a:rPr lang="es-ES" dirty="0"/>
              <a:t>).</a:t>
            </a:r>
            <a:endParaRPr lang="es-ES" altLang="en-US" dirty="0">
              <a:solidFill>
                <a:srgbClr val="FF3300"/>
              </a:solidFill>
            </a:endParaRPr>
          </a:p>
          <a:p>
            <a:pPr marL="457200" indent="-457200" eaLnBrk="1" hangingPunct="1">
              <a:lnSpc>
                <a:spcPct val="90000"/>
              </a:lnSpc>
              <a:spcBef>
                <a:spcPct val="0"/>
              </a:spcBef>
              <a:buFont typeface="Wingdings" panose="05000000000000000000" pitchFamily="2" charset="2"/>
              <a:buChar char="q"/>
              <a:defRPr/>
            </a:pPr>
            <a:endParaRPr lang="es-ES" altLang="en-US" dirty="0"/>
          </a:p>
          <a:p>
            <a:pPr marL="457200" indent="-457200" eaLnBrk="1" hangingPunct="1">
              <a:lnSpc>
                <a:spcPct val="90000"/>
              </a:lnSpc>
              <a:spcBef>
                <a:spcPct val="0"/>
              </a:spcBef>
              <a:buFont typeface="Wingdings" panose="05000000000000000000" pitchFamily="2" charset="2"/>
              <a:buChar char="q"/>
              <a:defRPr/>
            </a:pPr>
            <a:r>
              <a:rPr lang="es-ES" dirty="0"/>
              <a:t>Una disminución de 3 dBA reduce la energía del sonido a la mitad.</a:t>
            </a:r>
            <a:endParaRPr lang="es-ES" altLang="en-US" dirty="0"/>
          </a:p>
          <a:p>
            <a:pPr marL="0" indent="0" eaLnBrk="1" hangingPunct="1">
              <a:lnSpc>
                <a:spcPct val="90000"/>
              </a:lnSpc>
              <a:spcBef>
                <a:spcPct val="0"/>
              </a:spcBef>
              <a:buNone/>
              <a:defRPr/>
            </a:pPr>
            <a:endParaRPr lang="es-ES" altLang="en-US" dirty="0"/>
          </a:p>
        </p:txBody>
      </p:sp>
      <p:sp>
        <p:nvSpPr>
          <p:cNvPr id="16417" name="Rectangle 169"/>
          <p:cNvSpPr>
            <a:spLocks noChangeArrowheads="1"/>
          </p:cNvSpPr>
          <p:nvPr/>
        </p:nvSpPr>
        <p:spPr bwMode="auto">
          <a:xfrm>
            <a:off x="228600" y="914400"/>
            <a:ext cx="4038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pPr>
            <a:endParaRPr lang="en-US" altLang="en-US" sz="2000" dirty="0">
              <a:solidFill>
                <a:srgbClr val="FF3300"/>
              </a:solidFill>
            </a:endParaRPr>
          </a:p>
        </p:txBody>
      </p:sp>
      <p:sp>
        <p:nvSpPr>
          <p:cNvPr id="6" name="Slide Number Placeholder 2"/>
          <p:cNvSpPr>
            <a:spLocks noGrp="1"/>
          </p:cNvSpPr>
          <p:nvPr>
            <p:ph type="sldNum" sz="quarter" idx="12"/>
          </p:nvPr>
        </p:nvSpPr>
        <p:spPr>
          <a:xfrm>
            <a:off x="6858000" y="76200"/>
            <a:ext cx="2133600" cy="365125"/>
          </a:xfr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16</a:t>
            </a:fld>
            <a:endParaRPr lang="es-ES" altLang="en-US" sz="1400" dirty="0"/>
          </a:p>
        </p:txBody>
      </p:sp>
    </p:spTree>
    <p:extLst>
      <p:ext uri="{BB962C8B-B14F-4D97-AF65-F5344CB8AC3E}">
        <p14:creationId xmlns:p14="http://schemas.microsoft.com/office/powerpoint/2010/main" val="4098636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0" y="0"/>
            <a:ext cx="9144000" cy="1295400"/>
          </a:xfrm>
          <a:solidFill>
            <a:srgbClr val="C00000"/>
          </a:solidFill>
        </p:spPr>
        <p:txBody>
          <a:bodyPr>
            <a:normAutofit fontScale="90000"/>
          </a:bodyPr>
          <a:lstStyle/>
          <a:p>
            <a:pPr eaLnBrk="1" hangingPunct="1"/>
            <a:r>
              <a:rPr lang="es-ES" altLang="en-US" sz="4400" b="1" dirty="0">
                <a:solidFill>
                  <a:schemeClr val="bg1"/>
                </a:solidFill>
              </a:rPr>
              <a:t>Límites de ruido en las </a:t>
            </a:r>
            <a:br>
              <a:rPr lang="es-ES" altLang="en-US" sz="4400" b="1" dirty="0">
                <a:solidFill>
                  <a:schemeClr val="bg1"/>
                </a:solidFill>
              </a:rPr>
            </a:br>
            <a:r>
              <a:rPr lang="es-ES" altLang="en-US" sz="4400" b="1" dirty="0">
                <a:solidFill>
                  <a:schemeClr val="bg1"/>
                </a:solidFill>
              </a:rPr>
              <a:t>construcciones según la OSHA</a:t>
            </a:r>
          </a:p>
        </p:txBody>
      </p:sp>
      <p:graphicFrame>
        <p:nvGraphicFramePr>
          <p:cNvPr id="34890" name="Group 74"/>
          <p:cNvGraphicFramePr>
            <a:graphicFrameLocks noGrp="1"/>
          </p:cNvGraphicFramePr>
          <p:nvPr>
            <p:extLst>
              <p:ext uri="{D42A27DB-BD31-4B8C-83A1-F6EECF244321}">
                <p14:modId xmlns:p14="http://schemas.microsoft.com/office/powerpoint/2010/main" val="2387137745"/>
              </p:ext>
            </p:extLst>
          </p:nvPr>
        </p:nvGraphicFramePr>
        <p:xfrm>
          <a:off x="609600" y="1524000"/>
          <a:ext cx="8229600" cy="4632329"/>
        </p:xfrm>
        <a:graphic>
          <a:graphicData uri="http://schemas.openxmlformats.org/drawingml/2006/table">
            <a:tbl>
              <a:tblPr/>
              <a:tblGrid>
                <a:gridCol w="2498271">
                  <a:extLst>
                    <a:ext uri="{9D8B030D-6E8A-4147-A177-3AD203B41FA5}">
                      <a16:colId xmlns:a16="http://schemas.microsoft.com/office/drawing/2014/main" val="20000"/>
                    </a:ext>
                  </a:extLst>
                </a:gridCol>
                <a:gridCol w="2811780">
                  <a:extLst>
                    <a:ext uri="{9D8B030D-6E8A-4147-A177-3AD203B41FA5}">
                      <a16:colId xmlns:a16="http://schemas.microsoft.com/office/drawing/2014/main" val="20001"/>
                    </a:ext>
                  </a:extLst>
                </a:gridCol>
                <a:gridCol w="2919549">
                  <a:extLst>
                    <a:ext uri="{9D8B030D-6E8A-4147-A177-3AD203B41FA5}">
                      <a16:colId xmlns:a16="http://schemas.microsoft.com/office/drawing/2014/main" val="20002"/>
                    </a:ext>
                  </a:extLst>
                </a:gridCol>
              </a:tblGrid>
              <a:tr h="523685">
                <a:tc gridSpan="3">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n-US" sz="2800" b="0" i="0" u="none" strike="noStrike" cap="none" spc="-20" normalizeH="0" baseline="0" dirty="0">
                          <a:ln>
                            <a:noFill/>
                          </a:ln>
                          <a:solidFill>
                            <a:schemeClr val="tx1"/>
                          </a:solidFill>
                          <a:effectLst/>
                          <a:latin typeface="Arial" charset="0"/>
                        </a:rPr>
                        <a:t>Límites aceptables de exposición al ruido (en dBA)</a:t>
                      </a:r>
                    </a:p>
                  </a:txBody>
                  <a:tcPr marT="45705" marB="457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569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n-US" sz="2800" b="0" i="0" u="none" strike="noStrike" cap="none" normalizeH="0" baseline="0" dirty="0">
                          <a:ln>
                            <a:noFill/>
                          </a:ln>
                          <a:solidFill>
                            <a:schemeClr val="tx1"/>
                          </a:solidFill>
                          <a:effectLst/>
                          <a:latin typeface="Arial" charset="0"/>
                        </a:rPr>
                        <a:t>Duración por día en horas</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n-US" sz="2800" b="0" i="0" u="none" strike="noStrike" cap="none" normalizeH="0" baseline="0" dirty="0">
                          <a:ln>
                            <a:noFill/>
                          </a:ln>
                          <a:solidFill>
                            <a:schemeClr val="tx1"/>
                          </a:solidFill>
                          <a:effectLst/>
                          <a:latin typeface="Arial" charset="0"/>
                        </a:rPr>
                        <a:t>NIOSH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n-US" sz="2800" b="0" i="0" u="none" strike="noStrike" cap="none" normalizeH="0" baseline="0" dirty="0">
                          <a:ln>
                            <a:noFill/>
                          </a:ln>
                          <a:solidFill>
                            <a:schemeClr val="tx1"/>
                          </a:solidFill>
                          <a:effectLst/>
                          <a:latin typeface="Arial" charset="0"/>
                        </a:rPr>
                        <a:t>(recomendados)</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n-US" sz="2800" b="0" i="0" u="none" strike="noStrike" cap="none" normalizeH="0" baseline="0" dirty="0">
                          <a:ln>
                            <a:noFill/>
                          </a:ln>
                          <a:solidFill>
                            <a:schemeClr val="tx1"/>
                          </a:solidFill>
                          <a:effectLst/>
                          <a:latin typeface="Arial" charset="0"/>
                        </a:rPr>
                        <a:t>OSHA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n-US" sz="2800" b="0" i="0" u="none" strike="noStrike" cap="none" normalizeH="0" baseline="0" dirty="0">
                          <a:ln>
                            <a:noFill/>
                          </a:ln>
                          <a:solidFill>
                            <a:schemeClr val="tx1"/>
                          </a:solidFill>
                          <a:effectLst/>
                          <a:latin typeface="Arial" charset="0"/>
                        </a:rPr>
                        <a:t>(norma de construcción)</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1"/>
                  </a:ext>
                </a:extLst>
              </a:tr>
              <a:tr h="265172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n-US" sz="2400" b="0" i="0" u="none" strike="noStrike" cap="none" normalizeH="0" baseline="0" dirty="0">
                          <a:ln>
                            <a:noFill/>
                          </a:ln>
                          <a:solidFill>
                            <a:srgbClr val="FF0000"/>
                          </a:solidFill>
                          <a:effectLst/>
                          <a:latin typeface="Arial" charset="0"/>
                        </a:rPr>
                        <a:t>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n-US" sz="2400" b="0" i="0" u="none" strike="noStrike" cap="none" normalizeH="0" baseline="0" dirty="0">
                          <a:ln>
                            <a:noFill/>
                          </a:ln>
                          <a:solidFill>
                            <a:schemeClr val="tx1"/>
                          </a:solidFill>
                          <a:effectLst/>
                          <a:latin typeface="Arial" charset="0"/>
                        </a:rPr>
                        <a:t>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n-US" sz="2400" b="0" i="0" u="none" strike="noStrike" cap="none" normalizeH="0" baseline="0" dirty="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n-US" sz="2400" b="0" i="0" u="none" strike="noStrike" cap="none" normalizeH="0" baseline="0" dirty="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n-US" sz="2400" b="0" i="0" u="none" strike="noStrike" cap="none" normalizeH="0" baseline="0" dirty="0">
                          <a:ln>
                            <a:noFill/>
                          </a:ln>
                          <a:solidFill>
                            <a:schemeClr val="tx1"/>
                          </a:solidFill>
                          <a:effectLst/>
                          <a:latin typeface="Arial" charset="0"/>
                        </a:rPr>
                        <a:t>½</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n-US" sz="2400" b="0" i="0" u="none" strike="noStrike" cap="none" normalizeH="0" baseline="0" dirty="0">
                          <a:ln>
                            <a:noFill/>
                          </a:ln>
                          <a:solidFill>
                            <a:schemeClr val="tx1"/>
                          </a:solidFill>
                          <a:effectLst/>
                          <a:latin typeface="Arial" charset="0"/>
                        </a:rPr>
                        <a:t>¼</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n-US" sz="2400" b="0" i="0" u="none" strike="noStrike" cap="none" normalizeH="0" baseline="0" dirty="0">
                          <a:ln>
                            <a:noFill/>
                          </a:ln>
                          <a:solidFill>
                            <a:srgbClr val="FF0000"/>
                          </a:solidFill>
                          <a:effectLst/>
                          <a:latin typeface="Arial" charset="0"/>
                        </a:rPr>
                        <a:t>85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n-US" sz="2400" b="0" i="0" u="none" strike="noStrike" cap="none" normalizeH="0" baseline="0" dirty="0">
                          <a:ln>
                            <a:noFill/>
                          </a:ln>
                          <a:solidFill>
                            <a:schemeClr val="tx1"/>
                          </a:solidFill>
                          <a:effectLst/>
                          <a:latin typeface="Arial" charset="0"/>
                        </a:rPr>
                        <a:t>88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n-US" sz="2400" b="0" i="0" u="none" strike="noStrike" cap="none" normalizeH="0" baseline="0" dirty="0">
                          <a:ln>
                            <a:noFill/>
                          </a:ln>
                          <a:solidFill>
                            <a:schemeClr val="tx1"/>
                          </a:solidFill>
                          <a:effectLst/>
                          <a:latin typeface="Arial" charset="0"/>
                        </a:rPr>
                        <a:t>91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n-US" sz="2400" b="0" i="0" u="none" strike="noStrike" cap="none" normalizeH="0" baseline="0" dirty="0">
                          <a:ln>
                            <a:noFill/>
                          </a:ln>
                          <a:solidFill>
                            <a:schemeClr val="tx1"/>
                          </a:solidFill>
                          <a:effectLst/>
                          <a:latin typeface="Arial" charset="0"/>
                        </a:rPr>
                        <a:t>94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n-US" sz="2400" b="0" i="0" u="none" strike="noStrike" cap="none" normalizeH="0" baseline="0" dirty="0">
                          <a:ln>
                            <a:noFill/>
                          </a:ln>
                          <a:solidFill>
                            <a:schemeClr val="tx1"/>
                          </a:solidFill>
                          <a:effectLst/>
                          <a:latin typeface="Arial" charset="0"/>
                        </a:rPr>
                        <a:t>97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n-US" sz="2400" b="0" i="0" u="none" strike="noStrike" cap="none" normalizeH="0" baseline="0" dirty="0">
                          <a:ln>
                            <a:noFill/>
                          </a:ln>
                          <a:solidFill>
                            <a:schemeClr val="tx1"/>
                          </a:solidFill>
                          <a:effectLst/>
                          <a:latin typeface="Arial" charset="0"/>
                        </a:rPr>
                        <a:t>100</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n-US" sz="2400" b="1" i="0" u="none" strike="noStrike" cap="none" normalizeH="0" baseline="0" dirty="0">
                          <a:ln>
                            <a:noFill/>
                          </a:ln>
                          <a:solidFill>
                            <a:srgbClr val="FF0000"/>
                          </a:solidFill>
                          <a:effectLst/>
                          <a:latin typeface="Arial" charset="0"/>
                        </a:rPr>
                        <a:t>90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n-US" sz="2400" b="1" i="0" u="none" strike="noStrike" cap="none" normalizeH="0" baseline="0" dirty="0">
                          <a:ln>
                            <a:noFill/>
                          </a:ln>
                          <a:solidFill>
                            <a:schemeClr val="tx1"/>
                          </a:solidFill>
                          <a:effectLst/>
                          <a:latin typeface="Arial" charset="0"/>
                        </a:rPr>
                        <a:t>95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n-US" sz="2400" b="1" i="0" u="none" strike="noStrike" cap="none" normalizeH="0" baseline="0" dirty="0">
                          <a:ln>
                            <a:noFill/>
                          </a:ln>
                          <a:solidFill>
                            <a:schemeClr val="tx1"/>
                          </a:solidFill>
                          <a:effectLst/>
                          <a:latin typeface="Arial" charset="0"/>
                        </a:rPr>
                        <a:t>100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n-US" sz="2400" b="1" i="0" u="none" strike="noStrike" cap="none" normalizeH="0" baseline="0" dirty="0">
                          <a:ln>
                            <a:noFill/>
                          </a:ln>
                          <a:solidFill>
                            <a:schemeClr val="tx1"/>
                          </a:solidFill>
                          <a:effectLst/>
                          <a:latin typeface="Arial" charset="0"/>
                        </a:rPr>
                        <a:t>105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n-US" sz="2400" b="1" i="0" u="none" strike="noStrike" cap="none" normalizeH="0" baseline="0" dirty="0">
                          <a:ln>
                            <a:noFill/>
                          </a:ln>
                          <a:solidFill>
                            <a:schemeClr val="tx1"/>
                          </a:solidFill>
                          <a:effectLst/>
                          <a:latin typeface="Arial" charset="0"/>
                        </a:rPr>
                        <a:t>110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n-US" sz="2400" b="1" i="0" u="none" strike="noStrike" cap="none" normalizeH="0" baseline="0" dirty="0">
                          <a:ln>
                            <a:noFill/>
                          </a:ln>
                          <a:solidFill>
                            <a:schemeClr val="tx1"/>
                          </a:solidFill>
                          <a:effectLst/>
                          <a:latin typeface="Arial" charset="0"/>
                        </a:rPr>
                        <a:t>115</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304800" y="6324600"/>
            <a:ext cx="7848600" cy="261610"/>
          </a:xfrm>
          <a:prstGeom prst="rect">
            <a:avLst/>
          </a:prstGeom>
          <a:noFill/>
        </p:spPr>
        <p:txBody>
          <a:bodyPr wrap="square" rtlCol="0">
            <a:spAutoFit/>
          </a:bodyPr>
          <a:lstStyle/>
          <a:p>
            <a:r>
              <a:rPr lang="es-ES" sz="1100" dirty="0"/>
              <a:t>Fuente: NIOSH, criterios revisados sobre ruido ocupacional, 1998. Tabla 1-1 y norma 1910.95 (b)(2) de la OSHA; tabla G-16</a:t>
            </a:r>
          </a:p>
        </p:txBody>
      </p:sp>
      <p:sp>
        <p:nvSpPr>
          <p:cNvPr id="6"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17</a:t>
            </a:fld>
            <a:endParaRPr lang="es-ES" altLang="en-US" sz="1400" dirty="0"/>
          </a:p>
        </p:txBody>
      </p:sp>
    </p:spTree>
    <p:extLst>
      <p:ext uri="{BB962C8B-B14F-4D97-AF65-F5344CB8AC3E}">
        <p14:creationId xmlns:p14="http://schemas.microsoft.com/office/powerpoint/2010/main" val="2016231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72575" cy="769441"/>
          </a:xfrm>
          <a:prstGeom prst="rect">
            <a:avLst/>
          </a:prstGeom>
          <a:solidFill>
            <a:srgbClr val="C00000"/>
          </a:solidFill>
        </p:spPr>
        <p:txBody>
          <a:bodyPr wrap="square" rtlCol="0">
            <a:spAutoFit/>
          </a:bodyPr>
          <a:lstStyle/>
          <a:p>
            <a:pPr algn="ctr"/>
            <a:r>
              <a:rPr lang="es-ES" sz="4400" b="1" dirty="0">
                <a:solidFill>
                  <a:schemeClr val="bg1"/>
                </a:solidFill>
              </a:rPr>
              <a:t>Niveles de ruido</a:t>
            </a:r>
          </a:p>
        </p:txBody>
      </p:sp>
      <p:pic>
        <p:nvPicPr>
          <p:cNvPr id="2365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74035" y="843013"/>
            <a:ext cx="5595929" cy="5130348"/>
          </a:xfrm>
          <a:prstGeom prst="rect">
            <a:avLst/>
          </a:prstGeom>
          <a:noFill/>
          <a:ln w="9525">
            <a:noFill/>
            <a:miter lim="800000"/>
            <a:headEnd/>
            <a:tailEnd/>
          </a:ln>
        </p:spPr>
      </p:pic>
      <p:sp>
        <p:nvSpPr>
          <p:cNvPr id="7" name="Rectangle 6"/>
          <p:cNvSpPr/>
          <p:nvPr/>
        </p:nvSpPr>
        <p:spPr>
          <a:xfrm>
            <a:off x="-1" y="5943600"/>
            <a:ext cx="9172575" cy="892552"/>
          </a:xfrm>
          <a:prstGeom prst="rect">
            <a:avLst/>
          </a:prstGeom>
        </p:spPr>
        <p:txBody>
          <a:bodyPr wrap="square">
            <a:spAutoFit/>
          </a:bodyPr>
          <a:lstStyle/>
          <a:p>
            <a:pPr algn="ctr"/>
            <a:r>
              <a:rPr lang="es-ES" spc="-30" dirty="0"/>
              <a:t>Base de datos de herramientas eléctricas del NIOSH: </a:t>
            </a:r>
            <a:r>
              <a:rPr lang="en-US" dirty="0">
                <a:hlinkClick r:id="rId4"/>
              </a:rPr>
              <a:t>https://www.cdc.gov/niosh/topics/noise/noise_levels.html</a:t>
            </a:r>
            <a:br>
              <a:rPr lang="es-ES" u="sng" spc="-30" dirty="0"/>
            </a:br>
            <a:r>
              <a:rPr lang="es-ES" sz="1600" spc="-30" dirty="0"/>
              <a:t>Nota: El recurso en el enlace anterior solamente esta disponible en inglés.</a:t>
            </a:r>
          </a:p>
        </p:txBody>
      </p:sp>
      <p:sp>
        <p:nvSpPr>
          <p:cNvPr id="6"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18</a:t>
            </a:fld>
            <a:endParaRPr lang="es-ES" altLang="en-US" sz="1400" dirty="0"/>
          </a:p>
        </p:txBody>
      </p:sp>
    </p:spTree>
    <p:extLst>
      <p:ext uri="{BB962C8B-B14F-4D97-AF65-F5344CB8AC3E}">
        <p14:creationId xmlns:p14="http://schemas.microsoft.com/office/powerpoint/2010/main" val="3504426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title"/>
          </p:nvPr>
        </p:nvSpPr>
        <p:spPr>
          <a:xfrm>
            <a:off x="0" y="0"/>
            <a:ext cx="9144000" cy="1219200"/>
          </a:xfrm>
          <a:solidFill>
            <a:srgbClr val="C00000"/>
          </a:solidFill>
        </p:spPr>
        <p:txBody>
          <a:bodyPr>
            <a:normAutofit fontScale="90000"/>
          </a:bodyPr>
          <a:lstStyle/>
          <a:p>
            <a:pPr eaLnBrk="1" hangingPunct="1"/>
            <a:br>
              <a:rPr dirty="0"/>
            </a:br>
            <a:r>
              <a:rPr lang="es-ES" altLang="en-US" b="1" dirty="0">
                <a:solidFill>
                  <a:schemeClr val="bg1"/>
                </a:solidFill>
              </a:rPr>
              <a:t>Dispositivos para la medición del ruido</a:t>
            </a:r>
            <a:br>
              <a:rPr dirty="0"/>
            </a:br>
            <a:endParaRPr lang="es-ES" altLang="en-US" dirty="0">
              <a:solidFill>
                <a:schemeClr val="bg1"/>
              </a:solidFill>
            </a:endParaRPr>
          </a:p>
        </p:txBody>
      </p:sp>
      <p:pic>
        <p:nvPicPr>
          <p:cNvPr id="23557" name="Picture 19" descr="Howard_Leight_QuietDose_In-Ear_Cross-Section_Matrix"/>
          <p:cNvPicPr>
            <a:picLocks noChangeAspect="1" noChangeArrowheads="1"/>
          </p:cNvPicPr>
          <p:nvPr/>
        </p:nvPicPr>
        <p:blipFill>
          <a:blip r:embed="rId3" cstate="print"/>
          <a:srcRect/>
          <a:stretch>
            <a:fillRect/>
          </a:stretch>
        </p:blipFill>
        <p:spPr bwMode="auto">
          <a:xfrm>
            <a:off x="3048000" y="1905000"/>
            <a:ext cx="2138362" cy="2473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3558" name="Picture 20" descr="831_lg"/>
          <p:cNvPicPr>
            <a:picLocks noChangeAspect="1" noChangeArrowheads="1"/>
          </p:cNvPicPr>
          <p:nvPr/>
        </p:nvPicPr>
        <p:blipFill>
          <a:blip r:embed="rId4" cstate="print"/>
          <a:srcRect/>
          <a:stretch>
            <a:fillRect/>
          </a:stretch>
        </p:blipFill>
        <p:spPr bwMode="auto">
          <a:xfrm>
            <a:off x="6477000" y="1524000"/>
            <a:ext cx="1303338" cy="2909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4149" name="Text Box 23"/>
          <p:cNvSpPr txBox="1">
            <a:spLocks noChangeArrowheads="1"/>
          </p:cNvSpPr>
          <p:nvPr/>
        </p:nvSpPr>
        <p:spPr bwMode="auto">
          <a:xfrm>
            <a:off x="6214269" y="4535487"/>
            <a:ext cx="1828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kumimoji="1" lang="es-ES" altLang="en-US" sz="1800" b="1" dirty="0">
                <a:solidFill>
                  <a:srgbClr val="292929"/>
                </a:solidFill>
              </a:rPr>
              <a:t>SONÓMETRO</a:t>
            </a:r>
          </a:p>
        </p:txBody>
      </p:sp>
      <p:sp>
        <p:nvSpPr>
          <p:cNvPr id="134150" name="Text Box 24"/>
          <p:cNvSpPr txBox="1">
            <a:spLocks noChangeArrowheads="1"/>
          </p:cNvSpPr>
          <p:nvPr/>
        </p:nvSpPr>
        <p:spPr bwMode="auto">
          <a:xfrm>
            <a:off x="211138" y="4535487"/>
            <a:ext cx="21542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kumimoji="1" lang="es-ES" altLang="en-US" sz="1800" b="1" dirty="0">
                <a:solidFill>
                  <a:srgbClr val="292929"/>
                </a:solidFill>
              </a:rPr>
              <a:t>DOSÍMETRO PERSONAL</a:t>
            </a:r>
          </a:p>
        </p:txBody>
      </p:sp>
      <p:sp>
        <p:nvSpPr>
          <p:cNvPr id="134151" name="Text Box 25"/>
          <p:cNvSpPr txBox="1">
            <a:spLocks noChangeArrowheads="1"/>
          </p:cNvSpPr>
          <p:nvPr/>
        </p:nvSpPr>
        <p:spPr bwMode="auto">
          <a:xfrm>
            <a:off x="2971800" y="4535487"/>
            <a:ext cx="2743200" cy="646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kumimoji="1" lang="es-ES" altLang="en-US" sz="1800" b="1" dirty="0">
                <a:solidFill>
                  <a:srgbClr val="292929"/>
                </a:solidFill>
              </a:rPr>
              <a:t>DOSÍMETRO AURICULAR</a:t>
            </a:r>
          </a:p>
        </p:txBody>
      </p:sp>
      <p:sp>
        <p:nvSpPr>
          <p:cNvPr id="134152" name="TextBox 11"/>
          <p:cNvSpPr txBox="1">
            <a:spLocks noChangeArrowheads="1"/>
          </p:cNvSpPr>
          <p:nvPr/>
        </p:nvSpPr>
        <p:spPr bwMode="auto">
          <a:xfrm>
            <a:off x="200025" y="5181600"/>
            <a:ext cx="2165350" cy="139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0"/>
              </a:spcBef>
              <a:buFontTx/>
              <a:buNone/>
            </a:pPr>
            <a:r>
              <a:rPr lang="es-ES" altLang="en-US" sz="900" dirty="0"/>
              <a:t>Fuente:</a:t>
            </a:r>
          </a:p>
          <a:p>
            <a:pPr marL="0" indent="0">
              <a:buNone/>
            </a:pPr>
            <a:r>
              <a:rPr lang="en-US" sz="900" dirty="0"/>
              <a:t>iPhone </a:t>
            </a:r>
            <a:r>
              <a:rPr lang="en-US" sz="900" dirty="0">
                <a:hlinkClick r:id="rId5"/>
              </a:rPr>
              <a:t>https://www.cdc.gov/niosh/topics/noise/app.html</a:t>
            </a:r>
            <a:r>
              <a:rPr lang="en-US" sz="900" dirty="0"/>
              <a:t> </a:t>
            </a:r>
          </a:p>
          <a:p>
            <a:pPr marL="0" indent="0">
              <a:buNone/>
            </a:pPr>
            <a:r>
              <a:rPr lang="en-US" sz="900" dirty="0"/>
              <a:t>Android </a:t>
            </a:r>
            <a:r>
              <a:rPr lang="en-US" altLang="en-US" sz="900" dirty="0" err="1">
                <a:hlinkClick r:id="rId6"/>
              </a:rPr>
              <a:t>SoundMeter</a:t>
            </a:r>
            <a:r>
              <a:rPr lang="en-US" altLang="en-US" sz="900" dirty="0">
                <a:hlinkClick r:id="rId6"/>
              </a:rPr>
              <a:t> App</a:t>
            </a:r>
            <a:br>
              <a:rPr lang="en-US" altLang="en-US" sz="900" dirty="0"/>
            </a:br>
            <a:r>
              <a:rPr lang="es-ES" altLang="en-US" sz="900" dirty="0"/>
              <a:t>Nota: Las aplicaciones en los enlaces anteriores solamente están disponibles en inglés.</a:t>
            </a:r>
            <a:endParaRPr lang="es-ES" sz="900" dirty="0"/>
          </a:p>
          <a:p>
            <a:pPr eaLnBrk="1" hangingPunct="1">
              <a:spcBef>
                <a:spcPts val="0"/>
              </a:spcBef>
              <a:buFontTx/>
              <a:buNone/>
            </a:pPr>
            <a:endParaRPr lang="es-ES" altLang="en-US" sz="900" dirty="0"/>
          </a:p>
        </p:txBody>
      </p:sp>
      <p:sp>
        <p:nvSpPr>
          <p:cNvPr id="13" name="TextBox 8"/>
          <p:cNvSpPr txBox="1">
            <a:spLocks noChangeArrowheads="1"/>
          </p:cNvSpPr>
          <p:nvPr/>
        </p:nvSpPr>
        <p:spPr bwMode="auto">
          <a:xfrm>
            <a:off x="2743200" y="5181600"/>
            <a:ext cx="31242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None/>
            </a:pPr>
            <a:r>
              <a:rPr lang="es-ES" sz="1100" dirty="0"/>
              <a:t>Fuente: Consejo de Profesiones de la Construcción y la Edificación del Estado de California, AFL-CIO: Programa de Capacitación sobre Prevención de la Hipoacusia y Ruido en la Industria de la Construcción, financiado por la OSHA federal, 2015 (cortesía de Howard Leight, Honeywell)</a:t>
            </a:r>
            <a:endParaRPr lang="es-ES" altLang="en-US" sz="1100" dirty="0"/>
          </a:p>
        </p:txBody>
      </p:sp>
      <p:sp>
        <p:nvSpPr>
          <p:cNvPr id="14" name="TextBox 8"/>
          <p:cNvSpPr txBox="1">
            <a:spLocks noChangeArrowheads="1"/>
          </p:cNvSpPr>
          <p:nvPr/>
        </p:nvSpPr>
        <p:spPr bwMode="auto">
          <a:xfrm>
            <a:off x="6185538" y="5181600"/>
            <a:ext cx="265366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None/>
            </a:pPr>
            <a:r>
              <a:rPr lang="es-ES" sz="1100" spc="-20" dirty="0"/>
              <a:t>Fuente: Consejo de Profesiones de la Construcción y la Edificación del Estado de California, AFL-CIO: Programa de Capacitación sobre Prevención de la Hipoacusia y Ruido en la Industria de la Construcción, financiado por la OSHA federal, 2015 (cortesía de Howard Leight, Honeywell)</a:t>
            </a:r>
            <a:endParaRPr lang="es-ES" altLang="en-US" sz="1100" spc="-20" dirty="0"/>
          </a:p>
        </p:txBody>
      </p:sp>
      <p:sp>
        <p:nvSpPr>
          <p:cNvPr id="15"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19</a:t>
            </a:fld>
            <a:endParaRPr lang="es-ES" altLang="en-US" sz="1400" dirty="0"/>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716" y="1896267"/>
            <a:ext cx="2001659" cy="2482057"/>
          </a:xfrm>
          <a:prstGeom prst="rect">
            <a:avLst/>
          </a:prstGeom>
        </p:spPr>
      </p:pic>
    </p:spTree>
    <p:extLst>
      <p:ext uri="{BB962C8B-B14F-4D97-AF65-F5344CB8AC3E}">
        <p14:creationId xmlns:p14="http://schemas.microsoft.com/office/powerpoint/2010/main" val="240815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C00000"/>
          </a:solidFill>
        </p:spPr>
        <p:txBody>
          <a:bodyPr/>
          <a:lstStyle/>
          <a:p>
            <a:r>
              <a:rPr lang="es-ES" b="1" dirty="0">
                <a:solidFill>
                  <a:schemeClr val="bg1"/>
                </a:solidFill>
              </a:rPr>
              <a:t>Objetivo</a:t>
            </a:r>
            <a:endParaRPr lang="es-ES" dirty="0">
              <a:solidFill>
                <a:schemeClr val="bg1"/>
              </a:solidFill>
            </a:endParaRPr>
          </a:p>
        </p:txBody>
      </p:sp>
      <p:sp>
        <p:nvSpPr>
          <p:cNvPr id="3" name="Content Placeholder 2"/>
          <p:cNvSpPr>
            <a:spLocks noGrp="1"/>
          </p:cNvSpPr>
          <p:nvPr>
            <p:ph idx="1"/>
          </p:nvPr>
        </p:nvSpPr>
        <p:spPr>
          <a:xfrm>
            <a:off x="457200" y="1600200"/>
            <a:ext cx="8229600" cy="4525963"/>
          </a:xfrm>
        </p:spPr>
        <p:txBody>
          <a:bodyPr/>
          <a:lstStyle/>
          <a:p>
            <a:pPr marL="0" indent="0">
              <a:buNone/>
            </a:pPr>
            <a:r>
              <a:rPr lang="es-ES" sz="3600" dirty="0"/>
              <a:t>Proveer la capacitación necesaria para identificar los niveles peligrosos de ruido, comprender el riesgo de pérdida auditiva y conocer las medidas que se deben tomar para trabajar de manera segura a fin de evitar este problema</a:t>
            </a:r>
          </a:p>
        </p:txBody>
      </p:sp>
      <p:sp>
        <p:nvSpPr>
          <p:cNvPr id="5"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2</a:t>
            </a:fld>
            <a:endParaRPr lang="es-ES" altLang="en-US" sz="1400" dirty="0"/>
          </a:p>
        </p:txBody>
      </p:sp>
    </p:spTree>
    <p:extLst>
      <p:ext uri="{BB962C8B-B14F-4D97-AF65-F5344CB8AC3E}">
        <p14:creationId xmlns:p14="http://schemas.microsoft.com/office/powerpoint/2010/main" val="1413416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C00000"/>
          </a:solidFill>
        </p:spPr>
        <p:txBody>
          <a:bodyPr/>
          <a:lstStyle/>
          <a:p>
            <a:r>
              <a:rPr lang="es-ES" b="1" dirty="0">
                <a:solidFill>
                  <a:schemeClr val="bg1"/>
                </a:solidFill>
              </a:rPr>
              <a:t>Aplicaciones de sonometría</a:t>
            </a:r>
          </a:p>
        </p:txBody>
      </p:sp>
      <p:sp>
        <p:nvSpPr>
          <p:cNvPr id="4" name="Content Placeholder 3"/>
          <p:cNvSpPr>
            <a:spLocks noGrp="1"/>
          </p:cNvSpPr>
          <p:nvPr>
            <p:ph idx="1"/>
          </p:nvPr>
        </p:nvSpPr>
        <p:spPr>
          <a:xfrm>
            <a:off x="457200" y="1600200"/>
            <a:ext cx="4800600" cy="4525963"/>
          </a:xfrm>
        </p:spPr>
        <p:txBody>
          <a:bodyPr/>
          <a:lstStyle/>
          <a:p>
            <a:pPr>
              <a:buNone/>
            </a:pPr>
            <a:r>
              <a:rPr lang="es-ES" b="1" dirty="0"/>
              <a:t>Sonómetro del NIOSH </a:t>
            </a:r>
            <a:br>
              <a:rPr lang="es-ES" b="1" dirty="0"/>
            </a:br>
            <a:r>
              <a:rPr lang="es-ES" b="1" dirty="0"/>
              <a:t>para iPhones</a:t>
            </a:r>
          </a:p>
          <a:p>
            <a:pPr>
              <a:buNone/>
            </a:pPr>
            <a:r>
              <a:rPr lang="en-US" dirty="0"/>
              <a:t>	</a:t>
            </a:r>
            <a:r>
              <a:rPr lang="es-ES" sz="2000" dirty="0">
                <a:solidFill>
                  <a:srgbClr val="0000FF"/>
                </a:solidFill>
              </a:rPr>
              <a:t>https://itunes.apple.com/us/app/niosh-slm/id1096545820?mt=8Iphone app </a:t>
            </a:r>
          </a:p>
          <a:p>
            <a:pPr>
              <a:buNone/>
            </a:pPr>
            <a:r>
              <a:rPr lang="es-ES" b="1" dirty="0"/>
              <a:t>Sonómetro para Android </a:t>
            </a:r>
            <a:r>
              <a:rPr lang="es-ES" sz="2000" dirty="0">
                <a:solidFill>
                  <a:srgbClr val="0000CC"/>
                </a:solidFill>
                <a:hlinkClick r:id="rId3"/>
              </a:rPr>
              <a:t>https://play.google.com/store/apps/details?id=com.gamebasic.decibel</a:t>
            </a:r>
            <a:br>
              <a:rPr lang="es-ES" sz="2000" dirty="0">
                <a:solidFill>
                  <a:srgbClr val="0000CC"/>
                </a:solidFill>
              </a:rPr>
            </a:br>
            <a:br>
              <a:rPr lang="es-ES" sz="2000" dirty="0">
                <a:solidFill>
                  <a:srgbClr val="0000CC"/>
                </a:solidFill>
              </a:rPr>
            </a:br>
            <a:r>
              <a:rPr lang="es-ES" sz="2000" dirty="0"/>
              <a:t>Nota: Las aplicaciones en los enlaces anteriores solamente están disponibles en inglés.</a:t>
            </a:r>
            <a:endParaRPr lang="es-ES" sz="2000" dirty="0">
              <a:solidFill>
                <a:srgbClr val="0000CC"/>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1600200"/>
            <a:ext cx="3492500" cy="4330700"/>
          </a:xfrm>
          <a:prstGeom prst="rect">
            <a:avLst/>
          </a:prstGeom>
        </p:spPr>
      </p:pic>
      <p:sp>
        <p:nvSpPr>
          <p:cNvPr id="7"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20</a:t>
            </a:fld>
            <a:endParaRPr lang="es-ES" altLang="en-US" sz="1400" dirty="0"/>
          </a:p>
        </p:txBody>
      </p:sp>
    </p:spTree>
    <p:extLst>
      <p:ext uri="{BB962C8B-B14F-4D97-AF65-F5344CB8AC3E}">
        <p14:creationId xmlns:p14="http://schemas.microsoft.com/office/powerpoint/2010/main" val="1604591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1295400"/>
          </a:xfrm>
          <a:solidFill>
            <a:srgbClr val="C00000"/>
          </a:solidFill>
        </p:spPr>
        <p:txBody>
          <a:bodyPr>
            <a:normAutofit fontScale="90000"/>
          </a:bodyPr>
          <a:lstStyle/>
          <a:p>
            <a:r>
              <a:rPr lang="es-ES" altLang="en-US" sz="4000" b="1" dirty="0">
                <a:solidFill>
                  <a:schemeClr val="bg1"/>
                </a:solidFill>
                <a:latin typeface="Arial" charset="0"/>
              </a:rPr>
              <a:t>Maneras de controlar el ruido </a:t>
            </a:r>
            <a:br>
              <a:rPr lang="es-ES" altLang="en-US" sz="4000" b="1" dirty="0">
                <a:solidFill>
                  <a:schemeClr val="bg1"/>
                </a:solidFill>
                <a:latin typeface="Arial" charset="0"/>
              </a:rPr>
            </a:br>
            <a:r>
              <a:rPr lang="es-ES" altLang="en-US" sz="4000" b="1" dirty="0">
                <a:solidFill>
                  <a:schemeClr val="bg1"/>
                </a:solidFill>
                <a:latin typeface="Arial" charset="0"/>
              </a:rPr>
              <a:t>en las construcciones</a:t>
            </a:r>
            <a:endParaRPr lang="es-ES" sz="4000" dirty="0">
              <a:solidFill>
                <a:schemeClr val="bg1"/>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3614" y="1523923"/>
            <a:ext cx="6962355" cy="5029278"/>
          </a:xfrm>
        </p:spPr>
      </p:pic>
      <p:sp>
        <p:nvSpPr>
          <p:cNvPr id="8" name="TextBox 7"/>
          <p:cNvSpPr txBox="1"/>
          <p:nvPr/>
        </p:nvSpPr>
        <p:spPr>
          <a:xfrm>
            <a:off x="152400" y="6531605"/>
            <a:ext cx="1463862" cy="261610"/>
          </a:xfrm>
          <a:prstGeom prst="rect">
            <a:avLst/>
          </a:prstGeom>
          <a:noFill/>
        </p:spPr>
        <p:txBody>
          <a:bodyPr wrap="none" rtlCol="0">
            <a:spAutoFit/>
          </a:bodyPr>
          <a:lstStyle/>
          <a:p>
            <a:r>
              <a:rPr lang="es-ES" sz="1100" dirty="0"/>
              <a:t>Traducción: CPWR r2p</a:t>
            </a:r>
          </a:p>
        </p:txBody>
      </p:sp>
      <p:sp>
        <p:nvSpPr>
          <p:cNvPr id="9"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21</a:t>
            </a:fld>
            <a:endParaRPr lang="es-ES" altLang="en-US" sz="1400" dirty="0"/>
          </a:p>
        </p:txBody>
      </p:sp>
    </p:spTree>
    <p:extLst>
      <p:ext uri="{BB962C8B-B14F-4D97-AF65-F5344CB8AC3E}">
        <p14:creationId xmlns:p14="http://schemas.microsoft.com/office/powerpoint/2010/main" val="747469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a:solidFill>
            <a:srgbClr val="C00000"/>
          </a:solidFill>
        </p:spPr>
        <p:txBody>
          <a:bodyPr/>
          <a:lstStyle/>
          <a:p>
            <a:r>
              <a:rPr lang="es-ES" sz="4000" b="1" dirty="0">
                <a:solidFill>
                  <a:schemeClr val="bg1"/>
                </a:solidFill>
              </a:rPr>
              <a:t>Ejemplos de controles administrativos </a:t>
            </a:r>
            <a:br>
              <a:rPr lang="es-ES" sz="4000" b="1" dirty="0">
                <a:solidFill>
                  <a:schemeClr val="bg1"/>
                </a:solidFill>
              </a:rPr>
            </a:br>
            <a:r>
              <a:rPr lang="es-ES" sz="4000" b="1" dirty="0">
                <a:solidFill>
                  <a:schemeClr val="bg1"/>
                </a:solidFill>
              </a:rPr>
              <a:t>y técnicos para el ruido</a:t>
            </a:r>
          </a:p>
        </p:txBody>
      </p:sp>
      <p:sp>
        <p:nvSpPr>
          <p:cNvPr id="3" name="Text Placeholder 2"/>
          <p:cNvSpPr>
            <a:spLocks noGrp="1"/>
          </p:cNvSpPr>
          <p:nvPr>
            <p:ph type="body" sz="half" idx="1"/>
          </p:nvPr>
        </p:nvSpPr>
        <p:spPr>
          <a:xfrm>
            <a:off x="152400" y="1447800"/>
            <a:ext cx="4267200" cy="4953000"/>
          </a:xfrm>
        </p:spPr>
        <p:txBody>
          <a:bodyPr>
            <a:normAutofit lnSpcReduction="10000"/>
          </a:bodyPr>
          <a:lstStyle/>
          <a:p>
            <a:pPr marL="0" indent="0">
              <a:buNone/>
            </a:pPr>
            <a:r>
              <a:rPr lang="es-ES" b="1" dirty="0"/>
              <a:t>Controles técnicos</a:t>
            </a:r>
          </a:p>
          <a:p>
            <a:pPr marL="914400" lvl="1" indent="-457200">
              <a:buFont typeface="Wingdings" panose="05000000000000000000" pitchFamily="2" charset="2"/>
              <a:buChar char="q"/>
            </a:pPr>
            <a:r>
              <a:rPr lang="es-ES" dirty="0"/>
              <a:t>Equipos silenciosos</a:t>
            </a:r>
          </a:p>
          <a:p>
            <a:pPr marL="914400" lvl="1" indent="-457200">
              <a:buFont typeface="Wingdings" panose="05000000000000000000" pitchFamily="2" charset="2"/>
              <a:buChar char="q"/>
            </a:pPr>
            <a:r>
              <a:rPr lang="es-ES" dirty="0"/>
              <a:t>Barreras y recubrimientos</a:t>
            </a:r>
          </a:p>
          <a:p>
            <a:pPr marL="914400" lvl="1" indent="-457200">
              <a:buFont typeface="Wingdings" panose="05000000000000000000" pitchFamily="2" charset="2"/>
              <a:buChar char="q"/>
            </a:pPr>
            <a:r>
              <a:rPr lang="es-ES" dirty="0"/>
              <a:t>Supresión del ruido en los equipos</a:t>
            </a:r>
          </a:p>
          <a:p>
            <a:pPr lvl="2">
              <a:buFont typeface="Wingdings" panose="05000000000000000000" pitchFamily="2" charset="2"/>
              <a:buChar char="ü"/>
            </a:pPr>
            <a:r>
              <a:rPr lang="es-ES" dirty="0"/>
              <a:t>Silenciadores</a:t>
            </a:r>
          </a:p>
          <a:p>
            <a:pPr marL="914400" lvl="1" indent="-457200">
              <a:buFont typeface="Wingdings" panose="05000000000000000000" pitchFamily="2" charset="2"/>
              <a:buChar char="q"/>
            </a:pPr>
            <a:r>
              <a:rPr lang="es-ES" dirty="0"/>
              <a:t>Mantenimiento de los equipos</a:t>
            </a:r>
          </a:p>
          <a:p>
            <a:pPr lvl="2">
              <a:buFont typeface="Wingdings" panose="05000000000000000000" pitchFamily="2" charset="2"/>
              <a:buChar char="ü"/>
            </a:pPr>
            <a:r>
              <a:rPr lang="es-ES" dirty="0"/>
              <a:t>Cintas</a:t>
            </a:r>
          </a:p>
          <a:p>
            <a:pPr lvl="2">
              <a:buFont typeface="Wingdings" panose="05000000000000000000" pitchFamily="2" charset="2"/>
              <a:buChar char="ü"/>
            </a:pPr>
            <a:r>
              <a:rPr lang="es-ES" dirty="0"/>
              <a:t>Lubricación</a:t>
            </a:r>
          </a:p>
        </p:txBody>
      </p:sp>
      <p:sp>
        <p:nvSpPr>
          <p:cNvPr id="4" name="Content Placeholder 3"/>
          <p:cNvSpPr>
            <a:spLocks noGrp="1"/>
          </p:cNvSpPr>
          <p:nvPr>
            <p:ph sz="half" idx="2"/>
          </p:nvPr>
        </p:nvSpPr>
        <p:spPr>
          <a:xfrm>
            <a:off x="4482059" y="1447800"/>
            <a:ext cx="4648200" cy="4678363"/>
          </a:xfrm>
        </p:spPr>
        <p:txBody>
          <a:bodyPr/>
          <a:lstStyle/>
          <a:p>
            <a:pPr marL="0" indent="0">
              <a:buNone/>
            </a:pPr>
            <a:r>
              <a:rPr lang="es-ES" b="1" dirty="0"/>
              <a:t>Controles administrativos</a:t>
            </a:r>
          </a:p>
          <a:p>
            <a:pPr marL="914400" lvl="1" indent="-457200">
              <a:buFont typeface="Wingdings" panose="05000000000000000000" pitchFamily="2" charset="2"/>
              <a:buChar char="q"/>
            </a:pPr>
            <a:r>
              <a:rPr lang="es-ES" dirty="0"/>
              <a:t>Carteles</a:t>
            </a:r>
          </a:p>
          <a:p>
            <a:pPr marL="914400" lvl="1" indent="-457200">
              <a:buFont typeface="Wingdings" panose="05000000000000000000" pitchFamily="2" charset="2"/>
              <a:buChar char="q"/>
            </a:pPr>
            <a:r>
              <a:rPr lang="es-ES" dirty="0"/>
              <a:t>Áreas designadas para actividades ruidosas</a:t>
            </a:r>
          </a:p>
          <a:p>
            <a:pPr marL="914400" lvl="1" indent="-457200">
              <a:buFont typeface="Wingdings" panose="05000000000000000000" pitchFamily="2" charset="2"/>
              <a:buChar char="q"/>
            </a:pPr>
            <a:r>
              <a:rPr lang="es-ES" dirty="0"/>
              <a:t>Colocación estratégica de los equipos ruidosos</a:t>
            </a:r>
          </a:p>
        </p:txBody>
      </p:sp>
      <p:sp>
        <p:nvSpPr>
          <p:cNvPr id="6" name="Slide Number Placeholder 2"/>
          <p:cNvSpPr txBox="1">
            <a:spLocks/>
          </p:cNvSpPr>
          <p:nvPr/>
        </p:nvSpPr>
        <p:spPr>
          <a:xfrm>
            <a:off x="6858000" y="76200"/>
            <a:ext cx="2133600" cy="365125"/>
          </a:xfrm>
          <a:prstGeom prst="rect">
            <a:avLst/>
          </a:prstGeom>
          <a:noFill/>
          <a:ln/>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22</a:t>
            </a:fld>
            <a:endParaRPr lang="es-ES" altLang="en-US" sz="1400" dirty="0"/>
          </a:p>
        </p:txBody>
      </p:sp>
    </p:spTree>
    <p:extLst>
      <p:ext uri="{BB962C8B-B14F-4D97-AF65-F5344CB8AC3E}">
        <p14:creationId xmlns:p14="http://schemas.microsoft.com/office/powerpoint/2010/main" val="2035767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0" y="0"/>
            <a:ext cx="9144000" cy="1600200"/>
          </a:xfrm>
          <a:solidFill>
            <a:srgbClr val="C00000"/>
          </a:solidFill>
        </p:spPr>
        <p:txBody>
          <a:bodyPr>
            <a:normAutofit fontScale="90000"/>
          </a:bodyPr>
          <a:lstStyle/>
          <a:p>
            <a:pPr>
              <a:lnSpc>
                <a:spcPts val="4000"/>
              </a:lnSpc>
            </a:pPr>
            <a:r>
              <a:rPr lang="es-ES" altLang="en-US" b="1" kern="0" dirty="0">
                <a:solidFill>
                  <a:schemeClr val="bg1"/>
                </a:solidFill>
              </a:rPr>
              <a:t>Medidas que deberían adoptar </a:t>
            </a:r>
            <a:br>
              <a:rPr lang="es-ES" altLang="en-US" b="1" kern="0" dirty="0">
                <a:solidFill>
                  <a:schemeClr val="bg1"/>
                </a:solidFill>
              </a:rPr>
            </a:br>
            <a:r>
              <a:rPr lang="es-ES" altLang="en-US" b="1" kern="0" dirty="0">
                <a:solidFill>
                  <a:schemeClr val="bg1"/>
                </a:solidFill>
              </a:rPr>
              <a:t>los empleadores</a:t>
            </a:r>
            <a:r>
              <a:rPr lang="es-ES" altLang="en-US" kern="0" dirty="0"/>
              <a:t> </a:t>
            </a:r>
            <a:r>
              <a:rPr lang="es-ES" altLang="en-US" b="1" kern="0" dirty="0">
                <a:solidFill>
                  <a:schemeClr val="bg1"/>
                </a:solidFill>
              </a:rPr>
              <a:t>para proteger </a:t>
            </a:r>
            <a:br>
              <a:rPr lang="es-ES" altLang="en-US" b="1" kern="0" dirty="0">
                <a:solidFill>
                  <a:schemeClr val="bg1"/>
                </a:solidFill>
              </a:rPr>
            </a:br>
            <a:r>
              <a:rPr lang="es-ES" altLang="en-US" b="1" kern="0" dirty="0">
                <a:solidFill>
                  <a:schemeClr val="bg1"/>
                </a:solidFill>
              </a:rPr>
              <a:t>a los trabajadores</a:t>
            </a:r>
          </a:p>
        </p:txBody>
      </p:sp>
      <p:sp>
        <p:nvSpPr>
          <p:cNvPr id="156675" name="Rectangle 3"/>
          <p:cNvSpPr>
            <a:spLocks noGrp="1" noChangeArrowheads="1"/>
          </p:cNvSpPr>
          <p:nvPr>
            <p:ph idx="1"/>
          </p:nvPr>
        </p:nvSpPr>
        <p:spPr>
          <a:xfrm>
            <a:off x="457200" y="1722437"/>
            <a:ext cx="8229600" cy="4525963"/>
          </a:xfrm>
        </p:spPr>
        <p:txBody>
          <a:bodyPr>
            <a:normAutofit fontScale="92500" lnSpcReduction="20000"/>
          </a:bodyPr>
          <a:lstStyle/>
          <a:p>
            <a:pPr marL="457200" indent="-457200">
              <a:buFont typeface="Wingdings" panose="05000000000000000000" pitchFamily="2" charset="2"/>
              <a:buChar char="q"/>
            </a:pPr>
            <a:r>
              <a:rPr lang="es-ES" altLang="en-US" sz="2800" dirty="0"/>
              <a:t>Planificar: antes de empezar con el trabajo, identificar las actividades y equipos ruidosos y planificar la implementación de medidas de control del ruido, incluida la compra o alquiler de equipos más silenciosos</a:t>
            </a:r>
          </a:p>
          <a:p>
            <a:pPr marL="457200" indent="-457200">
              <a:buFont typeface="Wingdings" panose="05000000000000000000" pitchFamily="2" charset="2"/>
              <a:buChar char="q"/>
            </a:pPr>
            <a:r>
              <a:rPr lang="es-ES" altLang="en-US" sz="2800" dirty="0"/>
              <a:t>Hacer una inspección visual a diario para corroborar que la planificación se haya implementado</a:t>
            </a:r>
          </a:p>
          <a:p>
            <a:pPr marL="457200" indent="-457200">
              <a:buFont typeface="Wingdings" panose="05000000000000000000" pitchFamily="2" charset="2"/>
              <a:buChar char="q"/>
            </a:pPr>
            <a:r>
              <a:rPr lang="es-ES" altLang="en-US" sz="2800" dirty="0"/>
              <a:t>Controlar los niveles de ruido</a:t>
            </a:r>
          </a:p>
          <a:p>
            <a:pPr marL="457200" indent="-457200">
              <a:buFont typeface="Wingdings" panose="05000000000000000000" pitchFamily="2" charset="2"/>
              <a:buChar char="q"/>
            </a:pPr>
            <a:r>
              <a:rPr lang="es-ES" altLang="en-US" sz="2800" dirty="0"/>
              <a:t>Proporcionar distintos tipos de protección auditiva, dada la posibilidad de que un único tipo o estilo no sea adecuado para todos los trabajadores</a:t>
            </a:r>
          </a:p>
          <a:p>
            <a:pPr marL="457200" indent="-457200">
              <a:buFont typeface="Wingdings" panose="05000000000000000000" pitchFamily="2" charset="2"/>
              <a:buChar char="q"/>
            </a:pPr>
            <a:r>
              <a:rPr lang="es-ES" altLang="en-US" sz="2800" dirty="0"/>
              <a:t>Realizar capacitaciones sobre cada tipo de protección auditiva provista</a:t>
            </a:r>
          </a:p>
          <a:p>
            <a:pPr>
              <a:buNone/>
            </a:pPr>
            <a:endParaRPr lang="es-ES" altLang="en-US" dirty="0"/>
          </a:p>
          <a:p>
            <a:endParaRPr lang="es-ES" altLang="en-US" dirty="0"/>
          </a:p>
        </p:txBody>
      </p:sp>
      <p:sp>
        <p:nvSpPr>
          <p:cNvPr id="5"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23</a:t>
            </a:fld>
            <a:endParaRPr lang="es-ES" altLang="en-US" sz="1400" dirty="0"/>
          </a:p>
        </p:txBody>
      </p:sp>
    </p:spTree>
    <p:extLst>
      <p:ext uri="{BB962C8B-B14F-4D97-AF65-F5344CB8AC3E}">
        <p14:creationId xmlns:p14="http://schemas.microsoft.com/office/powerpoint/2010/main" val="1214622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0" y="0"/>
            <a:ext cx="9144000" cy="1143000"/>
          </a:xfrm>
          <a:solidFill>
            <a:srgbClr val="C00000"/>
          </a:solidFill>
        </p:spPr>
        <p:txBody>
          <a:bodyPr/>
          <a:lstStyle/>
          <a:p>
            <a:pPr eaLnBrk="1" hangingPunct="1"/>
            <a:r>
              <a:rPr lang="es-ES" altLang="en-US" b="1" dirty="0">
                <a:solidFill>
                  <a:schemeClr val="bg1"/>
                </a:solidFill>
              </a:rPr>
              <a:t>Tipos de protección auditiva</a:t>
            </a:r>
          </a:p>
        </p:txBody>
      </p:sp>
      <p:sp>
        <p:nvSpPr>
          <p:cNvPr id="146435" name="Rectangle 3"/>
          <p:cNvSpPr>
            <a:spLocks noGrp="1" noChangeArrowheads="1"/>
          </p:cNvSpPr>
          <p:nvPr>
            <p:ph type="body" sz="half" idx="1"/>
          </p:nvPr>
        </p:nvSpPr>
        <p:spPr>
          <a:xfrm>
            <a:off x="457200" y="1600200"/>
            <a:ext cx="4518025" cy="4525963"/>
          </a:xfrm>
        </p:spPr>
        <p:txBody>
          <a:bodyPr/>
          <a:lstStyle/>
          <a:p>
            <a:pPr marL="457200" indent="-457200" eaLnBrk="1" hangingPunct="1">
              <a:buFont typeface="Wingdings" panose="05000000000000000000" pitchFamily="2" charset="2"/>
              <a:buChar char="q"/>
            </a:pPr>
            <a:r>
              <a:rPr lang="es-ES" dirty="0"/>
              <a:t>Tapones de espuma (adaptables)</a:t>
            </a:r>
          </a:p>
          <a:p>
            <a:pPr marL="457200" indent="-457200" eaLnBrk="1" hangingPunct="1">
              <a:buFont typeface="Wingdings" panose="05000000000000000000" pitchFamily="2" charset="2"/>
              <a:buChar char="q"/>
            </a:pPr>
            <a:r>
              <a:rPr lang="es-ES" dirty="0"/>
              <a:t>Tapones reutilizables</a:t>
            </a:r>
          </a:p>
          <a:p>
            <a:pPr marL="457200" indent="-457200" eaLnBrk="1" hangingPunct="1">
              <a:buFont typeface="Wingdings" panose="05000000000000000000" pitchFamily="2" charset="2"/>
              <a:buChar char="q"/>
            </a:pPr>
            <a:r>
              <a:rPr lang="es-ES" dirty="0"/>
              <a:t>Tapones moldeables a medida</a:t>
            </a:r>
          </a:p>
          <a:p>
            <a:pPr marL="457200" indent="-457200" eaLnBrk="1" hangingPunct="1">
              <a:buFont typeface="Wingdings" panose="05000000000000000000" pitchFamily="2" charset="2"/>
              <a:buChar char="q"/>
            </a:pPr>
            <a:r>
              <a:rPr lang="es-ES" dirty="0"/>
              <a:t>Tapones semiaurales o con banda</a:t>
            </a:r>
          </a:p>
          <a:p>
            <a:pPr marL="457200" indent="-457200" eaLnBrk="1" hangingPunct="1">
              <a:buFont typeface="Wingdings" panose="05000000000000000000" pitchFamily="2" charset="2"/>
              <a:buChar char="q"/>
            </a:pPr>
            <a:r>
              <a:rPr lang="es-ES" dirty="0"/>
              <a:t>Orejeras</a:t>
            </a:r>
          </a:p>
        </p:txBody>
      </p:sp>
      <p:pic>
        <p:nvPicPr>
          <p:cNvPr id="146437" name="Picture 6" descr="Picture_26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486400" y="1781175"/>
            <a:ext cx="2971800" cy="3771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6436" name="Text Box 4"/>
          <p:cNvSpPr txBox="1">
            <a:spLocks noChangeArrowheads="1"/>
          </p:cNvSpPr>
          <p:nvPr/>
        </p:nvSpPr>
        <p:spPr bwMode="auto">
          <a:xfrm>
            <a:off x="6400800" y="1905000"/>
            <a:ext cx="1463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3600" dirty="0">
              <a:solidFill>
                <a:schemeClr val="tx2"/>
              </a:solidFill>
              <a:latin typeface="Helvetica" pitchFamily="34" charset="0"/>
            </a:endParaRPr>
          </a:p>
        </p:txBody>
      </p:sp>
      <p:sp>
        <p:nvSpPr>
          <p:cNvPr id="9" name="TextBox 5"/>
          <p:cNvSpPr txBox="1">
            <a:spLocks noChangeArrowheads="1"/>
          </p:cNvSpPr>
          <p:nvPr/>
        </p:nvSpPr>
        <p:spPr bwMode="auto">
          <a:xfrm>
            <a:off x="5410200" y="5554335"/>
            <a:ext cx="32004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None/>
            </a:pPr>
            <a:r>
              <a:rPr lang="es-ES" sz="1100" dirty="0"/>
              <a:t>Fuente: Consejo de Profesiones de la Construcción y la Edificación del Estado de California, AFL-CIO: Programa de Capacitación sobre Prevención de la Hipoacusia y Ruido en la Industria de la Construcción, financiado por la OSHA federal, 2015 (cortesía de Build It Smart) </a:t>
            </a:r>
          </a:p>
          <a:p>
            <a:pPr marL="0" indent="0" eaLnBrk="1" hangingPunct="1">
              <a:spcBef>
                <a:spcPct val="0"/>
              </a:spcBef>
              <a:buNone/>
            </a:pPr>
            <a:endParaRPr lang="es-ES" altLang="en-US" sz="1100" dirty="0"/>
          </a:p>
        </p:txBody>
      </p:sp>
      <p:sp>
        <p:nvSpPr>
          <p:cNvPr id="8" name="Slide Number Placeholder 2"/>
          <p:cNvSpPr txBox="1">
            <a:spLocks/>
          </p:cNvSpPr>
          <p:nvPr/>
        </p:nvSpPr>
        <p:spPr>
          <a:xfrm>
            <a:off x="6858000" y="76200"/>
            <a:ext cx="2133600" cy="365125"/>
          </a:xfrm>
          <a:prstGeom prst="rect">
            <a:avLst/>
          </a:prstGeom>
          <a:noFill/>
          <a:ln/>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24</a:t>
            </a:fld>
            <a:endParaRPr lang="es-ES" altLang="en-US" sz="1400" dirty="0"/>
          </a:p>
        </p:txBody>
      </p:sp>
    </p:spTree>
    <p:extLst>
      <p:ext uri="{BB962C8B-B14F-4D97-AF65-F5344CB8AC3E}">
        <p14:creationId xmlns:p14="http://schemas.microsoft.com/office/powerpoint/2010/main" val="3345300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0" y="0"/>
            <a:ext cx="9144000" cy="1143000"/>
          </a:xfrm>
          <a:solidFill>
            <a:srgbClr val="C00000"/>
          </a:solidFill>
        </p:spPr>
        <p:txBody>
          <a:bodyPr>
            <a:normAutofit fontScale="90000"/>
          </a:bodyPr>
          <a:lstStyle/>
          <a:p>
            <a:pPr eaLnBrk="1" hangingPunct="1"/>
            <a:r>
              <a:rPr lang="es-ES" altLang="en-US" sz="3600" b="1" dirty="0">
                <a:solidFill>
                  <a:schemeClr val="bg1"/>
                </a:solidFill>
              </a:rPr>
              <a:t>Ventajas y desventajas</a:t>
            </a:r>
            <a:br>
              <a:rPr dirty="0"/>
            </a:br>
            <a:r>
              <a:rPr lang="es-ES" altLang="en-US" sz="3600" b="1" dirty="0">
                <a:solidFill>
                  <a:schemeClr val="bg1"/>
                </a:solidFill>
              </a:rPr>
              <a:t>de los distintos tipos de protección auditiva</a:t>
            </a:r>
          </a:p>
        </p:txBody>
      </p:sp>
      <p:graphicFrame>
        <p:nvGraphicFramePr>
          <p:cNvPr id="267304" name="Group 40"/>
          <p:cNvGraphicFramePr>
            <a:graphicFrameLocks noGrp="1"/>
          </p:cNvGraphicFramePr>
          <p:nvPr>
            <p:ph type="tbl" idx="1"/>
            <p:extLst>
              <p:ext uri="{D42A27DB-BD31-4B8C-83A1-F6EECF244321}">
                <p14:modId xmlns:p14="http://schemas.microsoft.com/office/powerpoint/2010/main" val="670848638"/>
              </p:ext>
            </p:extLst>
          </p:nvPr>
        </p:nvGraphicFramePr>
        <p:xfrm>
          <a:off x="304800" y="1219200"/>
          <a:ext cx="8610600" cy="4993554"/>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3352800">
                  <a:extLst>
                    <a:ext uri="{9D8B030D-6E8A-4147-A177-3AD203B41FA5}">
                      <a16:colId xmlns:a16="http://schemas.microsoft.com/office/drawing/2014/main" val="20003"/>
                    </a:ext>
                  </a:extLst>
                </a:gridCol>
              </a:tblGrid>
              <a:tr h="6858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400"/>
                        </a:lnSpc>
                        <a:spcBef>
                          <a:spcPts val="0"/>
                        </a:spcBef>
                        <a:spcAft>
                          <a:spcPct val="0"/>
                        </a:spcAft>
                        <a:buClrTx/>
                        <a:buSzTx/>
                        <a:buFontTx/>
                        <a:buNone/>
                        <a:tabLst/>
                      </a:pPr>
                      <a:r>
                        <a:rPr kumimoji="0" lang="es-ES" altLang="en-US" sz="2400" b="1" i="0" u="none" strike="noStrike" cap="none" normalizeH="0" baseline="0" dirty="0">
                          <a:ln>
                            <a:noFill/>
                          </a:ln>
                          <a:solidFill>
                            <a:schemeClr val="tx1"/>
                          </a:solidFill>
                          <a:effectLst/>
                          <a:latin typeface="Arial" charset="0"/>
                        </a:rPr>
                        <a:t>Tipo</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400"/>
                        </a:lnSpc>
                        <a:spcBef>
                          <a:spcPts val="0"/>
                        </a:spcBef>
                        <a:spcAft>
                          <a:spcPct val="0"/>
                        </a:spcAft>
                        <a:buClrTx/>
                        <a:buSzTx/>
                        <a:buFontTx/>
                        <a:buNone/>
                        <a:tabLst/>
                      </a:pPr>
                      <a:r>
                        <a:rPr kumimoji="0" lang="es-ES" altLang="en-US" sz="2400" b="1" i="0" u="none" strike="noStrike" cap="none" normalizeH="0" baseline="0" dirty="0">
                          <a:ln>
                            <a:noFill/>
                          </a:ln>
                          <a:solidFill>
                            <a:schemeClr val="tx1"/>
                          </a:solidFill>
                          <a:effectLst/>
                          <a:latin typeface="Arial" charset="0"/>
                        </a:rPr>
                        <a:t>Reducción del ruido</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400"/>
                        </a:lnSpc>
                        <a:spcBef>
                          <a:spcPts val="0"/>
                        </a:spcBef>
                        <a:spcAft>
                          <a:spcPct val="0"/>
                        </a:spcAft>
                        <a:buClrTx/>
                        <a:buSzTx/>
                        <a:buFontTx/>
                        <a:buNone/>
                        <a:tabLst/>
                      </a:pPr>
                      <a:r>
                        <a:rPr kumimoji="0" lang="es-ES" altLang="en-US" sz="2400" b="1" i="0" u="none" strike="noStrike" cap="none" normalizeH="0" baseline="0" dirty="0">
                          <a:ln>
                            <a:noFill/>
                          </a:ln>
                          <a:solidFill>
                            <a:schemeClr val="tx1"/>
                          </a:solidFill>
                          <a:effectLst/>
                          <a:latin typeface="Arial" charset="0"/>
                        </a:rPr>
                        <a:t>Ventajas</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400"/>
                        </a:lnSpc>
                        <a:spcBef>
                          <a:spcPts val="0"/>
                        </a:spcBef>
                        <a:spcAft>
                          <a:spcPct val="0"/>
                        </a:spcAft>
                        <a:buClrTx/>
                        <a:buSzTx/>
                        <a:buFontTx/>
                        <a:buNone/>
                        <a:tabLst/>
                      </a:pPr>
                      <a:r>
                        <a:rPr kumimoji="0" lang="es-ES" altLang="en-US" sz="2400" b="1" i="0" u="none" strike="noStrike" cap="none" normalizeH="0" baseline="0" dirty="0">
                          <a:ln>
                            <a:noFill/>
                          </a:ln>
                          <a:solidFill>
                            <a:schemeClr val="tx1"/>
                          </a:solidFill>
                          <a:effectLst/>
                          <a:latin typeface="Arial" charset="0"/>
                        </a:rPr>
                        <a:t>Desventajas</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extLst>
                  <a:ext uri="{0D108BD9-81ED-4DB2-BD59-A6C34878D82A}">
                    <a16:rowId xmlns:a16="http://schemas.microsoft.com/office/drawing/2014/main" val="10000"/>
                  </a:ext>
                </a:extLst>
              </a:tr>
              <a:tr h="70093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2000"/>
                        </a:lnSpc>
                        <a:spcBef>
                          <a:spcPts val="0"/>
                        </a:spcBef>
                        <a:spcAft>
                          <a:spcPct val="0"/>
                        </a:spcAft>
                        <a:buClrTx/>
                        <a:buSzTx/>
                        <a:buFontTx/>
                        <a:buNone/>
                        <a:tabLst/>
                      </a:pPr>
                      <a:r>
                        <a:rPr kumimoji="0" lang="es-ES" altLang="en-US" sz="2000" b="0" i="0" u="none" strike="noStrike" cap="none" normalizeH="0" baseline="0" dirty="0">
                          <a:ln>
                            <a:noFill/>
                          </a:ln>
                          <a:solidFill>
                            <a:schemeClr val="tx1"/>
                          </a:solidFill>
                          <a:effectLst/>
                          <a:latin typeface="Arial" charset="0"/>
                        </a:rPr>
                        <a:t>Tapones de espuma/</a:t>
                      </a:r>
                      <a:br>
                        <a:rPr kumimoji="0" lang="es-ES" altLang="en-US" sz="2000" b="0" i="0" u="none" strike="noStrike" cap="none" normalizeH="0" baseline="0" dirty="0">
                          <a:ln>
                            <a:noFill/>
                          </a:ln>
                          <a:solidFill>
                            <a:schemeClr val="tx1"/>
                          </a:solidFill>
                          <a:effectLst/>
                          <a:latin typeface="Arial" charset="0"/>
                        </a:rPr>
                      </a:br>
                      <a:r>
                        <a:rPr kumimoji="0" lang="es-ES" altLang="en-US" sz="2000" b="0" i="0" u="none" strike="noStrike" cap="none" normalizeH="0" baseline="0" dirty="0">
                          <a:ln>
                            <a:noFill/>
                          </a:ln>
                          <a:solidFill>
                            <a:schemeClr val="tx1"/>
                          </a:solidFill>
                          <a:effectLst/>
                          <a:latin typeface="Arial" charset="0"/>
                        </a:rPr>
                        <a:t>moldeables</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2000"/>
                        </a:lnSpc>
                        <a:spcBef>
                          <a:spcPts val="0"/>
                        </a:spcBef>
                        <a:spcAft>
                          <a:spcPct val="0"/>
                        </a:spcAft>
                        <a:buClrTx/>
                        <a:buSzTx/>
                        <a:buFontTx/>
                        <a:buNone/>
                        <a:tabLst/>
                      </a:pPr>
                      <a:r>
                        <a:rPr kumimoji="0" lang="es-ES" altLang="en-US" sz="2000" b="0" i="0" u="none" strike="noStrike" cap="none" normalizeH="0" baseline="0" dirty="0">
                          <a:ln>
                            <a:noFill/>
                          </a:ln>
                          <a:solidFill>
                            <a:schemeClr val="tx1"/>
                          </a:solidFill>
                          <a:effectLst/>
                          <a:latin typeface="Arial" charset="0"/>
                        </a:rPr>
                        <a:t>Alta</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2000"/>
                        </a:lnSpc>
                        <a:spcBef>
                          <a:spcPts val="0"/>
                        </a:spcBef>
                        <a:spcAft>
                          <a:spcPct val="0"/>
                        </a:spcAft>
                        <a:buClrTx/>
                        <a:buSzTx/>
                        <a:buFontTx/>
                        <a:buNone/>
                        <a:tabLst/>
                      </a:pPr>
                      <a:r>
                        <a:rPr kumimoji="0" lang="es-ES" altLang="en-US" sz="2000" b="0" i="0" u="none" strike="noStrike" cap="none" normalizeH="0" baseline="0" dirty="0">
                          <a:ln>
                            <a:noFill/>
                          </a:ln>
                          <a:solidFill>
                            <a:schemeClr val="tx1"/>
                          </a:solidFill>
                          <a:effectLst/>
                          <a:latin typeface="Arial" charset="0"/>
                        </a:rPr>
                        <a:t>Fácil obtención</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2000"/>
                        </a:lnSpc>
                        <a:spcBef>
                          <a:spcPts val="0"/>
                        </a:spcBef>
                        <a:spcAft>
                          <a:spcPct val="0"/>
                        </a:spcAft>
                        <a:buClrTx/>
                        <a:buSzTx/>
                        <a:buFontTx/>
                        <a:buNone/>
                        <a:tabLst/>
                      </a:pPr>
                      <a:r>
                        <a:rPr kumimoji="0" lang="es-ES" altLang="en-US" sz="2000" b="0" i="0" u="none" strike="noStrike" cap="none" normalizeH="0" baseline="0" dirty="0">
                          <a:ln>
                            <a:noFill/>
                          </a:ln>
                          <a:solidFill>
                            <a:schemeClr val="tx1"/>
                          </a:solidFill>
                          <a:effectLst/>
                          <a:latin typeface="Arial" charset="0"/>
                        </a:rPr>
                        <a:t>-Problemas de higiene</a:t>
                      </a:r>
                      <a:br>
                        <a:rPr dirty="0"/>
                      </a:br>
                      <a:r>
                        <a:rPr kumimoji="0" lang="es-ES" altLang="en-US" sz="2000" b="0" i="0" u="none" strike="noStrike" cap="none" normalizeH="0" baseline="0" dirty="0">
                          <a:ln>
                            <a:noFill/>
                          </a:ln>
                          <a:solidFill>
                            <a:schemeClr val="tx1"/>
                          </a:solidFill>
                          <a:effectLst/>
                          <a:latin typeface="Arial" charset="0"/>
                        </a:rPr>
                        <a:t>-Toma tiempo moldearlos.</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093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2000"/>
                        </a:lnSpc>
                        <a:spcBef>
                          <a:spcPts val="0"/>
                        </a:spcBef>
                        <a:spcAft>
                          <a:spcPct val="0"/>
                        </a:spcAft>
                        <a:buClrTx/>
                        <a:buSzTx/>
                        <a:buFontTx/>
                        <a:buNone/>
                        <a:tabLst/>
                      </a:pPr>
                      <a:r>
                        <a:rPr kumimoji="0" lang="es-ES" altLang="en-US" sz="2000" b="0" i="0" u="none" strike="noStrike" cap="none" normalizeH="0" baseline="0" dirty="0">
                          <a:ln>
                            <a:noFill/>
                          </a:ln>
                          <a:solidFill>
                            <a:schemeClr val="tx1"/>
                          </a:solidFill>
                          <a:effectLst/>
                          <a:latin typeface="Arial" charset="0"/>
                        </a:rPr>
                        <a:t>Tapones reutilizables (preformados)</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2000"/>
                        </a:lnSpc>
                        <a:spcBef>
                          <a:spcPts val="0"/>
                        </a:spcBef>
                        <a:spcAft>
                          <a:spcPct val="0"/>
                        </a:spcAft>
                        <a:buClrTx/>
                        <a:buSzTx/>
                        <a:buFontTx/>
                        <a:buNone/>
                        <a:tabLst/>
                      </a:pPr>
                      <a:r>
                        <a:rPr kumimoji="0" lang="es-ES" altLang="en-US" sz="2000" b="0" i="0" u="none" strike="noStrike" cap="none" normalizeH="0" baseline="0" dirty="0">
                          <a:ln>
                            <a:noFill/>
                          </a:ln>
                          <a:solidFill>
                            <a:schemeClr val="tx1"/>
                          </a:solidFill>
                          <a:effectLst/>
                          <a:latin typeface="Arial" charset="0"/>
                        </a:rPr>
                        <a:t>Media</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2000"/>
                        </a:lnSpc>
                        <a:spcBef>
                          <a:spcPts val="0"/>
                        </a:spcBef>
                        <a:spcAft>
                          <a:spcPct val="0"/>
                        </a:spcAft>
                        <a:buClrTx/>
                        <a:buSzTx/>
                        <a:buFontTx/>
                        <a:buNone/>
                        <a:tabLst/>
                      </a:pPr>
                      <a:r>
                        <a:rPr kumimoji="0" lang="es-ES" altLang="en-US" sz="2000" b="0" i="0" u="none" strike="noStrike" cap="none" normalizeH="0" baseline="0" dirty="0">
                          <a:ln>
                            <a:noFill/>
                          </a:ln>
                          <a:solidFill>
                            <a:schemeClr val="tx1"/>
                          </a:solidFill>
                          <a:effectLst/>
                          <a:latin typeface="Arial" charset="0"/>
                        </a:rPr>
                        <a:t>Fácil adaptación</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2000"/>
                        </a:lnSpc>
                        <a:spcBef>
                          <a:spcPts val="0"/>
                        </a:spcBef>
                        <a:spcAft>
                          <a:spcPct val="0"/>
                        </a:spcAft>
                        <a:buClrTx/>
                        <a:buSzTx/>
                        <a:buFontTx/>
                        <a:buNone/>
                        <a:tabLst/>
                      </a:pPr>
                      <a:r>
                        <a:rPr kumimoji="0" lang="es-ES" altLang="en-US" sz="2000" b="0" i="0" u="none" strike="noStrike" cap="none" normalizeH="0" baseline="0" dirty="0">
                          <a:ln>
                            <a:noFill/>
                          </a:ln>
                          <a:solidFill>
                            <a:schemeClr val="tx1"/>
                          </a:solidFill>
                          <a:effectLst/>
                          <a:latin typeface="Arial" charset="0"/>
                        </a:rPr>
                        <a:t>-Reemplazo costoso</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9757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2000"/>
                        </a:lnSpc>
                        <a:spcBef>
                          <a:spcPts val="0"/>
                        </a:spcBef>
                        <a:spcAft>
                          <a:spcPct val="0"/>
                        </a:spcAft>
                        <a:buClrTx/>
                        <a:buSzTx/>
                        <a:buFontTx/>
                        <a:buNone/>
                        <a:tabLst/>
                      </a:pPr>
                      <a:r>
                        <a:rPr kumimoji="0" lang="es-ES" altLang="en-US" sz="2000" b="0" i="0" u="none" strike="noStrike" cap="none" normalizeH="0" baseline="0" dirty="0">
                          <a:ln>
                            <a:noFill/>
                          </a:ln>
                          <a:solidFill>
                            <a:schemeClr val="tx1"/>
                          </a:solidFill>
                          <a:effectLst/>
                          <a:latin typeface="Arial" charset="0"/>
                        </a:rPr>
                        <a:t>Tapones semiaurales o</a:t>
                      </a:r>
                      <a:br>
                        <a:rPr dirty="0"/>
                      </a:br>
                      <a:r>
                        <a:rPr kumimoji="0" lang="es-ES" altLang="en-US" sz="2000" b="0" i="0" u="none" strike="noStrike" cap="none" normalizeH="0" baseline="0" dirty="0">
                          <a:ln>
                            <a:noFill/>
                          </a:ln>
                          <a:solidFill>
                            <a:schemeClr val="tx1"/>
                          </a:solidFill>
                          <a:effectLst/>
                          <a:latin typeface="Arial" charset="0"/>
                        </a:rPr>
                        <a:t>con banda</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2000"/>
                        </a:lnSpc>
                        <a:spcBef>
                          <a:spcPts val="0"/>
                        </a:spcBef>
                        <a:spcAft>
                          <a:spcPct val="0"/>
                        </a:spcAft>
                        <a:buClrTx/>
                        <a:buSzTx/>
                        <a:buFontTx/>
                        <a:buNone/>
                        <a:tabLst/>
                      </a:pPr>
                      <a:r>
                        <a:rPr kumimoji="0" lang="es-ES" altLang="en-US" sz="2000" b="0" i="0" u="none" strike="noStrike" cap="none" normalizeH="0" baseline="0" dirty="0">
                          <a:ln>
                            <a:noFill/>
                          </a:ln>
                          <a:solidFill>
                            <a:schemeClr val="tx1"/>
                          </a:solidFill>
                          <a:effectLst/>
                          <a:latin typeface="Arial" charset="0"/>
                        </a:rPr>
                        <a:t>Baja</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2000"/>
                        </a:lnSpc>
                        <a:spcBef>
                          <a:spcPts val="0"/>
                        </a:spcBef>
                        <a:spcAft>
                          <a:spcPct val="0"/>
                        </a:spcAft>
                        <a:buClrTx/>
                        <a:buSzTx/>
                        <a:buFontTx/>
                        <a:buNone/>
                        <a:tabLst/>
                      </a:pPr>
                      <a:r>
                        <a:rPr kumimoji="0" lang="es-ES" altLang="en-US" sz="2000" b="0" i="0" u="none" strike="noStrike" cap="none" normalizeH="0" baseline="0" dirty="0">
                          <a:ln>
                            <a:noFill/>
                          </a:ln>
                          <a:solidFill>
                            <a:schemeClr val="tx1"/>
                          </a:solidFill>
                          <a:effectLst/>
                          <a:latin typeface="Arial" charset="0"/>
                        </a:rPr>
                        <a:t>Fácil adaptación</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2000"/>
                        </a:lnSpc>
                        <a:spcBef>
                          <a:spcPts val="0"/>
                        </a:spcBef>
                        <a:spcAft>
                          <a:spcPct val="0"/>
                        </a:spcAft>
                        <a:buClrTx/>
                        <a:buSzTx/>
                        <a:buFontTx/>
                        <a:buNone/>
                        <a:tabLst/>
                      </a:pPr>
                      <a:r>
                        <a:rPr kumimoji="0" lang="es-ES" altLang="en-US" sz="2000" b="0" i="0" u="none" strike="noStrike" cap="none" normalizeH="0" baseline="0" dirty="0">
                          <a:ln>
                            <a:noFill/>
                          </a:ln>
                          <a:solidFill>
                            <a:schemeClr val="tx1"/>
                          </a:solidFill>
                          <a:effectLst/>
                          <a:latin typeface="Arial" charset="0"/>
                        </a:rPr>
                        <a:t>-Incómodos</a:t>
                      </a:r>
                      <a:br>
                        <a:rPr dirty="0"/>
                      </a:br>
                      <a:r>
                        <a:rPr kumimoji="0" lang="es-ES" altLang="en-US" sz="2000" b="0" i="0" u="none" strike="noStrike" cap="none" normalizeH="0" baseline="0" dirty="0">
                          <a:ln>
                            <a:noFill/>
                          </a:ln>
                          <a:solidFill>
                            <a:schemeClr val="tx1"/>
                          </a:solidFill>
                          <a:effectLst/>
                          <a:latin typeface="Arial" charset="0"/>
                        </a:rPr>
                        <a:t>-</a:t>
                      </a:r>
                      <a:r>
                        <a:rPr kumimoji="0" lang="es-ES" altLang="en-US" sz="2000" b="0" i="0" u="none" strike="noStrike" cap="none" spc="-30" normalizeH="0" baseline="0" dirty="0">
                          <a:ln>
                            <a:noFill/>
                          </a:ln>
                          <a:solidFill>
                            <a:schemeClr val="tx1"/>
                          </a:solidFill>
                          <a:effectLst/>
                          <a:latin typeface="Arial" charset="0"/>
                        </a:rPr>
                        <a:t>Si la banda recibe un golpe, el sonido del choque se transfiere al oído.</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524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2000"/>
                        </a:lnSpc>
                        <a:spcBef>
                          <a:spcPts val="0"/>
                        </a:spcBef>
                        <a:spcAft>
                          <a:spcPct val="0"/>
                        </a:spcAft>
                        <a:buClrTx/>
                        <a:buSzTx/>
                        <a:buFontTx/>
                        <a:buNone/>
                        <a:tabLst/>
                      </a:pPr>
                      <a:r>
                        <a:rPr kumimoji="0" lang="es-ES" altLang="en-US" sz="2000" b="0" i="0" u="none" strike="noStrike" cap="none" normalizeH="0" baseline="0" dirty="0">
                          <a:ln>
                            <a:noFill/>
                          </a:ln>
                          <a:solidFill>
                            <a:schemeClr val="tx1"/>
                          </a:solidFill>
                          <a:effectLst/>
                          <a:latin typeface="Arial" charset="0"/>
                        </a:rPr>
                        <a:t>Orejeras</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2000"/>
                        </a:lnSpc>
                        <a:spcBef>
                          <a:spcPts val="0"/>
                        </a:spcBef>
                        <a:spcAft>
                          <a:spcPct val="0"/>
                        </a:spcAft>
                        <a:buClrTx/>
                        <a:buSzTx/>
                        <a:buFontTx/>
                        <a:buNone/>
                        <a:tabLst/>
                      </a:pPr>
                      <a:r>
                        <a:rPr kumimoji="0" lang="es-ES" altLang="en-US" sz="2000" b="0" i="0" u="none" strike="noStrike" cap="none" normalizeH="0" baseline="0" dirty="0">
                          <a:ln>
                            <a:noFill/>
                          </a:ln>
                          <a:solidFill>
                            <a:schemeClr val="tx1"/>
                          </a:solidFill>
                          <a:effectLst/>
                          <a:latin typeface="Arial" charset="0"/>
                        </a:rPr>
                        <a:t>Alta</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2000"/>
                        </a:lnSpc>
                        <a:spcBef>
                          <a:spcPts val="0"/>
                        </a:spcBef>
                        <a:spcAft>
                          <a:spcPct val="0"/>
                        </a:spcAft>
                        <a:buClrTx/>
                        <a:buSzTx/>
                        <a:buFontTx/>
                        <a:buNone/>
                        <a:tabLst/>
                      </a:pPr>
                      <a:r>
                        <a:rPr kumimoji="0" lang="es-ES" altLang="en-US" sz="2000" b="0" i="0" u="none" strike="noStrike" cap="none" normalizeH="0" baseline="0" dirty="0">
                          <a:ln>
                            <a:noFill/>
                          </a:ln>
                          <a:solidFill>
                            <a:schemeClr val="tx1"/>
                          </a:solidFill>
                          <a:effectLst/>
                          <a:latin typeface="Arial" charset="0"/>
                        </a:rPr>
                        <a:t>Fácil adaptación</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2000"/>
                        </a:lnSpc>
                        <a:spcBef>
                          <a:spcPts val="0"/>
                        </a:spcBef>
                        <a:spcAft>
                          <a:spcPct val="0"/>
                        </a:spcAft>
                        <a:buClrTx/>
                        <a:buSzTx/>
                        <a:buFontTx/>
                        <a:buNone/>
                        <a:tabLst/>
                      </a:pPr>
                      <a:r>
                        <a:rPr kumimoji="0" lang="es-ES" altLang="en-US" sz="2000" b="0" i="0" u="none" strike="noStrike" cap="none" normalizeH="0" baseline="0" dirty="0">
                          <a:ln>
                            <a:noFill/>
                          </a:ln>
                          <a:solidFill>
                            <a:schemeClr val="tx1"/>
                          </a:solidFill>
                          <a:effectLst/>
                          <a:latin typeface="Arial" charset="0"/>
                        </a:rPr>
                        <a:t>-Calurosas, pesadas, incómodas</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093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2000"/>
                        </a:lnSpc>
                        <a:spcBef>
                          <a:spcPts val="0"/>
                        </a:spcBef>
                        <a:spcAft>
                          <a:spcPct val="0"/>
                        </a:spcAft>
                        <a:buClrTx/>
                        <a:buSzTx/>
                        <a:buFontTx/>
                        <a:buNone/>
                        <a:tabLst/>
                      </a:pPr>
                      <a:r>
                        <a:rPr kumimoji="0" lang="es-ES" altLang="en-US" sz="2000" b="0" i="0" u="none" strike="noStrike" cap="none" normalizeH="0" baseline="0" dirty="0">
                          <a:ln>
                            <a:noFill/>
                          </a:ln>
                          <a:solidFill>
                            <a:schemeClr val="tx1"/>
                          </a:solidFill>
                          <a:effectLst/>
                          <a:latin typeface="Arial" charset="0"/>
                        </a:rPr>
                        <a:t>A medida</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2000"/>
                        </a:lnSpc>
                        <a:spcBef>
                          <a:spcPts val="0"/>
                        </a:spcBef>
                        <a:spcAft>
                          <a:spcPct val="0"/>
                        </a:spcAft>
                        <a:buClrTx/>
                        <a:buSzTx/>
                        <a:buFontTx/>
                        <a:buNone/>
                        <a:tabLst/>
                      </a:pPr>
                      <a:r>
                        <a:rPr kumimoji="0" lang="es-ES" altLang="en-US" sz="2000" b="0" i="0" u="none" strike="noStrike" cap="none" normalizeH="0" baseline="0" dirty="0">
                          <a:ln>
                            <a:noFill/>
                          </a:ln>
                          <a:solidFill>
                            <a:schemeClr val="tx1"/>
                          </a:solidFill>
                          <a:effectLst/>
                          <a:latin typeface="Arial" charset="0"/>
                        </a:rPr>
                        <a:t>Baja a media</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2000"/>
                        </a:lnSpc>
                        <a:spcBef>
                          <a:spcPts val="0"/>
                        </a:spcBef>
                        <a:spcAft>
                          <a:spcPct val="0"/>
                        </a:spcAft>
                        <a:buClrTx/>
                        <a:buSzTx/>
                        <a:buFontTx/>
                        <a:buNone/>
                        <a:tabLst/>
                      </a:pPr>
                      <a:r>
                        <a:rPr kumimoji="0" lang="es-ES" altLang="en-US" sz="2000" b="0" i="0" u="none" strike="noStrike" cap="none" normalizeH="0" baseline="0" dirty="0">
                          <a:ln>
                            <a:noFill/>
                          </a:ln>
                          <a:solidFill>
                            <a:schemeClr val="tx1"/>
                          </a:solidFill>
                          <a:effectLst/>
                          <a:latin typeface="Arial" charset="0"/>
                        </a:rPr>
                        <a:t>Fácil adaptación</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2000"/>
                        </a:lnSpc>
                        <a:spcBef>
                          <a:spcPts val="0"/>
                        </a:spcBef>
                        <a:spcAft>
                          <a:spcPct val="0"/>
                        </a:spcAft>
                        <a:buClrTx/>
                        <a:buSzTx/>
                        <a:buFontTx/>
                        <a:buNone/>
                        <a:tabLst/>
                      </a:pPr>
                      <a:r>
                        <a:rPr kumimoji="0" lang="es-ES" altLang="en-US" sz="2000" b="0" i="0" u="none" strike="noStrike" cap="none" normalizeH="0" baseline="0" dirty="0">
                          <a:ln>
                            <a:noFill/>
                          </a:ln>
                          <a:solidFill>
                            <a:schemeClr val="tx1"/>
                          </a:solidFill>
                          <a:effectLst/>
                          <a:latin typeface="Arial" charset="0"/>
                        </a:rPr>
                        <a:t>-Costosas</a:t>
                      </a:r>
                      <a:br>
                        <a:rPr dirty="0"/>
                      </a:br>
                      <a:r>
                        <a:rPr kumimoji="0" lang="es-ES" altLang="en-US" sz="2000" b="0" i="0" u="none" strike="noStrike" cap="none" spc="-40" normalizeH="0" baseline="0" dirty="0">
                          <a:ln>
                            <a:noFill/>
                          </a:ln>
                          <a:solidFill>
                            <a:schemeClr val="tx1"/>
                          </a:solidFill>
                          <a:effectLst/>
                          <a:latin typeface="Arial" charset="0"/>
                        </a:rPr>
                        <a:t>-</a:t>
                      </a:r>
                      <a:r>
                        <a:rPr kumimoji="0" lang="es-ES" altLang="en-US" sz="2000" b="0" i="0" u="none" strike="noStrike" cap="none" spc="0" normalizeH="0" baseline="0" dirty="0">
                          <a:ln>
                            <a:noFill/>
                          </a:ln>
                          <a:solidFill>
                            <a:schemeClr val="tx1"/>
                          </a:solidFill>
                          <a:effectLst/>
                          <a:latin typeface="Arial" charset="0"/>
                        </a:rPr>
                        <a:t>Se deben cambiar cada </a:t>
                      </a:r>
                      <a:br>
                        <a:rPr kumimoji="0" lang="es-ES" altLang="en-US" sz="2000" b="0" i="0" u="none" strike="noStrike" cap="none" spc="0" normalizeH="0" baseline="0" dirty="0">
                          <a:ln>
                            <a:noFill/>
                          </a:ln>
                          <a:solidFill>
                            <a:schemeClr val="tx1"/>
                          </a:solidFill>
                          <a:effectLst/>
                          <a:latin typeface="Arial" charset="0"/>
                        </a:rPr>
                      </a:br>
                      <a:r>
                        <a:rPr kumimoji="0" lang="es-ES" altLang="en-US" sz="2000" b="0" i="0" u="none" strike="noStrike" cap="none" spc="0" normalizeH="0" baseline="0" dirty="0">
                          <a:ln>
                            <a:noFill/>
                          </a:ln>
                          <a:solidFill>
                            <a:schemeClr val="tx1"/>
                          </a:solidFill>
                          <a:effectLst/>
                          <a:latin typeface="Arial" charset="0"/>
                        </a:rPr>
                        <a:t>3-5 años.</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381000" y="6324600"/>
            <a:ext cx="8382000" cy="430887"/>
          </a:xfrm>
          <a:prstGeom prst="rect">
            <a:avLst/>
          </a:prstGeom>
          <a:noFill/>
        </p:spPr>
        <p:txBody>
          <a:bodyPr wrap="square" rtlCol="0">
            <a:spAutoFit/>
          </a:bodyPr>
          <a:lstStyle/>
          <a:p>
            <a:r>
              <a:rPr lang="es-ES" sz="1100" dirty="0"/>
              <a:t>Fuente: Consejo de Profesiones de la Construcción y la Edificación del Estado de California, AFL-CIO: Programa de Capacitación sobre Prevención de la Hipoacusia y Ruido en la Industria de la Construcción, financiado por la OSHA federal, 2015</a:t>
            </a:r>
          </a:p>
        </p:txBody>
      </p:sp>
      <p:sp>
        <p:nvSpPr>
          <p:cNvPr id="7" name="Slide Number Placeholder 2"/>
          <p:cNvSpPr txBox="1">
            <a:spLocks/>
          </p:cNvSpPr>
          <p:nvPr/>
        </p:nvSpPr>
        <p:spPr>
          <a:xfrm>
            <a:off x="6858000" y="76200"/>
            <a:ext cx="2133600" cy="365125"/>
          </a:xfrm>
          <a:prstGeom prst="rect">
            <a:avLst/>
          </a:prstGeom>
          <a:noFill/>
          <a:ln/>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25</a:t>
            </a:fld>
            <a:endParaRPr lang="es-ES" altLang="en-US" sz="1400" dirty="0"/>
          </a:p>
        </p:txBody>
      </p:sp>
    </p:spTree>
    <p:extLst>
      <p:ext uri="{BB962C8B-B14F-4D97-AF65-F5344CB8AC3E}">
        <p14:creationId xmlns:p14="http://schemas.microsoft.com/office/powerpoint/2010/main" val="2112097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0" y="0"/>
            <a:ext cx="9144000" cy="1219200"/>
          </a:xfrm>
          <a:solidFill>
            <a:srgbClr val="C00000"/>
          </a:solidFill>
        </p:spPr>
        <p:txBody>
          <a:bodyPr/>
          <a:lstStyle/>
          <a:p>
            <a:pPr eaLnBrk="1" hangingPunct="1"/>
            <a:r>
              <a:rPr lang="es-ES" altLang="en-US" b="1" dirty="0">
                <a:solidFill>
                  <a:schemeClr val="bg1"/>
                </a:solidFill>
                <a:latin typeface="Arial" charset="0"/>
              </a:rPr>
              <a:t>Cuidado y mantenimiento</a:t>
            </a:r>
          </a:p>
        </p:txBody>
      </p:sp>
      <p:sp>
        <p:nvSpPr>
          <p:cNvPr id="151555" name="Rectangle 3"/>
          <p:cNvSpPr>
            <a:spLocks noGrp="1" noChangeArrowheads="1"/>
          </p:cNvSpPr>
          <p:nvPr>
            <p:ph sz="half" idx="1"/>
          </p:nvPr>
        </p:nvSpPr>
        <p:spPr>
          <a:xfrm>
            <a:off x="838200" y="1447800"/>
            <a:ext cx="7848600" cy="3810000"/>
          </a:xfrm>
        </p:spPr>
        <p:txBody>
          <a:bodyPr>
            <a:normAutofit fontScale="92500" lnSpcReduction="20000"/>
          </a:bodyPr>
          <a:lstStyle/>
          <a:p>
            <a:pPr marL="0" indent="0" eaLnBrk="1" hangingPunct="1">
              <a:lnSpc>
                <a:spcPct val="90000"/>
              </a:lnSpc>
              <a:spcBef>
                <a:spcPct val="40000"/>
              </a:spcBef>
              <a:spcAft>
                <a:spcPct val="5000"/>
              </a:spcAft>
              <a:buFont typeface="Arial" charset="0"/>
              <a:buNone/>
            </a:pPr>
            <a:r>
              <a:rPr lang="es-ES" altLang="en-US" sz="3200" b="1" dirty="0">
                <a:latin typeface="Arial" charset="0"/>
              </a:rPr>
              <a:t>Tapones de espuma cilíndricos</a:t>
            </a:r>
          </a:p>
          <a:p>
            <a:pPr marL="914400" lvl="1" indent="-457200" eaLnBrk="1" hangingPunct="1">
              <a:lnSpc>
                <a:spcPct val="90000"/>
              </a:lnSpc>
              <a:spcBef>
                <a:spcPct val="40000"/>
              </a:spcBef>
              <a:spcAft>
                <a:spcPct val="5000"/>
              </a:spcAft>
              <a:buFont typeface="Wingdings" pitchFamily="2" charset="2"/>
              <a:buChar char="ü"/>
            </a:pPr>
            <a:r>
              <a:rPr lang="es-ES" altLang="en-US" sz="3200" dirty="0">
                <a:latin typeface="Arial" charset="0"/>
              </a:rPr>
              <a:t>Descartar los tapones de espuma cilíndricos luego de cada uso</a:t>
            </a:r>
          </a:p>
          <a:p>
            <a:pPr marL="0" indent="0" eaLnBrk="1" hangingPunct="1">
              <a:lnSpc>
                <a:spcPct val="90000"/>
              </a:lnSpc>
              <a:spcBef>
                <a:spcPct val="40000"/>
              </a:spcBef>
              <a:spcAft>
                <a:spcPct val="5000"/>
              </a:spcAft>
              <a:buFont typeface="Arial" charset="0"/>
              <a:buNone/>
            </a:pPr>
            <a:r>
              <a:rPr lang="es-ES" altLang="en-US" sz="3200" b="1" dirty="0">
                <a:latin typeface="Arial" charset="0"/>
              </a:rPr>
              <a:t>Tapones reutilizables</a:t>
            </a:r>
          </a:p>
          <a:p>
            <a:pPr marL="914400" lvl="1" indent="-457200" eaLnBrk="1" hangingPunct="1">
              <a:lnSpc>
                <a:spcPct val="90000"/>
              </a:lnSpc>
              <a:spcBef>
                <a:spcPct val="40000"/>
              </a:spcBef>
              <a:spcAft>
                <a:spcPct val="5000"/>
              </a:spcAft>
              <a:buFont typeface="Wingdings" pitchFamily="2" charset="2"/>
              <a:buChar char="ü"/>
            </a:pPr>
            <a:r>
              <a:rPr lang="es-ES" altLang="en-US" sz="3200" dirty="0">
                <a:latin typeface="Arial" charset="0"/>
              </a:rPr>
              <a:t>Lavarlos</a:t>
            </a:r>
            <a:r>
              <a:rPr lang="es-ES" dirty="0"/>
              <a:t> </a:t>
            </a:r>
            <a:r>
              <a:rPr lang="es-ES" altLang="en-US" sz="3200" dirty="0">
                <a:latin typeface="Arial" charset="0"/>
              </a:rPr>
              <a:t>con agua y jabón y cambiarlos si están dañados</a:t>
            </a:r>
          </a:p>
          <a:p>
            <a:pPr marL="0" indent="0" eaLnBrk="1" hangingPunct="1">
              <a:lnSpc>
                <a:spcPct val="90000"/>
              </a:lnSpc>
              <a:spcBef>
                <a:spcPct val="40000"/>
              </a:spcBef>
              <a:spcAft>
                <a:spcPct val="5000"/>
              </a:spcAft>
              <a:buFont typeface="Arial" charset="0"/>
              <a:buNone/>
            </a:pPr>
            <a:r>
              <a:rPr lang="es-ES" altLang="en-US" sz="3200" b="1" dirty="0">
                <a:latin typeface="Arial" charset="0"/>
              </a:rPr>
              <a:t>Tapones a medida</a:t>
            </a:r>
          </a:p>
          <a:p>
            <a:pPr marL="914400" lvl="1" indent="-457200" eaLnBrk="1" hangingPunct="1">
              <a:lnSpc>
                <a:spcPct val="90000"/>
              </a:lnSpc>
              <a:spcBef>
                <a:spcPct val="40000"/>
              </a:spcBef>
              <a:spcAft>
                <a:spcPct val="5000"/>
              </a:spcAft>
              <a:buFont typeface="Wingdings" pitchFamily="2" charset="2"/>
              <a:buChar char="ü"/>
            </a:pPr>
            <a:r>
              <a:rPr lang="es-ES" altLang="en-US" sz="3200" dirty="0">
                <a:latin typeface="Arial" charset="0"/>
              </a:rPr>
              <a:t>Lavarlos con agua y jabón neutro</a:t>
            </a:r>
          </a:p>
        </p:txBody>
      </p:sp>
      <p:sp>
        <p:nvSpPr>
          <p:cNvPr id="5"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26</a:t>
            </a:fld>
            <a:endParaRPr lang="es-ES" altLang="en-US" sz="1400" dirty="0"/>
          </a:p>
        </p:txBody>
      </p:sp>
    </p:spTree>
    <p:extLst>
      <p:ext uri="{BB962C8B-B14F-4D97-AF65-F5344CB8AC3E}">
        <p14:creationId xmlns:p14="http://schemas.microsoft.com/office/powerpoint/2010/main" val="3392523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4"/>
          <p:cNvSpPr>
            <a:spLocks noGrp="1"/>
          </p:cNvSpPr>
          <p:nvPr>
            <p:ph type="title"/>
          </p:nvPr>
        </p:nvSpPr>
        <p:spPr>
          <a:xfrm>
            <a:off x="0" y="0"/>
            <a:ext cx="9144000" cy="1295400"/>
          </a:xfrm>
          <a:solidFill>
            <a:srgbClr val="C00000"/>
          </a:solidFill>
        </p:spPr>
        <p:txBody>
          <a:bodyPr/>
          <a:lstStyle/>
          <a:p>
            <a:r>
              <a:rPr lang="es-ES" altLang="en-US" b="1" dirty="0">
                <a:solidFill>
                  <a:schemeClr val="bg1"/>
                </a:solidFill>
                <a:latin typeface="Arial" charset="0"/>
              </a:rPr>
              <a:t>Cuidado y mantenimiento</a:t>
            </a:r>
          </a:p>
        </p:txBody>
      </p:sp>
      <p:sp>
        <p:nvSpPr>
          <p:cNvPr id="6" name="Content Placeholder 5"/>
          <p:cNvSpPr>
            <a:spLocks noGrp="1"/>
          </p:cNvSpPr>
          <p:nvPr>
            <p:ph sz="half" idx="1"/>
          </p:nvPr>
        </p:nvSpPr>
        <p:spPr>
          <a:xfrm>
            <a:off x="457200" y="1600200"/>
            <a:ext cx="8534400" cy="4114800"/>
          </a:xfrm>
        </p:spPr>
        <p:txBody>
          <a:bodyPr/>
          <a:lstStyle/>
          <a:p>
            <a:pPr marL="0" indent="0" eaLnBrk="1" hangingPunct="1">
              <a:lnSpc>
                <a:spcPct val="90000"/>
              </a:lnSpc>
              <a:spcBef>
                <a:spcPct val="40000"/>
              </a:spcBef>
              <a:spcAft>
                <a:spcPct val="5000"/>
              </a:spcAft>
              <a:buFont typeface="Arial" charset="0"/>
              <a:buNone/>
              <a:defRPr/>
            </a:pPr>
            <a:r>
              <a:rPr lang="es-ES" altLang="en-US" sz="3200" b="1" dirty="0">
                <a:latin typeface="Arial" panose="020B0604020202020204" pitchFamily="34" charset="0"/>
              </a:rPr>
              <a:t>Tapones semiaurales o con banda</a:t>
            </a:r>
          </a:p>
          <a:p>
            <a:pPr marL="457200" indent="-457200" eaLnBrk="1" hangingPunct="1">
              <a:lnSpc>
                <a:spcPct val="90000"/>
              </a:lnSpc>
              <a:spcBef>
                <a:spcPct val="40000"/>
              </a:spcBef>
              <a:spcAft>
                <a:spcPct val="5000"/>
              </a:spcAft>
              <a:buFont typeface="Wingdings" panose="05000000000000000000" pitchFamily="2" charset="2"/>
              <a:buChar char="ü"/>
              <a:defRPr/>
            </a:pPr>
            <a:r>
              <a:rPr lang="es-ES" altLang="en-US" sz="3200" dirty="0">
                <a:latin typeface="Arial" panose="020B0604020202020204" pitchFamily="34" charset="0"/>
              </a:rPr>
              <a:t>Limpiar y cambiar las gomitas cada tanto</a:t>
            </a:r>
          </a:p>
          <a:p>
            <a:pPr marL="0" indent="0" eaLnBrk="1" hangingPunct="1">
              <a:lnSpc>
                <a:spcPct val="90000"/>
              </a:lnSpc>
              <a:spcBef>
                <a:spcPct val="40000"/>
              </a:spcBef>
              <a:spcAft>
                <a:spcPct val="5000"/>
              </a:spcAft>
              <a:buFont typeface="Arial" charset="0"/>
              <a:buNone/>
              <a:tabLst>
                <a:tab pos="1885950" algn="l"/>
              </a:tabLst>
              <a:defRPr/>
            </a:pPr>
            <a:r>
              <a:rPr lang="es-ES" altLang="en-US" sz="3200" b="1" dirty="0">
                <a:latin typeface="Arial" panose="020B0604020202020204" pitchFamily="34" charset="0"/>
              </a:rPr>
              <a:t>Orejeras</a:t>
            </a:r>
            <a:endParaRPr lang="es-ES" altLang="en-US" sz="3200" dirty="0">
              <a:latin typeface="Arial" panose="020B0604020202020204" pitchFamily="34" charset="0"/>
              <a:cs typeface="Arial" panose="020B0604020202020204" pitchFamily="34" charset="0"/>
            </a:endParaRPr>
          </a:p>
          <a:p>
            <a:pPr marL="457200" indent="-457200" eaLnBrk="1" hangingPunct="1">
              <a:lnSpc>
                <a:spcPct val="90000"/>
              </a:lnSpc>
              <a:spcBef>
                <a:spcPct val="40000"/>
              </a:spcBef>
              <a:spcAft>
                <a:spcPct val="5000"/>
              </a:spcAft>
              <a:buFont typeface="Wingdings" panose="05000000000000000000" pitchFamily="2" charset="2"/>
              <a:buChar char="ü"/>
              <a:defRPr/>
            </a:pPr>
            <a:r>
              <a:rPr lang="es-ES" altLang="en-US" sz="3200" dirty="0">
                <a:latin typeface="Arial" panose="020B0604020202020204" pitchFamily="34" charset="0"/>
              </a:rPr>
              <a:t>Limpiar con un paño húmedo o quitar las almohadillas y lavarlas con agua y jabón</a:t>
            </a:r>
          </a:p>
          <a:p>
            <a:pPr marL="457200" indent="-457200" eaLnBrk="1" hangingPunct="1">
              <a:lnSpc>
                <a:spcPct val="90000"/>
              </a:lnSpc>
              <a:spcBef>
                <a:spcPct val="40000"/>
              </a:spcBef>
              <a:spcAft>
                <a:spcPct val="5000"/>
              </a:spcAft>
              <a:buFont typeface="Wingdings" panose="05000000000000000000" pitchFamily="2" charset="2"/>
              <a:buChar char="ü"/>
              <a:defRPr/>
            </a:pPr>
            <a:r>
              <a:rPr lang="es-ES" altLang="en-US" sz="3200" dirty="0">
                <a:latin typeface="Arial" panose="020B0604020202020204" pitchFamily="34" charset="0"/>
              </a:rPr>
              <a:t>Cambiar las almohadillas si están rasgadas o agrietadas</a:t>
            </a:r>
          </a:p>
          <a:p>
            <a:pPr>
              <a:defRPr/>
            </a:pPr>
            <a:endParaRPr lang="es-ES" dirty="0"/>
          </a:p>
        </p:txBody>
      </p:sp>
      <p:sp>
        <p:nvSpPr>
          <p:cNvPr id="5"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27</a:t>
            </a:fld>
            <a:endParaRPr lang="es-ES" altLang="en-US" sz="1400" dirty="0"/>
          </a:p>
        </p:txBody>
      </p:sp>
    </p:spTree>
    <p:extLst>
      <p:ext uri="{BB962C8B-B14F-4D97-AF65-F5344CB8AC3E}">
        <p14:creationId xmlns:p14="http://schemas.microsoft.com/office/powerpoint/2010/main" val="2699470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5"/>
          <p:cNvSpPr>
            <a:spLocks noGrp="1"/>
          </p:cNvSpPr>
          <p:nvPr>
            <p:ph type="title"/>
          </p:nvPr>
        </p:nvSpPr>
        <p:spPr>
          <a:xfrm>
            <a:off x="0" y="0"/>
            <a:ext cx="9144000" cy="1219200"/>
          </a:xfrm>
          <a:solidFill>
            <a:srgbClr val="C00000"/>
          </a:solidFill>
        </p:spPr>
        <p:txBody>
          <a:bodyPr/>
          <a:lstStyle/>
          <a:p>
            <a:r>
              <a:rPr lang="es-ES" altLang="en-US" b="1" dirty="0">
                <a:solidFill>
                  <a:schemeClr val="bg1"/>
                </a:solidFill>
              </a:rPr>
              <a:t>Nivel de reducción del ruido (NRR)</a:t>
            </a:r>
          </a:p>
        </p:txBody>
      </p:sp>
      <p:sp>
        <p:nvSpPr>
          <p:cNvPr id="148483" name="Rectangle 3"/>
          <p:cNvSpPr>
            <a:spLocks noGrp="1" noChangeArrowheads="1"/>
          </p:cNvSpPr>
          <p:nvPr>
            <p:ph type="body" sz="half" idx="1"/>
          </p:nvPr>
        </p:nvSpPr>
        <p:spPr>
          <a:xfrm>
            <a:off x="457200" y="1600200"/>
            <a:ext cx="8077200" cy="4267200"/>
          </a:xfrm>
        </p:spPr>
        <p:txBody>
          <a:bodyPr>
            <a:normAutofit fontScale="92500"/>
          </a:bodyPr>
          <a:lstStyle/>
          <a:p>
            <a:r>
              <a:rPr lang="es-ES" altLang="en-US" sz="2800" dirty="0"/>
              <a:t>El NRR se mide en decibeles.</a:t>
            </a:r>
          </a:p>
          <a:p>
            <a:r>
              <a:rPr lang="es-ES" altLang="en-US" sz="2800" spc="-20" dirty="0"/>
              <a:t>El </a:t>
            </a:r>
            <a:r>
              <a:rPr lang="es-ES" altLang="en-US" sz="2800" spc="-20" dirty="0">
                <a:solidFill>
                  <a:srgbClr val="FF0000"/>
                </a:solidFill>
              </a:rPr>
              <a:t>NRR</a:t>
            </a:r>
            <a:r>
              <a:rPr lang="es-ES" altLang="en-US" sz="2800" spc="-20" dirty="0"/>
              <a:t> se puede ver en el envoltorio</a:t>
            </a:r>
            <a:br>
              <a:rPr lang="es-ES" altLang="en-US" sz="2800" dirty="0"/>
            </a:br>
            <a:r>
              <a:rPr lang="es-ES" altLang="en-US" sz="2800" dirty="0"/>
              <a:t>de los tapones u orejeras.</a:t>
            </a:r>
          </a:p>
          <a:p>
            <a:r>
              <a:rPr lang="es-ES" altLang="en-US" sz="2800" spc="-30" dirty="0"/>
              <a:t>Mientras más alto sea el valor del </a:t>
            </a:r>
            <a:br>
              <a:rPr lang="es-ES" altLang="en-US" sz="2800" spc="-30" dirty="0"/>
            </a:br>
            <a:r>
              <a:rPr lang="es-ES" altLang="en-US" sz="2800" spc="-30" dirty="0"/>
              <a:t>NRR, mayor protección proporcionará.</a:t>
            </a:r>
          </a:p>
          <a:p>
            <a:r>
              <a:rPr lang="es-ES" altLang="en-US" sz="2800" dirty="0"/>
              <a:t>Cálculo del nivel de protección:</a:t>
            </a:r>
          </a:p>
          <a:p>
            <a:pPr>
              <a:buNone/>
            </a:pPr>
            <a:r>
              <a:rPr lang="en-US" dirty="0"/>
              <a:t>	</a:t>
            </a:r>
            <a:r>
              <a:rPr lang="es-ES" altLang="en-US" sz="2600" dirty="0"/>
              <a:t>(NRR – 7)/2 = reducción NRR</a:t>
            </a:r>
          </a:p>
          <a:p>
            <a:pPr>
              <a:buNone/>
            </a:pPr>
            <a:r>
              <a:rPr lang="en-US" altLang="en-US" sz="2600" dirty="0"/>
              <a:t>	</a:t>
            </a:r>
            <a:r>
              <a:rPr lang="es-ES" altLang="en-US" sz="2600" dirty="0"/>
              <a:t>Nivel de exposición – reducción NRR = nivel de protección</a:t>
            </a:r>
          </a:p>
          <a:p>
            <a:pPr>
              <a:buNone/>
            </a:pPr>
            <a:r>
              <a:rPr lang="en-US" altLang="en-US" sz="2600" dirty="0"/>
              <a:t>	</a:t>
            </a:r>
            <a:r>
              <a:rPr lang="es-ES" altLang="en-US" sz="2600" dirty="0"/>
              <a:t>(33-7)/2 = 13          95 dBA – 13 = 82 dBA (nivel de protección)</a:t>
            </a:r>
          </a:p>
          <a:p>
            <a:endParaRPr lang="es-ES" altLang="en-US" dirty="0"/>
          </a:p>
        </p:txBody>
      </p:sp>
      <p:pic>
        <p:nvPicPr>
          <p:cNvPr id="31748" name="Picture 5" descr="nr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12411" y="1559827"/>
            <a:ext cx="3102989" cy="25549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5541" name="Line 6"/>
          <p:cNvSpPr>
            <a:spLocks noChangeShapeType="1"/>
          </p:cNvSpPr>
          <p:nvPr/>
        </p:nvSpPr>
        <p:spPr bwMode="auto">
          <a:xfrm flipV="1">
            <a:off x="5029200" y="2286000"/>
            <a:ext cx="1485900" cy="4572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dirty="0">
              <a:ln w="57150">
                <a:solidFill>
                  <a:schemeClr val="tx1"/>
                </a:solidFill>
              </a:ln>
            </a:endParaRPr>
          </a:p>
        </p:txBody>
      </p:sp>
      <p:sp>
        <p:nvSpPr>
          <p:cNvPr id="9" name="TextBox 8"/>
          <p:cNvSpPr txBox="1"/>
          <p:nvPr/>
        </p:nvSpPr>
        <p:spPr>
          <a:xfrm>
            <a:off x="381000" y="6248400"/>
            <a:ext cx="8382000" cy="430887"/>
          </a:xfrm>
          <a:prstGeom prst="rect">
            <a:avLst/>
          </a:prstGeom>
          <a:noFill/>
        </p:spPr>
        <p:txBody>
          <a:bodyPr wrap="square" rtlCol="0">
            <a:spAutoFit/>
          </a:bodyPr>
          <a:lstStyle/>
          <a:p>
            <a:r>
              <a:rPr lang="es-ES" sz="1100" dirty="0"/>
              <a:t>Fuente: Consejo de Profesiones de la Construcción y la Edificación del Estado de California, AFL-CIO: Programa de Capacitación sobre Prevención de la Hipoacusia y Ruido en la Industria de la Construcción, financiado por la OSHA federal, 2015 (cortesía de WISHA)</a:t>
            </a:r>
          </a:p>
        </p:txBody>
      </p:sp>
      <p:sp>
        <p:nvSpPr>
          <p:cNvPr id="10" name="Slide Number Placeholder 2"/>
          <p:cNvSpPr txBox="1">
            <a:spLocks/>
          </p:cNvSpPr>
          <p:nvPr/>
        </p:nvSpPr>
        <p:spPr>
          <a:xfrm>
            <a:off x="6858000" y="76200"/>
            <a:ext cx="2133600" cy="365125"/>
          </a:xfrm>
          <a:prstGeom prst="rect">
            <a:avLst/>
          </a:prstGeom>
          <a:noFill/>
          <a:ln/>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28</a:t>
            </a:fld>
            <a:endParaRPr lang="es-ES" altLang="en-US" sz="1400" dirty="0"/>
          </a:p>
        </p:txBody>
      </p:sp>
    </p:spTree>
    <p:extLst>
      <p:ext uri="{BB962C8B-B14F-4D97-AF65-F5344CB8AC3E}">
        <p14:creationId xmlns:p14="http://schemas.microsoft.com/office/powerpoint/2010/main" val="3433156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title"/>
          </p:nvPr>
        </p:nvSpPr>
        <p:spPr>
          <a:xfrm>
            <a:off x="-1" y="1"/>
            <a:ext cx="9143999" cy="838200"/>
          </a:xfrm>
          <a:solidFill>
            <a:srgbClr val="C00000"/>
          </a:solidFill>
        </p:spPr>
        <p:txBody>
          <a:bodyPr/>
          <a:lstStyle/>
          <a:p>
            <a:pPr eaLnBrk="1" hangingPunct="1"/>
            <a:r>
              <a:rPr lang="es-ES" altLang="en-US" sz="4400" b="1" dirty="0">
                <a:solidFill>
                  <a:schemeClr val="bg1"/>
                </a:solidFill>
              </a:rPr>
              <a:t>Colocación del tapón para oído</a:t>
            </a:r>
          </a:p>
        </p:txBody>
      </p:sp>
      <p:grpSp>
        <p:nvGrpSpPr>
          <p:cNvPr id="154627" name="Group 5"/>
          <p:cNvGrpSpPr>
            <a:grpSpLocks/>
          </p:cNvGrpSpPr>
          <p:nvPr/>
        </p:nvGrpSpPr>
        <p:grpSpPr bwMode="auto">
          <a:xfrm>
            <a:off x="609600" y="936625"/>
            <a:ext cx="8170210" cy="5255333"/>
            <a:chOff x="102" y="995"/>
            <a:chExt cx="5259" cy="3324"/>
          </a:xfrm>
        </p:grpSpPr>
        <p:grpSp>
          <p:nvGrpSpPr>
            <p:cNvPr id="154630" name="Group 6"/>
            <p:cNvGrpSpPr>
              <a:grpSpLocks/>
            </p:cNvGrpSpPr>
            <p:nvPr/>
          </p:nvGrpSpPr>
          <p:grpSpPr bwMode="auto">
            <a:xfrm>
              <a:off x="1872" y="995"/>
              <a:ext cx="3489" cy="1817"/>
              <a:chOff x="1872" y="995"/>
              <a:chExt cx="3489" cy="1817"/>
            </a:xfrm>
          </p:grpSpPr>
          <p:sp>
            <p:nvSpPr>
              <p:cNvPr id="154639" name="Rectangle 7"/>
              <p:cNvSpPr>
                <a:spLocks noChangeArrowheads="1"/>
              </p:cNvSpPr>
              <p:nvPr/>
            </p:nvSpPr>
            <p:spPr bwMode="auto">
              <a:xfrm>
                <a:off x="1872" y="1008"/>
                <a:ext cx="3489" cy="1793"/>
              </a:xfrm>
              <a:prstGeom prst="rect">
                <a:avLst/>
              </a:prstGeom>
              <a:solidFill>
                <a:srgbClr val="33CCCC"/>
              </a:solidFill>
              <a:ln>
                <a:noFill/>
              </a:ln>
              <a:effectLst/>
              <a:extLs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b="1" u="sng" dirty="0">
                  <a:solidFill>
                    <a:srgbClr val="292929"/>
                  </a:solidFill>
                  <a:cs typeface="Arial" charset="0"/>
                </a:endParaRPr>
              </a:p>
            </p:txBody>
          </p:sp>
          <p:pic>
            <p:nvPicPr>
              <p:cNvPr id="154640" name="Picture 8" descr="ARG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2" y="995"/>
                <a:ext cx="1802" cy="1191"/>
              </a:xfrm>
              <a:prstGeom prst="rect">
                <a:avLst/>
              </a:prstGeom>
              <a:noFill/>
              <a:ln>
                <a:noFill/>
              </a:ln>
              <a:extLst>
                <a:ext uri="{909E8E84-426E-40DD-AFC4-6F175D3DCCD1}">
                  <a14:hiddenFill xmlns:a14="http://schemas.microsoft.com/office/drawing/2010/main">
                    <a:solidFill>
                      <a:srgbClr val="FFFFFF">
                        <a:alpha val="27058"/>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41" name="Text Box 9"/>
              <p:cNvSpPr txBox="1">
                <a:spLocks noChangeArrowheads="1"/>
              </p:cNvSpPr>
              <p:nvPr/>
            </p:nvSpPr>
            <p:spPr bwMode="auto">
              <a:xfrm>
                <a:off x="2517" y="1663"/>
                <a:ext cx="2844" cy="1149"/>
              </a:xfrm>
              <a:prstGeom prst="rect">
                <a:avLst/>
              </a:prstGeom>
              <a:noFill/>
              <a:ln>
                <a:noFill/>
              </a:ln>
              <a:effectLst/>
              <a:extLst>
                <a:ext uri="{909E8E84-426E-40DD-AFC4-6F175D3DCCD1}">
                  <a14:hiddenFill xmlns:a14="http://schemas.microsoft.com/office/drawing/2010/main">
                    <a:solidFill>
                      <a:schemeClr val="tx1">
                        <a:alpha val="27058"/>
                      </a:schemeClr>
                    </a:solidFill>
                  </a14:hiddenFill>
                </a:ex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627063"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dirty="0">
                    <a:solidFill>
                      <a:schemeClr val="bg1"/>
                    </a:solidFill>
                  </a:rPr>
                  <a:t>2.</a:t>
                </a:r>
                <a:r>
                  <a:rPr lang="es-ES" altLang="en-US" dirty="0">
                    <a:solidFill>
                      <a:schemeClr val="bg1"/>
                    </a:solidFill>
                  </a:rPr>
                  <a:t> </a:t>
                </a:r>
                <a:r>
                  <a:rPr lang="es-ES" dirty="0">
                    <a:solidFill>
                      <a:schemeClr val="bg1"/>
                    </a:solidFill>
                  </a:rPr>
                  <a:t>Agárrense</a:t>
                </a:r>
                <a:r>
                  <a:rPr lang="es-ES" dirty="0"/>
                  <a:t> </a:t>
                </a:r>
                <a:r>
                  <a:rPr lang="es-ES" sz="2000" dirty="0">
                    <a:solidFill>
                      <a:schemeClr val="bg1"/>
                    </a:solidFill>
                  </a:rPr>
                  <a:t>la punta de la oreja con la mano libre por sobre la cabeza y estiren suavemente de ella hacia arriba y hacia afuera para llevarla hacia atrás.</a:t>
                </a:r>
              </a:p>
            </p:txBody>
          </p:sp>
        </p:grpSp>
        <p:grpSp>
          <p:nvGrpSpPr>
            <p:cNvPr id="154631" name="Group 10"/>
            <p:cNvGrpSpPr>
              <a:grpSpLocks/>
            </p:cNvGrpSpPr>
            <p:nvPr/>
          </p:nvGrpSpPr>
          <p:grpSpPr bwMode="auto">
            <a:xfrm>
              <a:off x="102" y="1015"/>
              <a:ext cx="1718" cy="2472"/>
              <a:chOff x="102" y="1015"/>
              <a:chExt cx="1718" cy="2472"/>
            </a:xfrm>
          </p:grpSpPr>
          <p:sp>
            <p:nvSpPr>
              <p:cNvPr id="154636" name="Rectangle 11"/>
              <p:cNvSpPr>
                <a:spLocks noChangeArrowheads="1"/>
              </p:cNvSpPr>
              <p:nvPr/>
            </p:nvSpPr>
            <p:spPr bwMode="auto">
              <a:xfrm>
                <a:off x="102" y="1015"/>
                <a:ext cx="1718" cy="2256"/>
              </a:xfrm>
              <a:prstGeom prst="rect">
                <a:avLst/>
              </a:prstGeom>
              <a:solidFill>
                <a:srgbClr val="33CCCC"/>
              </a:solidFill>
              <a:ln>
                <a:noFill/>
              </a:ln>
              <a:effectLst/>
              <a:extLs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b="1" u="sng" dirty="0">
                  <a:solidFill>
                    <a:srgbClr val="292929"/>
                  </a:solidFill>
                  <a:cs typeface="Arial" charset="0"/>
                </a:endParaRPr>
              </a:p>
            </p:txBody>
          </p:sp>
          <p:sp>
            <p:nvSpPr>
              <p:cNvPr id="154637" name="Text Box 12"/>
              <p:cNvSpPr txBox="1">
                <a:spLocks noChangeArrowheads="1"/>
              </p:cNvSpPr>
              <p:nvPr/>
            </p:nvSpPr>
            <p:spPr bwMode="auto">
              <a:xfrm>
                <a:off x="172" y="1178"/>
                <a:ext cx="1647" cy="1149"/>
              </a:xfrm>
              <a:prstGeom prst="rect">
                <a:avLst/>
              </a:prstGeom>
              <a:noFill/>
              <a:ln>
                <a:noFill/>
              </a:ln>
              <a:effectLst/>
              <a:extLst>
                <a:ext uri="{909E8E84-426E-40DD-AFC4-6F175D3DCCD1}">
                  <a14:hiddenFill xmlns:a14="http://schemas.microsoft.com/office/drawing/2010/main">
                    <a:solidFill>
                      <a:schemeClr val="tx1">
                        <a:alpha val="30196"/>
                      </a:schemeClr>
                    </a:solidFill>
                  </a14:hiddenFill>
                </a:ex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371600" indent="-457200" eaLnBrk="0" hangingPunct="0">
                  <a:spcBef>
                    <a:spcPct val="20000"/>
                  </a:spcBef>
                  <a:buChar char="•"/>
                  <a:defRPr sz="2400">
                    <a:solidFill>
                      <a:schemeClr val="tx1"/>
                    </a:solidFill>
                    <a:latin typeface="Arial" charset="0"/>
                  </a:defRPr>
                </a:lvl3pPr>
                <a:lvl4pPr marL="1828800" indent="-457200" eaLnBrk="0" hangingPunct="0">
                  <a:spcBef>
                    <a:spcPct val="20000"/>
                  </a:spcBef>
                  <a:buChar char="–"/>
                  <a:defRPr sz="2000">
                    <a:solidFill>
                      <a:schemeClr val="tx1"/>
                    </a:solidFill>
                    <a:latin typeface="Arial" charset="0"/>
                  </a:defRPr>
                </a:lvl4pPr>
                <a:lvl5pPr marL="2286000" indent="-457200" eaLnBrk="0" hangingPunct="0">
                  <a:spcBef>
                    <a:spcPct val="20000"/>
                  </a:spcBef>
                  <a:buChar char="»"/>
                  <a:defRPr sz="2000">
                    <a:solidFill>
                      <a:schemeClr val="tx1"/>
                    </a:solidFill>
                    <a:latin typeface="Arial" charset="0"/>
                  </a:defRPr>
                </a:lvl5pPr>
                <a:lvl6pPr marL="2743200" indent="-457200" eaLnBrk="0" fontAlgn="base" hangingPunct="0">
                  <a:spcBef>
                    <a:spcPct val="20000"/>
                  </a:spcBef>
                  <a:spcAft>
                    <a:spcPct val="0"/>
                  </a:spcAft>
                  <a:buChar char="»"/>
                  <a:defRPr sz="2000">
                    <a:solidFill>
                      <a:schemeClr val="tx1"/>
                    </a:solidFill>
                    <a:latin typeface="Arial" charset="0"/>
                  </a:defRPr>
                </a:lvl6pPr>
                <a:lvl7pPr marL="3200400" indent="-457200" eaLnBrk="0" fontAlgn="base" hangingPunct="0">
                  <a:spcBef>
                    <a:spcPct val="20000"/>
                  </a:spcBef>
                  <a:spcAft>
                    <a:spcPct val="0"/>
                  </a:spcAft>
                  <a:buChar char="»"/>
                  <a:defRPr sz="2000">
                    <a:solidFill>
                      <a:schemeClr val="tx1"/>
                    </a:solidFill>
                    <a:latin typeface="Arial" charset="0"/>
                  </a:defRPr>
                </a:lvl7pPr>
                <a:lvl8pPr marL="3657600" indent="-457200" eaLnBrk="0" fontAlgn="base" hangingPunct="0">
                  <a:spcBef>
                    <a:spcPct val="20000"/>
                  </a:spcBef>
                  <a:spcAft>
                    <a:spcPct val="0"/>
                  </a:spcAft>
                  <a:buChar char="»"/>
                  <a:defRPr sz="2000">
                    <a:solidFill>
                      <a:schemeClr val="tx1"/>
                    </a:solidFill>
                    <a:latin typeface="Arial" charset="0"/>
                  </a:defRPr>
                </a:lvl8pPr>
                <a:lvl9pPr marL="4114800" indent="-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s-ES" dirty="0">
                    <a:solidFill>
                      <a:schemeClr val="bg1"/>
                    </a:solidFill>
                  </a:rPr>
                  <a:t>1.</a:t>
                </a:r>
                <a:r>
                  <a:rPr lang="es-ES" altLang="en-US" dirty="0">
                    <a:solidFill>
                      <a:schemeClr val="bg1"/>
                    </a:solidFill>
                  </a:rPr>
                  <a:t> </a:t>
                </a:r>
                <a:r>
                  <a:rPr lang="es-ES" dirty="0">
                    <a:solidFill>
                      <a:schemeClr val="bg1"/>
                    </a:solidFill>
                  </a:rPr>
                  <a:t>Enrollen</a:t>
                </a:r>
                <a:br>
                  <a:rPr dirty="0"/>
                </a:br>
                <a:r>
                  <a:rPr lang="es-ES" sz="2000" dirty="0">
                    <a:solidFill>
                      <a:schemeClr val="bg1"/>
                    </a:solidFill>
                  </a:rPr>
                  <a:t>el tapón para oído entero hasta formar </a:t>
                </a:r>
                <a:br>
                  <a:rPr lang="es-ES" sz="2000" dirty="0">
                    <a:solidFill>
                      <a:schemeClr val="bg1"/>
                    </a:solidFill>
                  </a:rPr>
                </a:br>
                <a:r>
                  <a:rPr lang="es-ES" sz="2000" dirty="0">
                    <a:solidFill>
                      <a:schemeClr val="bg1"/>
                    </a:solidFill>
                  </a:rPr>
                  <a:t>un cilindro liso.</a:t>
                </a:r>
              </a:p>
            </p:txBody>
          </p:sp>
          <p:pic>
            <p:nvPicPr>
              <p:cNvPr id="154638" name="Picture 13" descr="56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 y="2286"/>
                <a:ext cx="1344" cy="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4632" name="Group 14"/>
            <p:cNvGrpSpPr>
              <a:grpSpLocks/>
            </p:cNvGrpSpPr>
            <p:nvPr/>
          </p:nvGrpSpPr>
          <p:grpSpPr bwMode="auto">
            <a:xfrm>
              <a:off x="1886" y="2860"/>
              <a:ext cx="3132" cy="1459"/>
              <a:chOff x="2496" y="2501"/>
              <a:chExt cx="3416" cy="1591"/>
            </a:xfrm>
          </p:grpSpPr>
          <p:sp>
            <p:nvSpPr>
              <p:cNvPr id="154633" name="Rectangle 15"/>
              <p:cNvSpPr>
                <a:spLocks noChangeArrowheads="1"/>
              </p:cNvSpPr>
              <p:nvPr/>
            </p:nvSpPr>
            <p:spPr bwMode="auto">
              <a:xfrm>
                <a:off x="2496" y="2501"/>
                <a:ext cx="3416" cy="1591"/>
              </a:xfrm>
              <a:prstGeom prst="rect">
                <a:avLst/>
              </a:prstGeom>
              <a:solidFill>
                <a:srgbClr val="33CCCC"/>
              </a:solidFill>
              <a:ln>
                <a:noFill/>
              </a:ln>
              <a:effectLst/>
              <a:extLs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b="1" u="sng" dirty="0">
                  <a:solidFill>
                    <a:srgbClr val="292929"/>
                  </a:solidFill>
                  <a:cs typeface="Arial" charset="0"/>
                </a:endParaRPr>
              </a:p>
            </p:txBody>
          </p:sp>
          <p:sp>
            <p:nvSpPr>
              <p:cNvPr id="154634" name="Text Box 16"/>
              <p:cNvSpPr txBox="1">
                <a:spLocks noChangeArrowheads="1"/>
              </p:cNvSpPr>
              <p:nvPr/>
            </p:nvSpPr>
            <p:spPr bwMode="auto">
              <a:xfrm>
                <a:off x="3606" y="2597"/>
                <a:ext cx="2306" cy="1465"/>
              </a:xfrm>
              <a:prstGeom prst="rect">
                <a:avLst/>
              </a:prstGeom>
              <a:noFill/>
              <a:ln>
                <a:noFill/>
              </a:ln>
              <a:effectLst/>
              <a:extLst>
                <a:ext uri="{909E8E84-426E-40DD-AFC4-6F175D3DCCD1}">
                  <a14:hiddenFill xmlns:a14="http://schemas.microsoft.com/office/drawing/2010/main">
                    <a:solidFill>
                      <a:schemeClr val="tx1">
                        <a:alpha val="30196"/>
                      </a:schemeClr>
                    </a:solidFill>
                  </a14:hiddenFill>
                </a:ext>
                <a:ext uri="{91240B29-F687-4F45-9708-019B960494DF}">
                  <a14:hiddenLine xmlns:a14="http://schemas.microsoft.com/office/drawing/2010/main" w="38100" cmpd="dbl" algn="ctr">
                    <a:solidFill>
                      <a:srgbClr val="6666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627063"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n-US" dirty="0">
                    <a:solidFill>
                      <a:schemeClr val="bg1"/>
                    </a:solidFill>
                  </a:rPr>
                  <a:t>3. Inserten </a:t>
                </a:r>
                <a:br>
                  <a:rPr lang="es-ES" altLang="en-US" dirty="0">
                    <a:solidFill>
                      <a:schemeClr val="bg1"/>
                    </a:solidFill>
                  </a:rPr>
                </a:br>
                <a:r>
                  <a:rPr lang="es-ES" altLang="en-US" sz="2000" dirty="0">
                    <a:solidFill>
                      <a:schemeClr val="bg1"/>
                    </a:solidFill>
                  </a:rPr>
                  <a:t>el tapón bien dentro del conducto auditivo </a:t>
                </a:r>
                <a:br>
                  <a:rPr lang="es-ES" altLang="en-US" sz="2000" dirty="0">
                    <a:solidFill>
                      <a:schemeClr val="bg1"/>
                    </a:solidFill>
                  </a:rPr>
                </a:br>
                <a:r>
                  <a:rPr lang="es-ES" altLang="en-US" sz="2000" dirty="0">
                    <a:solidFill>
                      <a:schemeClr val="bg1"/>
                    </a:solidFill>
                  </a:rPr>
                  <a:t>y sosténganlo hasta </a:t>
                </a:r>
                <a:br>
                  <a:rPr lang="es-ES" altLang="en-US" sz="2000" dirty="0">
                    <a:solidFill>
                      <a:schemeClr val="bg1"/>
                    </a:solidFill>
                  </a:rPr>
                </a:br>
                <a:r>
                  <a:rPr lang="es-ES" altLang="en-US" sz="2000" dirty="0">
                    <a:solidFill>
                      <a:schemeClr val="bg1"/>
                    </a:solidFill>
                  </a:rPr>
                  <a:t>que se haya expandido </a:t>
                </a:r>
                <a:br>
                  <a:rPr lang="es-ES" altLang="en-US" sz="2000" dirty="0">
                    <a:solidFill>
                      <a:schemeClr val="bg1"/>
                    </a:solidFill>
                  </a:rPr>
                </a:br>
                <a:r>
                  <a:rPr lang="es-ES" altLang="en-US" sz="2000" dirty="0">
                    <a:solidFill>
                      <a:schemeClr val="bg1"/>
                    </a:solidFill>
                  </a:rPr>
                  <a:t>por completo.</a:t>
                </a:r>
              </a:p>
            </p:txBody>
          </p:sp>
          <p:pic>
            <p:nvPicPr>
              <p:cNvPr id="154635" name="Picture 17" descr="S-CG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8" y="2501"/>
                <a:ext cx="1116" cy="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666633"/>
                    </a:solidFill>
                    <a:miter lim="800000"/>
                    <a:headEnd/>
                    <a:tailEnd/>
                  </a14:hiddenLine>
                </a:ext>
              </a:extLst>
            </p:spPr>
          </p:pic>
        </p:grpSp>
      </p:grpSp>
      <p:sp>
        <p:nvSpPr>
          <p:cNvPr id="2" name="Rectangle 1"/>
          <p:cNvSpPr/>
          <p:nvPr/>
        </p:nvSpPr>
        <p:spPr>
          <a:xfrm>
            <a:off x="152399" y="6364122"/>
            <a:ext cx="8991599" cy="430887"/>
          </a:xfrm>
          <a:prstGeom prst="rect">
            <a:avLst/>
          </a:prstGeom>
        </p:spPr>
        <p:txBody>
          <a:bodyPr wrap="square">
            <a:spAutoFit/>
          </a:bodyPr>
          <a:lstStyle/>
          <a:p>
            <a:r>
              <a:rPr lang="es-ES" sz="1100" dirty="0"/>
              <a:t>Fuente: Consejo de Profesiones de la Construcción y la Edificación del Estado de California, AFL-CIO: Programa de Capacitación sobre Prevención de la Hipoacusia y Ruido en la Industria de la Construcción, financiado por la OSHA federal, 2015 (cortesía de Howard Leight, Honeywell)</a:t>
            </a:r>
          </a:p>
        </p:txBody>
      </p:sp>
      <p:sp>
        <p:nvSpPr>
          <p:cNvPr id="18"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29</a:t>
            </a:fld>
            <a:endParaRPr lang="es-ES" altLang="en-US" sz="1400" dirty="0"/>
          </a:p>
        </p:txBody>
      </p:sp>
    </p:spTree>
    <p:extLst>
      <p:ext uri="{BB962C8B-B14F-4D97-AF65-F5344CB8AC3E}">
        <p14:creationId xmlns:p14="http://schemas.microsoft.com/office/powerpoint/2010/main" val="2757165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C00000"/>
          </a:solidFill>
        </p:spPr>
        <p:txBody>
          <a:bodyPr>
            <a:normAutofit/>
          </a:bodyPr>
          <a:lstStyle/>
          <a:p>
            <a:r>
              <a:rPr lang="es-ES" b="1" dirty="0">
                <a:solidFill>
                  <a:schemeClr val="bg1"/>
                </a:solidFill>
              </a:rPr>
              <a:t>Después de completar </a:t>
            </a:r>
            <a:br>
              <a:rPr lang="es-ES" b="1" dirty="0">
                <a:solidFill>
                  <a:schemeClr val="bg1"/>
                </a:solidFill>
              </a:rPr>
            </a:br>
            <a:r>
              <a:rPr lang="es-ES" b="1" dirty="0">
                <a:solidFill>
                  <a:schemeClr val="bg1"/>
                </a:solidFill>
              </a:rPr>
              <a:t>esta capacitación,</a:t>
            </a:r>
            <a:r>
              <a:rPr lang="es-ES" dirty="0"/>
              <a:t> </a:t>
            </a:r>
            <a:r>
              <a:rPr lang="es-ES" b="1" dirty="0">
                <a:solidFill>
                  <a:schemeClr val="bg1"/>
                </a:solidFill>
              </a:rPr>
              <a:t>usted podrá:</a:t>
            </a:r>
          </a:p>
        </p:txBody>
      </p:sp>
      <p:sp>
        <p:nvSpPr>
          <p:cNvPr id="3" name="Content Placeholder 2"/>
          <p:cNvSpPr>
            <a:spLocks noGrp="1"/>
          </p:cNvSpPr>
          <p:nvPr>
            <p:ph idx="1"/>
          </p:nvPr>
        </p:nvSpPr>
        <p:spPr>
          <a:xfrm>
            <a:off x="457200" y="1752600"/>
            <a:ext cx="8001000" cy="4648200"/>
          </a:xfrm>
        </p:spPr>
        <p:txBody>
          <a:bodyPr/>
          <a:lstStyle/>
          <a:p>
            <a:pPr marL="514350" indent="-514350">
              <a:buFont typeface="+mj-lt"/>
              <a:buAutoNum type="arabicPeriod"/>
            </a:pPr>
            <a:r>
              <a:rPr lang="es-ES" dirty="0"/>
              <a:t>Explicar por qué el ruido y la hipoacusia son cuestiones importantes para los trabajadores de la construcción</a:t>
            </a:r>
          </a:p>
          <a:p>
            <a:pPr marL="514350" indent="-514350">
              <a:buFont typeface="+mj-lt"/>
              <a:buAutoNum type="arabicPeriod"/>
            </a:pPr>
            <a:r>
              <a:rPr lang="es-ES" dirty="0"/>
              <a:t>Reconocer los signos y efectos de la hipoacusia y el </a:t>
            </a:r>
            <a:r>
              <a:rPr lang="es-ES" dirty="0" err="1"/>
              <a:t>tinnitus</a:t>
            </a:r>
            <a:endParaRPr lang="es-ES" dirty="0"/>
          </a:p>
          <a:p>
            <a:pPr marL="514350" indent="-514350">
              <a:buFont typeface="+mj-lt"/>
              <a:buAutoNum type="arabicPeriod"/>
            </a:pPr>
            <a:r>
              <a:rPr lang="es-ES" dirty="0"/>
              <a:t>Identificar ruidos peligrosos, tipos de ruido y fuentes comunes de ruido</a:t>
            </a:r>
          </a:p>
          <a:p>
            <a:endParaRPr lang="es-ES" dirty="0"/>
          </a:p>
        </p:txBody>
      </p:sp>
      <p:sp>
        <p:nvSpPr>
          <p:cNvPr id="5"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3</a:t>
            </a:fld>
            <a:endParaRPr lang="es-ES" altLang="en-US" sz="1400" dirty="0"/>
          </a:p>
        </p:txBody>
      </p:sp>
    </p:spTree>
    <p:extLst>
      <p:ext uri="{BB962C8B-B14F-4D97-AF65-F5344CB8AC3E}">
        <p14:creationId xmlns:p14="http://schemas.microsoft.com/office/powerpoint/2010/main" val="3762611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0" y="0"/>
            <a:ext cx="9144000" cy="1219200"/>
          </a:xfrm>
          <a:solidFill>
            <a:srgbClr val="C00000"/>
          </a:solidFill>
        </p:spPr>
        <p:txBody>
          <a:bodyPr/>
          <a:lstStyle/>
          <a:p>
            <a:r>
              <a:rPr lang="es-ES" altLang="en-US" b="1" dirty="0">
                <a:solidFill>
                  <a:schemeClr val="bg1"/>
                </a:solidFill>
                <a:latin typeface="Arial" charset="0"/>
              </a:rPr>
              <a:t>Puntos analizados</a:t>
            </a:r>
            <a:endParaRPr lang="es-ES" altLang="en-US" b="1" dirty="0">
              <a:solidFill>
                <a:schemeClr val="bg1"/>
              </a:solidFill>
              <a:latin typeface="Arial" charset="0"/>
              <a:cs typeface="Arial" charset="0"/>
            </a:endParaRPr>
          </a:p>
        </p:txBody>
      </p:sp>
      <p:sp>
        <p:nvSpPr>
          <p:cNvPr id="101379" name="Content Placeholder 2"/>
          <p:cNvSpPr>
            <a:spLocks noGrp="1"/>
          </p:cNvSpPr>
          <p:nvPr>
            <p:ph idx="1"/>
          </p:nvPr>
        </p:nvSpPr>
        <p:spPr>
          <a:xfrm>
            <a:off x="914400" y="1371600"/>
            <a:ext cx="7696200" cy="5410200"/>
          </a:xfrm>
        </p:spPr>
        <p:txBody>
          <a:bodyPr/>
          <a:lstStyle/>
          <a:p>
            <a:pPr marL="457200" indent="-457200">
              <a:lnSpc>
                <a:spcPct val="115000"/>
              </a:lnSpc>
              <a:spcBef>
                <a:spcPts val="1200"/>
              </a:spcBef>
              <a:buFont typeface="Wingdings" panose="05000000000000000000" pitchFamily="2" charset="2"/>
              <a:buChar char="q"/>
            </a:pPr>
            <a:r>
              <a:rPr lang="es-ES" altLang="en-US" sz="2800" dirty="0">
                <a:latin typeface="Arial" charset="0"/>
              </a:rPr>
              <a:t>Riesgo de hipoacusia</a:t>
            </a:r>
          </a:p>
          <a:p>
            <a:pPr marL="457200" indent="-457200">
              <a:lnSpc>
                <a:spcPct val="115000"/>
              </a:lnSpc>
              <a:spcBef>
                <a:spcPts val="1200"/>
              </a:spcBef>
              <a:buFont typeface="Wingdings" panose="05000000000000000000" pitchFamily="2" charset="2"/>
              <a:buChar char="q"/>
            </a:pPr>
            <a:r>
              <a:rPr lang="es-ES" altLang="en-US" sz="2800" dirty="0">
                <a:latin typeface="Arial" charset="0"/>
              </a:rPr>
              <a:t>Identificación de las fuentes de ruido</a:t>
            </a:r>
          </a:p>
          <a:p>
            <a:pPr marL="457200" indent="-457200">
              <a:lnSpc>
                <a:spcPct val="115000"/>
              </a:lnSpc>
              <a:spcBef>
                <a:spcPts val="1200"/>
              </a:spcBef>
              <a:buFont typeface="Wingdings" panose="05000000000000000000" pitchFamily="2" charset="2"/>
              <a:buChar char="q"/>
            </a:pPr>
            <a:r>
              <a:rPr lang="es-ES" altLang="en-US" sz="2800" dirty="0">
                <a:latin typeface="Arial" charset="0"/>
              </a:rPr>
              <a:t>Medición del ruido</a:t>
            </a:r>
          </a:p>
          <a:p>
            <a:pPr marL="457200" indent="-457200">
              <a:lnSpc>
                <a:spcPct val="115000"/>
              </a:lnSpc>
              <a:spcBef>
                <a:spcPts val="1200"/>
              </a:spcBef>
              <a:buFont typeface="Wingdings" panose="05000000000000000000" pitchFamily="2" charset="2"/>
              <a:buChar char="q"/>
            </a:pPr>
            <a:r>
              <a:rPr lang="es-ES" altLang="en-US" sz="2800" dirty="0">
                <a:latin typeface="Arial" charset="0"/>
              </a:rPr>
              <a:t>Maneras de controlar el ruido</a:t>
            </a:r>
          </a:p>
          <a:p>
            <a:pPr marL="457200" indent="-457200">
              <a:lnSpc>
                <a:spcPct val="115000"/>
              </a:lnSpc>
              <a:spcBef>
                <a:spcPts val="1200"/>
              </a:spcBef>
              <a:buFont typeface="Wingdings" panose="05000000000000000000" pitchFamily="2" charset="2"/>
              <a:buChar char="q"/>
            </a:pPr>
            <a:r>
              <a:rPr lang="es-ES" altLang="en-US" sz="2800" dirty="0">
                <a:latin typeface="Arial" charset="0"/>
              </a:rPr>
              <a:t>Dispositivos de protección auditiva </a:t>
            </a:r>
          </a:p>
          <a:p>
            <a:pPr marL="457200" indent="-457200">
              <a:lnSpc>
                <a:spcPct val="115000"/>
              </a:lnSpc>
              <a:spcBef>
                <a:spcPts val="1200"/>
              </a:spcBef>
              <a:buFont typeface="Wingdings" panose="05000000000000000000" pitchFamily="2" charset="2"/>
              <a:buChar char="q"/>
            </a:pPr>
            <a:r>
              <a:rPr lang="es-ES" altLang="en-US" sz="2800" dirty="0">
                <a:latin typeface="Arial" charset="0"/>
              </a:rPr>
              <a:t>Enseñanzas para la vida real</a:t>
            </a:r>
          </a:p>
          <a:p>
            <a:pPr marL="0" indent="0">
              <a:lnSpc>
                <a:spcPct val="115000"/>
              </a:lnSpc>
              <a:spcBef>
                <a:spcPct val="0"/>
              </a:spcBef>
              <a:buNone/>
            </a:pPr>
            <a:endParaRPr lang="es-ES" altLang="en-US" sz="2800" dirty="0">
              <a:latin typeface="Arial" charset="0"/>
              <a:ea typeface="Calibri" pitchFamily="34" charset="0"/>
              <a:cs typeface="Arial" charset="0"/>
            </a:endParaRPr>
          </a:p>
          <a:p>
            <a:pPr marL="0" indent="0">
              <a:lnSpc>
                <a:spcPct val="115000"/>
              </a:lnSpc>
              <a:spcBef>
                <a:spcPct val="0"/>
              </a:spcBef>
              <a:buNone/>
            </a:pPr>
            <a:endParaRPr lang="es-ES" altLang="en-US" sz="2400" dirty="0">
              <a:latin typeface="Arial" charset="0"/>
              <a:ea typeface="Calibri" pitchFamily="34" charset="0"/>
              <a:cs typeface="Arial" charset="0"/>
            </a:endParaRPr>
          </a:p>
          <a:p>
            <a:pPr marL="0" indent="0">
              <a:lnSpc>
                <a:spcPct val="115000"/>
              </a:lnSpc>
              <a:spcBef>
                <a:spcPct val="0"/>
              </a:spcBef>
              <a:buNone/>
            </a:pPr>
            <a:endParaRPr lang="es-ES" altLang="en-US" sz="2400" dirty="0">
              <a:latin typeface="Arial" charset="0"/>
              <a:ea typeface="Calibri" pitchFamily="34" charset="0"/>
              <a:cs typeface="Arial" charset="0"/>
            </a:endParaRPr>
          </a:p>
          <a:p>
            <a:pPr marL="0" indent="0">
              <a:lnSpc>
                <a:spcPct val="115000"/>
              </a:lnSpc>
              <a:spcBef>
                <a:spcPct val="0"/>
              </a:spcBef>
              <a:buNone/>
            </a:pPr>
            <a:endParaRPr lang="es-ES" altLang="en-US" dirty="0">
              <a:latin typeface="Arial" charset="0"/>
              <a:ea typeface="Calibri" pitchFamily="34" charset="0"/>
              <a:cs typeface="Arial" charset="0"/>
            </a:endParaRPr>
          </a:p>
        </p:txBody>
      </p:sp>
      <p:sp>
        <p:nvSpPr>
          <p:cNvPr id="5" name="Slide Number Placeholder 2"/>
          <p:cNvSpPr>
            <a:spLocks noGrp="1"/>
          </p:cNvSpPr>
          <p:nvPr>
            <p:ph type="sldNum" sz="quarter" idx="12"/>
          </p:nvPr>
        </p:nvSpPr>
        <p:spPr>
          <a:xfrm>
            <a:off x="6858000" y="92075"/>
            <a:ext cx="2133600" cy="365125"/>
          </a:xfr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30</a:t>
            </a:fld>
            <a:endParaRPr lang="es-ES" altLang="en-US" sz="1400" dirty="0"/>
          </a:p>
        </p:txBody>
      </p:sp>
    </p:spTree>
    <p:extLst>
      <p:ext uri="{BB962C8B-B14F-4D97-AF65-F5344CB8AC3E}">
        <p14:creationId xmlns:p14="http://schemas.microsoft.com/office/powerpoint/2010/main" val="197942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00000"/>
          </a:solidFill>
        </p:spPr>
        <p:txBody>
          <a:bodyPr/>
          <a:lstStyle/>
          <a:p>
            <a:r>
              <a:rPr lang="es-ES" b="1" dirty="0">
                <a:solidFill>
                  <a:schemeClr val="bg1"/>
                </a:solidFill>
              </a:rPr>
              <a:t>Agradecimientos</a:t>
            </a:r>
          </a:p>
        </p:txBody>
      </p:sp>
      <p:sp>
        <p:nvSpPr>
          <p:cNvPr id="3" name="Content Placeholder 2"/>
          <p:cNvSpPr>
            <a:spLocks noGrp="1"/>
          </p:cNvSpPr>
          <p:nvPr>
            <p:ph idx="1"/>
          </p:nvPr>
        </p:nvSpPr>
        <p:spPr>
          <a:xfrm>
            <a:off x="838200" y="1600200"/>
            <a:ext cx="7848600" cy="4525963"/>
          </a:xfrm>
        </p:spPr>
        <p:txBody>
          <a:bodyPr/>
          <a:lstStyle/>
          <a:p>
            <a:pPr marL="0" indent="0">
              <a:buNone/>
            </a:pPr>
            <a:r>
              <a:rPr lang="es-ES" dirty="0"/>
              <a:t>Consejo de Profesiones de la Construcción </a:t>
            </a:r>
            <a:br>
              <a:rPr lang="es-ES" dirty="0"/>
            </a:br>
            <a:r>
              <a:rPr lang="es-ES" dirty="0"/>
              <a:t>y la Edificación del Estado de California </a:t>
            </a:r>
          </a:p>
          <a:p>
            <a:pPr marL="0" indent="0">
              <a:buNone/>
            </a:pPr>
            <a:endParaRPr lang="es-ES" dirty="0"/>
          </a:p>
          <a:p>
            <a:pPr marL="0" indent="0">
              <a:buNone/>
            </a:pPr>
            <a:r>
              <a:rPr lang="es-ES" dirty="0"/>
              <a:t>Dr. Robert M. Ghent y Brad K. Witt de Honeywell Safety Products, San Diego, CA</a:t>
            </a:r>
          </a:p>
        </p:txBody>
      </p:sp>
      <p:sp>
        <p:nvSpPr>
          <p:cNvPr id="5" name="Rectangle 4"/>
          <p:cNvSpPr/>
          <p:nvPr/>
        </p:nvSpPr>
        <p:spPr>
          <a:xfrm>
            <a:off x="152399" y="5980039"/>
            <a:ext cx="8686801" cy="769441"/>
          </a:xfrm>
          <a:prstGeom prst="rect">
            <a:avLst/>
          </a:prstGeom>
        </p:spPr>
        <p:txBody>
          <a:bodyPr wrap="square">
            <a:spAutoFit/>
          </a:bodyPr>
          <a:lstStyle/>
          <a:p>
            <a:r>
              <a:rPr lang="es-ES" sz="1100" dirty="0"/>
              <a:t>©2017, CPWR-The Center for Construction Research and Training. Todos los derechos reservados. CPWR es la división de investigación y capacitación de NABTU. La elaboración de este documento está respaldada por el acuerdo de cooperación OH009762 del Instituto Nacional de Salud y Seguridad Ocupacional (NIOSH). El contenido es responsabilidad exclusiva de los autores y no representa necesariamente los puntos de vista oficiales del NIOSH.</a:t>
            </a:r>
          </a:p>
        </p:txBody>
      </p:sp>
      <p:sp>
        <p:nvSpPr>
          <p:cNvPr id="6" name="Slide Number Placeholder 2"/>
          <p:cNvSpPr>
            <a:spLocks noGrp="1"/>
          </p:cNvSpPr>
          <p:nvPr>
            <p:ph type="sldNum" sz="quarter" idx="12"/>
          </p:nvPr>
        </p:nvSpPr>
        <p:spPr>
          <a:xfrm>
            <a:off x="6858000" y="76200"/>
            <a:ext cx="2133600" cy="365125"/>
          </a:xfr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31</a:t>
            </a:fld>
            <a:endParaRPr lang="es-ES" altLang="en-US" sz="1400" dirty="0"/>
          </a:p>
        </p:txBody>
      </p:sp>
    </p:spTree>
    <p:extLst>
      <p:ext uri="{BB962C8B-B14F-4D97-AF65-F5344CB8AC3E}">
        <p14:creationId xmlns:p14="http://schemas.microsoft.com/office/powerpoint/2010/main" val="4048740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a:solidFill>
            <a:srgbClr val="C00000"/>
          </a:solidFill>
        </p:spPr>
        <p:txBody>
          <a:bodyPr>
            <a:normAutofit fontScale="90000"/>
          </a:bodyPr>
          <a:lstStyle/>
          <a:p>
            <a:r>
              <a:rPr lang="es-ES" b="1" dirty="0">
                <a:solidFill>
                  <a:schemeClr val="bg1"/>
                </a:solidFill>
              </a:rPr>
              <a:t>Después de completar </a:t>
            </a:r>
            <a:br>
              <a:rPr lang="es-ES" b="1" dirty="0">
                <a:solidFill>
                  <a:schemeClr val="bg1"/>
                </a:solidFill>
              </a:rPr>
            </a:br>
            <a:r>
              <a:rPr lang="es-ES" b="1" dirty="0">
                <a:solidFill>
                  <a:schemeClr val="bg1"/>
                </a:solidFill>
              </a:rPr>
              <a:t>esta capacitación,</a:t>
            </a:r>
            <a:r>
              <a:rPr lang="es-ES" dirty="0"/>
              <a:t> </a:t>
            </a:r>
            <a:r>
              <a:rPr lang="es-ES" b="1" dirty="0">
                <a:solidFill>
                  <a:schemeClr val="bg1"/>
                </a:solidFill>
              </a:rPr>
              <a:t>usted podrá:</a:t>
            </a:r>
          </a:p>
        </p:txBody>
      </p:sp>
      <p:sp>
        <p:nvSpPr>
          <p:cNvPr id="3" name="Content Placeholder 2"/>
          <p:cNvSpPr>
            <a:spLocks noGrp="1"/>
          </p:cNvSpPr>
          <p:nvPr>
            <p:ph idx="1"/>
          </p:nvPr>
        </p:nvSpPr>
        <p:spPr>
          <a:xfrm>
            <a:off x="457200" y="1524000"/>
            <a:ext cx="8001000" cy="4876800"/>
          </a:xfrm>
        </p:spPr>
        <p:txBody>
          <a:bodyPr/>
          <a:lstStyle/>
          <a:p>
            <a:pPr marL="514350" indent="-514350">
              <a:buFont typeface="+mj-lt"/>
              <a:buAutoNum type="arabicPeriod" startAt="4"/>
            </a:pPr>
            <a:r>
              <a:rPr lang="es-ES" dirty="0"/>
              <a:t>Saber cómo medir el nivel de ruido por medio de indicadores comunes y aplicaciones móviles</a:t>
            </a:r>
          </a:p>
          <a:p>
            <a:pPr marL="514350" indent="-514350">
              <a:buFont typeface="+mj-lt"/>
              <a:buAutoNum type="arabicPeriod" startAt="4"/>
            </a:pPr>
            <a:r>
              <a:rPr lang="es-ES" dirty="0"/>
              <a:t>Describir varias maneras de controlar la exposición a los ruidos</a:t>
            </a:r>
          </a:p>
          <a:p>
            <a:pPr marL="514350" indent="-514350">
              <a:buFont typeface="+mj-lt"/>
              <a:buAutoNum type="arabicPeriod" startAt="4"/>
            </a:pPr>
            <a:r>
              <a:rPr lang="es-ES" dirty="0"/>
              <a:t>Comprender los distintos tipos de dispositivos de protección auditiva utilizados en la industria de la construcción y la manera de usarlos correctamente</a:t>
            </a:r>
          </a:p>
          <a:p>
            <a:endParaRPr lang="es-ES" dirty="0"/>
          </a:p>
          <a:p>
            <a:endParaRPr lang="es-ES" dirty="0"/>
          </a:p>
        </p:txBody>
      </p:sp>
      <p:sp>
        <p:nvSpPr>
          <p:cNvPr id="5" name="Slide Number Placeholder 2"/>
          <p:cNvSpPr>
            <a:spLocks noGrp="1"/>
          </p:cNvSpPr>
          <p:nvPr>
            <p:ph type="sldNum" sz="quarter" idx="12"/>
          </p:nvPr>
        </p:nvSpPr>
        <p:spPr>
          <a:xfrm>
            <a:off x="6858000" y="76200"/>
            <a:ext cx="2133600" cy="365125"/>
          </a:xfr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4</a:t>
            </a:fld>
            <a:endParaRPr lang="es-ES" altLang="en-US" sz="1400" dirty="0"/>
          </a:p>
        </p:txBody>
      </p:sp>
    </p:spTree>
    <p:extLst>
      <p:ext uri="{BB962C8B-B14F-4D97-AF65-F5344CB8AC3E}">
        <p14:creationId xmlns:p14="http://schemas.microsoft.com/office/powerpoint/2010/main" val="1766580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8864" y="1142999"/>
            <a:ext cx="7210070" cy="5641881"/>
          </a:xfrm>
          <a:prstGeom prst="rect">
            <a:avLst/>
          </a:prstGeom>
        </p:spPr>
      </p:pic>
      <p:sp>
        <p:nvSpPr>
          <p:cNvPr id="108546" name="Title 1"/>
          <p:cNvSpPr>
            <a:spLocks noGrp="1"/>
          </p:cNvSpPr>
          <p:nvPr>
            <p:ph type="title"/>
          </p:nvPr>
        </p:nvSpPr>
        <p:spPr>
          <a:xfrm>
            <a:off x="0" y="0"/>
            <a:ext cx="9144000" cy="1219200"/>
          </a:xfrm>
          <a:solidFill>
            <a:srgbClr val="C00000"/>
          </a:solidFill>
        </p:spPr>
        <p:txBody>
          <a:bodyPr>
            <a:normAutofit/>
          </a:bodyPr>
          <a:lstStyle/>
          <a:p>
            <a:pPr eaLnBrk="1" hangingPunct="1">
              <a:lnSpc>
                <a:spcPts val="4400"/>
              </a:lnSpc>
            </a:pPr>
            <a:r>
              <a:rPr lang="es-ES" altLang="en-US" b="1" dirty="0">
                <a:solidFill>
                  <a:schemeClr val="bg1"/>
                </a:solidFill>
                <a:latin typeface="Arial" charset="0"/>
              </a:rPr>
              <a:t>¿Por qué nos debería </a:t>
            </a:r>
            <a:br>
              <a:rPr lang="es-ES" altLang="en-US" b="1" dirty="0">
                <a:solidFill>
                  <a:schemeClr val="bg1"/>
                </a:solidFill>
                <a:latin typeface="Arial" charset="0"/>
              </a:rPr>
            </a:br>
            <a:r>
              <a:rPr lang="es-ES" altLang="en-US" b="1" dirty="0">
                <a:solidFill>
                  <a:schemeClr val="bg1"/>
                </a:solidFill>
                <a:latin typeface="Arial" charset="0"/>
              </a:rPr>
              <a:t>preocupar la hipoacusia?</a:t>
            </a:r>
            <a:endParaRPr lang="es-ES" altLang="en-US" b="1" dirty="0">
              <a:solidFill>
                <a:schemeClr val="bg1"/>
              </a:solidFill>
              <a:latin typeface="Arial" charset="0"/>
              <a:cs typeface="Arial" charset="0"/>
            </a:endParaRPr>
          </a:p>
        </p:txBody>
      </p:sp>
      <p:sp>
        <p:nvSpPr>
          <p:cNvPr id="5" name="Slide Number Placeholder 2"/>
          <p:cNvSpPr>
            <a:spLocks noGrp="1"/>
          </p:cNvSpPr>
          <p:nvPr>
            <p:ph type="sldNum" sz="quarter" idx="12"/>
          </p:nvPr>
        </p:nvSpPr>
        <p:spPr>
          <a:xfrm>
            <a:off x="6858000" y="76200"/>
            <a:ext cx="2133600" cy="365125"/>
          </a:xfr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5</a:t>
            </a:fld>
            <a:endParaRPr lang="es-ES" altLang="en-US" sz="1400" dirty="0"/>
          </a:p>
        </p:txBody>
      </p:sp>
    </p:spTree>
    <p:extLst>
      <p:ext uri="{BB962C8B-B14F-4D97-AF65-F5344CB8AC3E}">
        <p14:creationId xmlns:p14="http://schemas.microsoft.com/office/powerpoint/2010/main" val="162613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0" y="0"/>
            <a:ext cx="9144000" cy="1143000"/>
          </a:xfrm>
          <a:solidFill>
            <a:srgbClr val="C00000"/>
          </a:solidFill>
        </p:spPr>
        <p:txBody>
          <a:bodyPr/>
          <a:lstStyle/>
          <a:p>
            <a:r>
              <a:rPr lang="es-ES" altLang="en-US" b="1" dirty="0">
                <a:solidFill>
                  <a:schemeClr val="bg1"/>
                </a:solidFill>
              </a:rPr>
              <a:t>¿Han experimentado lo siguiente?:</a:t>
            </a:r>
            <a:endParaRPr lang="es-ES" altLang="en-US" dirty="0">
              <a:solidFill>
                <a:schemeClr val="bg1"/>
              </a:solidFill>
            </a:endParaRPr>
          </a:p>
        </p:txBody>
      </p:sp>
      <p:sp>
        <p:nvSpPr>
          <p:cNvPr id="43011" name="Content Placeholder 2"/>
          <p:cNvSpPr>
            <a:spLocks noGrp="1"/>
          </p:cNvSpPr>
          <p:nvPr>
            <p:ph idx="1"/>
          </p:nvPr>
        </p:nvSpPr>
        <p:spPr>
          <a:xfrm>
            <a:off x="457200" y="1447800"/>
            <a:ext cx="8458200" cy="4525963"/>
          </a:xfrm>
        </p:spPr>
        <p:txBody>
          <a:bodyPr/>
          <a:lstStyle/>
          <a:p>
            <a:pPr marL="457200" indent="-457200">
              <a:buFont typeface="Wingdings" panose="05000000000000000000" pitchFamily="2" charset="2"/>
              <a:buChar char="q"/>
              <a:defRPr/>
            </a:pPr>
            <a:r>
              <a:rPr lang="es-ES" altLang="en-US" sz="2800" dirty="0"/>
              <a:t>Tienen dificultad para escuchar a las personas </a:t>
            </a:r>
            <a:br>
              <a:rPr lang="es-ES" altLang="en-US" sz="2800" dirty="0"/>
            </a:br>
            <a:r>
              <a:rPr lang="es-ES" altLang="en-US" sz="2800" dirty="0"/>
              <a:t>cuando hay ruido de fondo.</a:t>
            </a:r>
          </a:p>
          <a:p>
            <a:pPr marL="457200" indent="-457200">
              <a:buFont typeface="Wingdings" panose="05000000000000000000" pitchFamily="2" charset="2"/>
              <a:buChar char="q"/>
              <a:defRPr/>
            </a:pPr>
            <a:r>
              <a:rPr lang="es-ES" altLang="en-US" sz="2800" dirty="0"/>
              <a:t>Las personas suenan como si estuvieran balbuceando.</a:t>
            </a:r>
          </a:p>
          <a:p>
            <a:pPr marL="457200" indent="-457200">
              <a:buFont typeface="Wingdings" panose="05000000000000000000" pitchFamily="2" charset="2"/>
              <a:buChar char="q"/>
              <a:defRPr/>
            </a:pPr>
            <a:r>
              <a:rPr lang="es-ES" altLang="en-US" sz="2800" dirty="0"/>
              <a:t>A menudo deben pedir que repitan lo que dijeron.</a:t>
            </a:r>
          </a:p>
          <a:p>
            <a:pPr marL="457200" indent="-457200">
              <a:buFont typeface="Wingdings" panose="05000000000000000000" pitchFamily="2" charset="2"/>
              <a:buChar char="q"/>
              <a:defRPr/>
            </a:pPr>
            <a:r>
              <a:rPr lang="es-ES" altLang="en-US" sz="2800" dirty="0"/>
              <a:t>Le suben mucho el volumen a la radio o la televisión.</a:t>
            </a:r>
          </a:p>
          <a:p>
            <a:pPr marL="457200" indent="-457200">
              <a:buFont typeface="Wingdings" panose="05000000000000000000" pitchFamily="2" charset="2"/>
              <a:buChar char="q"/>
              <a:defRPr/>
            </a:pPr>
            <a:r>
              <a:rPr lang="es-ES" altLang="en-US" sz="2800" dirty="0"/>
              <a:t>Tienen problemas para oír a las personas hablando </a:t>
            </a:r>
            <a:br>
              <a:rPr lang="es-ES" altLang="en-US" sz="2800" dirty="0"/>
            </a:br>
            <a:r>
              <a:rPr lang="es-ES" altLang="en-US" sz="2800" dirty="0"/>
              <a:t>por teléfono.</a:t>
            </a:r>
          </a:p>
          <a:p>
            <a:pPr marL="457200" indent="-457200">
              <a:buFont typeface="Wingdings" panose="05000000000000000000" pitchFamily="2" charset="2"/>
              <a:buChar char="q"/>
              <a:defRPr/>
            </a:pPr>
            <a:r>
              <a:rPr lang="es-ES" altLang="en-US" sz="2800" dirty="0"/>
              <a:t>Escuchan un zumbido constante en los oídos.</a:t>
            </a:r>
          </a:p>
        </p:txBody>
      </p:sp>
      <p:sp>
        <p:nvSpPr>
          <p:cNvPr id="5" name="Slide Number Placeholder 2"/>
          <p:cNvSpPr>
            <a:spLocks noGrp="1"/>
          </p:cNvSpPr>
          <p:nvPr>
            <p:ph type="sldNum" sz="quarter" idx="12"/>
          </p:nvPr>
        </p:nvSpPr>
        <p:spPr>
          <a:xfrm>
            <a:off x="6858000" y="76200"/>
            <a:ext cx="2133600" cy="365125"/>
          </a:xfr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6</a:t>
            </a:fld>
            <a:endParaRPr lang="es-ES" altLang="en-US" sz="1400" dirty="0"/>
          </a:p>
        </p:txBody>
      </p:sp>
    </p:spTree>
    <p:extLst>
      <p:ext uri="{BB962C8B-B14F-4D97-AF65-F5344CB8AC3E}">
        <p14:creationId xmlns:p14="http://schemas.microsoft.com/office/powerpoint/2010/main" val="4206020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0" y="0"/>
            <a:ext cx="9144000" cy="1143000"/>
          </a:xfrm>
          <a:solidFill>
            <a:srgbClr val="C00000"/>
          </a:solidFill>
        </p:spPr>
        <p:txBody>
          <a:bodyPr/>
          <a:lstStyle/>
          <a:p>
            <a:r>
              <a:rPr lang="es-ES" altLang="en-US" sz="4400" b="1" dirty="0">
                <a:solidFill>
                  <a:schemeClr val="bg1"/>
                </a:solidFill>
              </a:rPr>
              <a:t>Tinnitus</a:t>
            </a:r>
          </a:p>
        </p:txBody>
      </p:sp>
      <p:sp>
        <p:nvSpPr>
          <p:cNvPr id="44035" name="Content Placeholder 2"/>
          <p:cNvSpPr>
            <a:spLocks noGrp="1"/>
          </p:cNvSpPr>
          <p:nvPr>
            <p:ph idx="1"/>
          </p:nvPr>
        </p:nvSpPr>
        <p:spPr>
          <a:xfrm>
            <a:off x="381000" y="1371600"/>
            <a:ext cx="8534400" cy="4525963"/>
          </a:xfrm>
        </p:spPr>
        <p:txBody>
          <a:bodyPr/>
          <a:lstStyle/>
          <a:p>
            <a:pPr marL="457200" indent="-457200">
              <a:buFont typeface="Wingdings" panose="05000000000000000000" pitchFamily="2" charset="2"/>
              <a:buChar char="q"/>
              <a:defRPr/>
            </a:pPr>
            <a:r>
              <a:rPr lang="es-ES" dirty="0"/>
              <a:t>Zumbido en los oídos (o silbido, chiflido, estruendo, chirrido o pitido)</a:t>
            </a:r>
          </a:p>
          <a:p>
            <a:pPr>
              <a:buFont typeface="Wingdings" panose="05000000000000000000" pitchFamily="2" charset="2"/>
              <a:buChar char="q"/>
              <a:defRPr/>
            </a:pPr>
            <a:endParaRPr lang="es-ES" altLang="en-US" dirty="0"/>
          </a:p>
          <a:p>
            <a:pPr marL="457200" indent="-457200">
              <a:buFont typeface="Wingdings" panose="05000000000000000000" pitchFamily="2" charset="2"/>
              <a:buChar char="q"/>
              <a:defRPr/>
            </a:pPr>
            <a:r>
              <a:rPr lang="es-ES" spc="-60" dirty="0"/>
              <a:t>50 millones de estadounidenses padecen tinnitus.</a:t>
            </a:r>
          </a:p>
          <a:p>
            <a:pPr marL="0" indent="0">
              <a:buNone/>
              <a:defRPr/>
            </a:pPr>
            <a:endParaRPr lang="es-ES" altLang="en-US" dirty="0"/>
          </a:p>
        </p:txBody>
      </p:sp>
      <p:sp>
        <p:nvSpPr>
          <p:cNvPr id="5" name="Slide Number Placeholder 2"/>
          <p:cNvSpPr>
            <a:spLocks noGrp="1"/>
          </p:cNvSpPr>
          <p:nvPr>
            <p:ph type="sldNum" sz="quarter" idx="12"/>
          </p:nvPr>
        </p:nvSpPr>
        <p:spPr>
          <a:xfrm>
            <a:off x="6858000" y="76200"/>
            <a:ext cx="2133600" cy="365125"/>
          </a:xfr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7</a:t>
            </a:fld>
            <a:endParaRPr lang="es-ES" altLang="en-US" sz="1400" dirty="0"/>
          </a:p>
        </p:txBody>
      </p:sp>
    </p:spTree>
    <p:extLst>
      <p:ext uri="{BB962C8B-B14F-4D97-AF65-F5344CB8AC3E}">
        <p14:creationId xmlns:p14="http://schemas.microsoft.com/office/powerpoint/2010/main" val="2732699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1430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en-US" b="1" dirty="0">
                <a:solidFill>
                  <a:schemeClr val="bg1"/>
                </a:solidFill>
              </a:rPr>
              <a:t>¿Me estás hablando a mí?</a:t>
            </a:r>
          </a:p>
        </p:txBody>
      </p:sp>
      <p:sp>
        <p:nvSpPr>
          <p:cNvPr id="4" name="TextBox 3"/>
          <p:cNvSpPr txBox="1"/>
          <p:nvPr/>
        </p:nvSpPr>
        <p:spPr>
          <a:xfrm>
            <a:off x="762000" y="1143000"/>
            <a:ext cx="7924800" cy="461665"/>
          </a:xfrm>
          <a:prstGeom prst="rect">
            <a:avLst/>
          </a:prstGeom>
          <a:noFill/>
        </p:spPr>
        <p:txBody>
          <a:bodyPr wrap="square" rtlCol="0">
            <a:spAutoFit/>
          </a:bodyPr>
          <a:lstStyle/>
          <a:p>
            <a:pPr algn="ctr"/>
            <a:r>
              <a:rPr lang="es-ES" sz="2400" b="1" dirty="0"/>
              <a:t>Cómo se siente perder la audición</a:t>
            </a:r>
          </a:p>
        </p:txBody>
      </p:sp>
      <p:pic>
        <p:nvPicPr>
          <p:cNvPr id="1027" name="Picture 3"/>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756" t="2961" r="5661" b="4829"/>
          <a:stretch/>
        </p:blipFill>
        <p:spPr bwMode="auto">
          <a:xfrm>
            <a:off x="2971800" y="1737121"/>
            <a:ext cx="3276600" cy="44643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8</a:t>
            </a:fld>
            <a:endParaRPr lang="es-ES" altLang="en-US" sz="1400" dirty="0"/>
          </a:p>
        </p:txBody>
      </p:sp>
      <p:sp>
        <p:nvSpPr>
          <p:cNvPr id="14" name="TextBox 13"/>
          <p:cNvSpPr txBox="1"/>
          <p:nvPr/>
        </p:nvSpPr>
        <p:spPr>
          <a:xfrm>
            <a:off x="124918" y="6433810"/>
            <a:ext cx="8839200" cy="261610"/>
          </a:xfrm>
          <a:prstGeom prst="rect">
            <a:avLst/>
          </a:prstGeom>
          <a:noFill/>
        </p:spPr>
        <p:txBody>
          <a:bodyPr wrap="square" rtlCol="0">
            <a:spAutoFit/>
          </a:bodyPr>
          <a:lstStyle/>
          <a:p>
            <a:pPr algn="ctr"/>
            <a:r>
              <a:rPr lang="es-ES" sz="1100" dirty="0"/>
              <a:t>Elaborado por el Dr. Robert M. Ghent y Brad K. Witt de Honeywell Safety Products, San Diego, CA, y utilizado con su autorización</a:t>
            </a:r>
          </a:p>
        </p:txBody>
      </p:sp>
    </p:spTree>
    <p:extLst>
      <p:ext uri="{BB962C8B-B14F-4D97-AF65-F5344CB8AC3E}">
        <p14:creationId xmlns:p14="http://schemas.microsoft.com/office/powerpoint/2010/main" val="4260401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981200" y="0"/>
            <a:ext cx="5243863" cy="6786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505200" y="1069848"/>
            <a:ext cx="1039318" cy="5105400"/>
          </a:xfrm>
          <a:prstGeom prst="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24918" y="6433810"/>
            <a:ext cx="8839200" cy="261610"/>
          </a:xfrm>
          <a:prstGeom prst="rect">
            <a:avLst/>
          </a:prstGeom>
          <a:noFill/>
        </p:spPr>
        <p:txBody>
          <a:bodyPr wrap="square" rtlCol="0">
            <a:spAutoFit/>
          </a:bodyPr>
          <a:lstStyle/>
          <a:p>
            <a:pPr algn="ctr"/>
            <a:r>
              <a:rPr lang="es-ES" sz="1100" dirty="0"/>
              <a:t>Elaborado por el Dr. Robert M. Ghent y Brad K. Witt de Honeywell Safety Products, San Diego, CA, y utilizado con su autorización</a:t>
            </a:r>
          </a:p>
        </p:txBody>
      </p:sp>
      <p:sp>
        <p:nvSpPr>
          <p:cNvPr id="11"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9</a:t>
            </a:fld>
            <a:endParaRPr lang="es-ES" altLang="en-US" sz="1400" dirty="0"/>
          </a:p>
        </p:txBody>
      </p:sp>
      <p:pic>
        <p:nvPicPr>
          <p:cNvPr id="3" name="Masc Esp Ruido Mil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720059" y="3000980"/>
            <a:ext cx="609600" cy="609600"/>
          </a:xfrm>
          <a:prstGeom prst="rect">
            <a:avLst/>
          </a:prstGeom>
        </p:spPr>
      </p:pic>
    </p:spTree>
    <p:extLst>
      <p:ext uri="{BB962C8B-B14F-4D97-AF65-F5344CB8AC3E}">
        <p14:creationId xmlns:p14="http://schemas.microsoft.com/office/powerpoint/2010/main" val="36166861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6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12169</TotalTime>
  <Words>5933</Words>
  <Application>Microsoft Office PowerPoint</Application>
  <PresentationFormat>On-screen Show (4:3)</PresentationFormat>
  <Paragraphs>592</Paragraphs>
  <Slides>31</Slides>
  <Notes>31</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 Narrow</vt:lpstr>
      <vt:lpstr>Calibri</vt:lpstr>
      <vt:lpstr>Helvetica</vt:lpstr>
      <vt:lpstr>Times</vt:lpstr>
      <vt:lpstr>Times New Roman</vt:lpstr>
      <vt:lpstr>Wingdings</vt:lpstr>
      <vt:lpstr>Office Theme</vt:lpstr>
      <vt:lpstr>PowerPoint Presentation</vt:lpstr>
      <vt:lpstr>Objetivo</vt:lpstr>
      <vt:lpstr>Después de completar  esta capacitación, usted podrá:</vt:lpstr>
      <vt:lpstr>Después de completar  esta capacitación, usted podrá:</vt:lpstr>
      <vt:lpstr>¿Por qué nos debería  preocupar la hipoacusia?</vt:lpstr>
      <vt:lpstr>¿Han experimentado lo siguiente?:</vt:lpstr>
      <vt:lpstr>Tinnitus</vt:lpstr>
      <vt:lpstr>PowerPoint Presentation</vt:lpstr>
      <vt:lpstr>PowerPoint Presentation</vt:lpstr>
      <vt:lpstr>PowerPoint Presentation</vt:lpstr>
      <vt:lpstr>PowerPoint Presentation</vt:lpstr>
      <vt:lpstr>PowerPoint Presentation</vt:lpstr>
      <vt:lpstr>Efectos de la hipoacusia</vt:lpstr>
      <vt:lpstr>Causas de la hipoacusia</vt:lpstr>
      <vt:lpstr>Cómo saber si el nivel de ruido  en el trabajo es excesivo</vt:lpstr>
      <vt:lpstr> Medición de los sonidos</vt:lpstr>
      <vt:lpstr>Límites de ruido en las  construcciones según la OSHA</vt:lpstr>
      <vt:lpstr>PowerPoint Presentation</vt:lpstr>
      <vt:lpstr> Dispositivos para la medición del ruido </vt:lpstr>
      <vt:lpstr>Aplicaciones de sonometría</vt:lpstr>
      <vt:lpstr>Maneras de controlar el ruido  en las construcciones</vt:lpstr>
      <vt:lpstr>Ejemplos de controles administrativos  y técnicos para el ruido</vt:lpstr>
      <vt:lpstr>Medidas que deberían adoptar  los empleadores para proteger  a los trabajadores</vt:lpstr>
      <vt:lpstr>Tipos de protección auditiva</vt:lpstr>
      <vt:lpstr>Ventajas y desventajas de los distintos tipos de protección auditiva</vt:lpstr>
      <vt:lpstr>Cuidado y mantenimiento</vt:lpstr>
      <vt:lpstr>Cuidado y mantenimiento</vt:lpstr>
      <vt:lpstr>Nivel de reducción del ruido (NRR)</vt:lpstr>
      <vt:lpstr>Colocación del tapón para oído</vt:lpstr>
      <vt:lpstr>Puntos analizados</vt:lpstr>
      <vt:lpstr>Agradecimientos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Betit</dc:creator>
  <cp:lastModifiedBy>Jessica Bunting</cp:lastModifiedBy>
  <cp:revision>78</cp:revision>
  <cp:lastPrinted>2018-02-16T19:48:50Z</cp:lastPrinted>
  <dcterms:created xsi:type="dcterms:W3CDTF">2018-02-06T18:23:45Z</dcterms:created>
  <dcterms:modified xsi:type="dcterms:W3CDTF">2020-01-27T20:06:46Z</dcterms:modified>
</cp:coreProperties>
</file>