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7" r:id="rId1"/>
    <p:sldMasterId id="2147486758" r:id="rId2"/>
  </p:sldMasterIdLst>
  <p:notesMasterIdLst>
    <p:notesMasterId r:id="rId50"/>
  </p:notesMasterIdLst>
  <p:handoutMasterIdLst>
    <p:handoutMasterId r:id="rId51"/>
  </p:handoutMasterIdLst>
  <p:sldIdLst>
    <p:sldId id="584" r:id="rId3"/>
    <p:sldId id="585" r:id="rId4"/>
    <p:sldId id="586" r:id="rId5"/>
    <p:sldId id="588" r:id="rId6"/>
    <p:sldId id="583" r:id="rId7"/>
    <p:sldId id="587" r:id="rId8"/>
    <p:sldId id="534" r:id="rId9"/>
    <p:sldId id="536" r:id="rId10"/>
    <p:sldId id="612" r:id="rId11"/>
    <p:sldId id="604" r:id="rId12"/>
    <p:sldId id="605" r:id="rId13"/>
    <p:sldId id="589" r:id="rId14"/>
    <p:sldId id="598" r:id="rId15"/>
    <p:sldId id="619" r:id="rId16"/>
    <p:sldId id="600" r:id="rId17"/>
    <p:sldId id="601" r:id="rId18"/>
    <p:sldId id="602" r:id="rId19"/>
    <p:sldId id="603" r:id="rId20"/>
    <p:sldId id="596" r:id="rId21"/>
    <p:sldId id="620" r:id="rId22"/>
    <p:sldId id="544" r:id="rId23"/>
    <p:sldId id="545" r:id="rId24"/>
    <p:sldId id="551" r:id="rId25"/>
    <p:sldId id="610" r:id="rId26"/>
    <p:sldId id="611" r:id="rId27"/>
    <p:sldId id="613" r:id="rId28"/>
    <p:sldId id="607" r:id="rId29"/>
    <p:sldId id="614" r:id="rId30"/>
    <p:sldId id="617" r:id="rId31"/>
    <p:sldId id="567" r:id="rId32"/>
    <p:sldId id="576" r:id="rId33"/>
    <p:sldId id="579" r:id="rId34"/>
    <p:sldId id="580" r:id="rId35"/>
    <p:sldId id="577" r:id="rId36"/>
    <p:sldId id="553" r:id="rId37"/>
    <p:sldId id="554" r:id="rId38"/>
    <p:sldId id="555" r:id="rId39"/>
    <p:sldId id="557" r:id="rId40"/>
    <p:sldId id="559" r:id="rId41"/>
    <p:sldId id="560" r:id="rId42"/>
    <p:sldId id="556" r:id="rId43"/>
    <p:sldId id="561" r:id="rId44"/>
    <p:sldId id="616" r:id="rId45"/>
    <p:sldId id="562" r:id="rId46"/>
    <p:sldId id="621" r:id="rId47"/>
    <p:sldId id="524" r:id="rId48"/>
    <p:sldId id="615" r:id="rId49"/>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9">
          <p15:clr>
            <a:srgbClr val="A4A3A4"/>
          </p15:clr>
        </p15:guide>
        <p15:guide id="2" pos="2197">
          <p15:clr>
            <a:srgbClr val="A4A3A4"/>
          </p15:clr>
        </p15:guide>
        <p15:guide id="3" orient="horz" pos="2932">
          <p15:clr>
            <a:srgbClr val="A4A3A4"/>
          </p15:clr>
        </p15:guide>
        <p15:guide id="4"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Aer" initials="QA" lastIdx="22" clrIdx="0">
    <p:extLst/>
  </p:cmAuthor>
  <p:cmAuthor id="2" name="QAer" initials="Q" lastIdx="6" clrIdx="1"/>
  <p:cmAuthor id="3" name="Ken Lindenfelser" initials="KL" lastIdx="9" clrIdx="2"/>
  <p:cmAuthor id="4" name="Kathy Tolentino Gonzalez" initials="KTG"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70D0C"/>
    <a:srgbClr val="FF0000"/>
    <a:srgbClr val="0000CC"/>
    <a:srgbClr val="00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2427" autoAdjust="0"/>
    <p:restoredTop sz="67773" autoAdjust="0"/>
  </p:normalViewPr>
  <p:slideViewPr>
    <p:cSldViewPr>
      <p:cViewPr>
        <p:scale>
          <a:sx n="73" d="100"/>
          <a:sy n="73" d="100"/>
        </p:scale>
        <p:origin x="-2862" y="-144"/>
      </p:cViewPr>
      <p:guideLst>
        <p:guide orient="horz" pos="2160"/>
        <p:guide pos="2880"/>
      </p:guideLst>
    </p:cSldViewPr>
  </p:slideViewPr>
  <p:outlineViewPr>
    <p:cViewPr>
      <p:scale>
        <a:sx n="33" d="100"/>
        <a:sy n="33" d="100"/>
      </p:scale>
      <p:origin x="0" y="19986"/>
    </p:cViewPr>
    <p:sldLst>
      <p:sld r:id="rId1" collapse="1"/>
      <p:sld r:id="rId2" collapse="1"/>
    </p:sldLst>
  </p:outlineViewPr>
  <p:notesTextViewPr>
    <p:cViewPr>
      <p:scale>
        <a:sx n="100" d="100"/>
        <a:sy n="100" d="100"/>
      </p:scale>
      <p:origin x="0" y="0"/>
    </p:cViewPr>
  </p:notesTextViewPr>
  <p:sorterViewPr>
    <p:cViewPr>
      <p:scale>
        <a:sx n="100" d="100"/>
        <a:sy n="100" d="100"/>
      </p:scale>
      <p:origin x="0" y="5352"/>
    </p:cViewPr>
  </p:sorterViewPr>
  <p:notesViewPr>
    <p:cSldViewPr>
      <p:cViewPr>
        <p:scale>
          <a:sx n="70" d="100"/>
          <a:sy n="70" d="100"/>
        </p:scale>
        <p:origin x="-3438" y="-504"/>
      </p:cViewPr>
      <p:guideLst>
        <p:guide orient="horz" pos="2909"/>
        <p:guide orient="horz" pos="2932"/>
        <p:guide pos="2197"/>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1"/>
            <a:ext cx="3043929" cy="46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t" anchorCtr="0" compatLnSpc="1">
            <a:prstTxWarp prst="textNoShape">
              <a:avLst/>
            </a:prstTxWarp>
          </a:bodyPr>
          <a:lstStyle>
            <a:lvl1pPr eaLnBrk="0" hangingPunct="0">
              <a:defRPr sz="1200">
                <a:latin typeface="Times" pitchFamily="18" charset="0"/>
              </a:defRPr>
            </a:lvl1pPr>
          </a:lstStyle>
          <a:p>
            <a:pPr>
              <a:defRPr/>
            </a:pPr>
            <a:endParaRPr lang="en-US" altLang="en-US" dirty="0"/>
          </a:p>
        </p:txBody>
      </p:sp>
      <p:sp>
        <p:nvSpPr>
          <p:cNvPr id="21507" name="Rectangle 3"/>
          <p:cNvSpPr>
            <a:spLocks noGrp="1" noChangeArrowheads="1"/>
          </p:cNvSpPr>
          <p:nvPr>
            <p:ph type="dt" sz="quarter" idx="1"/>
          </p:nvPr>
        </p:nvSpPr>
        <p:spPr bwMode="auto">
          <a:xfrm>
            <a:off x="3979172" y="1"/>
            <a:ext cx="3043929" cy="46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t" anchorCtr="0" compatLnSpc="1">
            <a:prstTxWarp prst="textNoShape">
              <a:avLst/>
            </a:prstTxWarp>
          </a:bodyPr>
          <a:lstStyle>
            <a:lvl1pPr algn="r" eaLnBrk="0" hangingPunct="0">
              <a:defRPr sz="1200">
                <a:latin typeface="Times" pitchFamily="18" charset="0"/>
              </a:defRPr>
            </a:lvl1pPr>
          </a:lstStyle>
          <a:p>
            <a:pPr>
              <a:defRPr/>
            </a:pPr>
            <a:endParaRPr lang="en-US" altLang="en-US" dirty="0"/>
          </a:p>
        </p:txBody>
      </p:sp>
      <p:sp>
        <p:nvSpPr>
          <p:cNvPr id="21508" name="Rectangle 4"/>
          <p:cNvSpPr>
            <a:spLocks noGrp="1" noChangeArrowheads="1"/>
          </p:cNvSpPr>
          <p:nvPr>
            <p:ph type="ftr" sz="quarter" idx="2"/>
          </p:nvPr>
        </p:nvSpPr>
        <p:spPr bwMode="auto">
          <a:xfrm>
            <a:off x="1" y="8843486"/>
            <a:ext cx="3043929"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b" anchorCtr="0" compatLnSpc="1">
            <a:prstTxWarp prst="textNoShape">
              <a:avLst/>
            </a:prstTxWarp>
          </a:bodyPr>
          <a:lstStyle>
            <a:lvl1pPr eaLnBrk="0" hangingPunct="0">
              <a:defRPr sz="1200">
                <a:latin typeface="Times" pitchFamily="18" charset="0"/>
              </a:defRPr>
            </a:lvl1pPr>
          </a:lstStyle>
          <a:p>
            <a:pPr>
              <a:defRPr/>
            </a:pPr>
            <a:endParaRPr lang="en-US" altLang="en-US" dirty="0"/>
          </a:p>
        </p:txBody>
      </p:sp>
      <p:sp>
        <p:nvSpPr>
          <p:cNvPr id="21509" name="Rectangle 5"/>
          <p:cNvSpPr>
            <a:spLocks noGrp="1" noChangeArrowheads="1"/>
          </p:cNvSpPr>
          <p:nvPr>
            <p:ph type="sldNum" sz="quarter" idx="3"/>
          </p:nvPr>
        </p:nvSpPr>
        <p:spPr bwMode="auto">
          <a:xfrm>
            <a:off x="3979172" y="8843486"/>
            <a:ext cx="3043929"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b" anchorCtr="0" compatLnSpc="1">
            <a:prstTxWarp prst="textNoShape">
              <a:avLst/>
            </a:prstTxWarp>
          </a:bodyPr>
          <a:lstStyle>
            <a:lvl1pPr algn="r" eaLnBrk="0" hangingPunct="0">
              <a:defRPr sz="1200">
                <a:latin typeface="Times" pitchFamily="18" charset="0"/>
              </a:defRPr>
            </a:lvl1pPr>
          </a:lstStyle>
          <a:p>
            <a:pPr>
              <a:defRPr/>
            </a:pPr>
            <a:fld id="{29DD3486-AA21-4E7D-BCF4-2B242EE6FFEF}" type="slidenum">
              <a:rPr lang="en-US" altLang="en-US"/>
              <a:pPr>
                <a:defRPr/>
              </a:pPr>
              <a:t>‹#›</a:t>
            </a:fld>
            <a:endParaRPr lang="es-ES" altLang="en-US" dirty="0"/>
          </a:p>
        </p:txBody>
      </p:sp>
    </p:spTree>
    <p:extLst>
      <p:ext uri="{BB962C8B-B14F-4D97-AF65-F5344CB8AC3E}">
        <p14:creationId xmlns:p14="http://schemas.microsoft.com/office/powerpoint/2010/main" val="2615809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hdr" sz="quarter"/>
          </p:nvPr>
        </p:nvSpPr>
        <p:spPr bwMode="auto">
          <a:xfrm>
            <a:off x="1" y="1"/>
            <a:ext cx="3043929" cy="46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t" anchorCtr="0" compatLnSpc="1">
            <a:prstTxWarp prst="textNoShape">
              <a:avLst/>
            </a:prstTxWarp>
          </a:bodyPr>
          <a:lstStyle>
            <a:lvl1pPr eaLnBrk="0" hangingPunct="0">
              <a:defRPr sz="1200">
                <a:latin typeface="Times" pitchFamily="18" charset="0"/>
              </a:defRPr>
            </a:lvl1pPr>
          </a:lstStyle>
          <a:p>
            <a:pPr>
              <a:defRPr/>
            </a:pPr>
            <a:endParaRPr lang="en-US" altLang="en-US" dirty="0"/>
          </a:p>
        </p:txBody>
      </p:sp>
      <p:sp>
        <p:nvSpPr>
          <p:cNvPr id="23555" name="Rectangle 1027"/>
          <p:cNvSpPr>
            <a:spLocks noGrp="1" noChangeArrowheads="1"/>
          </p:cNvSpPr>
          <p:nvPr>
            <p:ph type="dt" idx="1"/>
          </p:nvPr>
        </p:nvSpPr>
        <p:spPr bwMode="auto">
          <a:xfrm>
            <a:off x="3979172" y="1"/>
            <a:ext cx="3043929" cy="46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t" anchorCtr="0" compatLnSpc="1">
            <a:prstTxWarp prst="textNoShape">
              <a:avLst/>
            </a:prstTxWarp>
          </a:bodyPr>
          <a:lstStyle>
            <a:lvl1pPr algn="r" eaLnBrk="0" hangingPunct="0">
              <a:defRPr sz="1200">
                <a:latin typeface="Times" pitchFamily="18" charset="0"/>
              </a:defRPr>
            </a:lvl1pPr>
          </a:lstStyle>
          <a:p>
            <a:pPr>
              <a:defRPr/>
            </a:pPr>
            <a:endParaRPr lang="en-US" altLang="en-US" dirty="0"/>
          </a:p>
        </p:txBody>
      </p:sp>
      <p:sp>
        <p:nvSpPr>
          <p:cNvPr id="159748" name="Rectangle 1028"/>
          <p:cNvSpPr>
            <a:spLocks noGrp="1" noRot="1" noChangeAspect="1" noChangeArrowheads="1" noTextEdit="1"/>
          </p:cNvSpPr>
          <p:nvPr>
            <p:ph type="sldImg" idx="2"/>
          </p:nvPr>
        </p:nvSpPr>
        <p:spPr bwMode="auto">
          <a:xfrm>
            <a:off x="1182688" y="696913"/>
            <a:ext cx="4657725" cy="34925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1029"/>
          <p:cNvSpPr>
            <a:spLocks noGrp="1" noChangeArrowheads="1"/>
          </p:cNvSpPr>
          <p:nvPr>
            <p:ph type="body" sz="quarter" idx="3"/>
          </p:nvPr>
        </p:nvSpPr>
        <p:spPr bwMode="auto">
          <a:xfrm>
            <a:off x="936841" y="4422543"/>
            <a:ext cx="5149421" cy="418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3558" name="Rectangle 1030"/>
          <p:cNvSpPr>
            <a:spLocks noGrp="1" noChangeArrowheads="1"/>
          </p:cNvSpPr>
          <p:nvPr>
            <p:ph type="ftr" sz="quarter" idx="4"/>
          </p:nvPr>
        </p:nvSpPr>
        <p:spPr bwMode="auto">
          <a:xfrm>
            <a:off x="1" y="8843486"/>
            <a:ext cx="3043929"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b" anchorCtr="0" compatLnSpc="1">
            <a:prstTxWarp prst="textNoShape">
              <a:avLst/>
            </a:prstTxWarp>
          </a:bodyPr>
          <a:lstStyle>
            <a:lvl1pPr eaLnBrk="0" hangingPunct="0">
              <a:defRPr sz="1200">
                <a:latin typeface="Times" pitchFamily="18" charset="0"/>
              </a:defRPr>
            </a:lvl1pPr>
          </a:lstStyle>
          <a:p>
            <a:pPr>
              <a:defRPr/>
            </a:pPr>
            <a:endParaRPr lang="en-US" altLang="en-US" dirty="0"/>
          </a:p>
        </p:txBody>
      </p:sp>
      <p:sp>
        <p:nvSpPr>
          <p:cNvPr id="23559" name="Rectangle 1031"/>
          <p:cNvSpPr>
            <a:spLocks noGrp="1" noChangeArrowheads="1"/>
          </p:cNvSpPr>
          <p:nvPr>
            <p:ph type="sldNum" sz="quarter" idx="5"/>
          </p:nvPr>
        </p:nvSpPr>
        <p:spPr bwMode="auto">
          <a:xfrm>
            <a:off x="3979172" y="8843486"/>
            <a:ext cx="3043929"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6" tIns="46652" rIns="93306" bIns="46652" numCol="1" anchor="b" anchorCtr="0" compatLnSpc="1">
            <a:prstTxWarp prst="textNoShape">
              <a:avLst/>
            </a:prstTxWarp>
          </a:bodyPr>
          <a:lstStyle>
            <a:lvl1pPr algn="r" eaLnBrk="0" hangingPunct="0">
              <a:defRPr sz="1200">
                <a:latin typeface="Times" pitchFamily="18" charset="0"/>
              </a:defRPr>
            </a:lvl1pPr>
          </a:lstStyle>
          <a:p>
            <a:pPr>
              <a:defRPr/>
            </a:pPr>
            <a:fld id="{05BC6C48-EC53-4EBF-9E7F-E1F5BF5EB399}" type="slidenum">
              <a:rPr lang="en-US" altLang="en-US"/>
              <a:pPr>
                <a:defRPr/>
              </a:pPr>
              <a:t>‹#›</a:t>
            </a:fld>
            <a:endParaRPr lang="es-ES" altLang="en-US" dirty="0"/>
          </a:p>
        </p:txBody>
      </p:sp>
    </p:spTree>
    <p:extLst>
      <p:ext uri="{BB962C8B-B14F-4D97-AF65-F5344CB8AC3E}">
        <p14:creationId xmlns:p14="http://schemas.microsoft.com/office/powerpoint/2010/main" val="17272840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dc.gov/niosh/mining/works/conversheet1820.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arp.org/health/brain-health/info-07-2013/hearing-loss-linked-to-dementia.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sha.org/public/hearing/Causes-of-Hearing-Loss-in-Children/" TargetMode="External"/><Relationship Id="rId7" Type="http://schemas.openxmlformats.org/officeDocument/2006/relationships/hyperlink" Target="http://www.osteopathic.org/osteopathic-health/about-your-health/health-conditions-library/general-health/Pages/headphone-safety.aspx"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scielo.br/scielo.php?pid=S1516-18462014000300779&amp;script=sci_arttext&amp;tlng=en" TargetMode="External"/><Relationship Id="rId5" Type="http://schemas.openxmlformats.org/officeDocument/2006/relationships/hyperlink" Target="https://www.osha.gov/dts/shib/shib030818.html" TargetMode="External"/><Relationship Id="rId4" Type="http://schemas.openxmlformats.org/officeDocument/2006/relationships/hyperlink" Target="https://www.asha.org/public/hearing/Ototoxic-Medication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niosh/topics/noise/noise_level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niosh/topics/noise/app.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play.google.com/store/apps/details?id=com.gamebasic.decibe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Veayb1NucTA"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mailto:sbenjamin@cpwr.co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youtu.be/20KKMEyd6SE"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agc-oregon.org/industry-priorities/focus-four-health/" TargetMode="External"/><Relationship Id="rId5" Type="http://schemas.openxmlformats.org/officeDocument/2006/relationships/hyperlink" Target="https://www.youtube.com/watch?v=YX1kMPDZbgg&amp;feature=youtu.be" TargetMode="External"/><Relationship Id="rId4" Type="http://schemas.openxmlformats.org/officeDocument/2006/relationships/hyperlink" Target="mailto:sbenjamin@cpwr.com"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solidFill>
            <a:schemeClr val="bg1"/>
          </a:solidFill>
          <a:ln/>
        </p:spPr>
      </p:sp>
      <p:sp>
        <p:nvSpPr>
          <p:cNvPr id="160771" name="Notes Placeholder 2"/>
          <p:cNvSpPr>
            <a:spLocks noGrp="1"/>
          </p:cNvSpPr>
          <p:nvPr>
            <p:ph type="body" idx="1"/>
          </p:nvPr>
        </p:nvSpPr>
        <p:spPr>
          <a:xfrm>
            <a:off x="920751" y="4349750"/>
            <a:ext cx="5149421" cy="4188935"/>
          </a:xfrm>
          <a:noFill/>
        </p:spPr>
        <p:txBody>
          <a:bodyPr/>
          <a:lstStyle/>
          <a:p>
            <a:r>
              <a:rPr lang="es-ES" dirty="0"/>
              <a:t>El tema de esta presentación es el ruido en </a:t>
            </a:r>
            <a:r>
              <a:rPr lang="es-ES" dirty="0" smtClean="0"/>
              <a:t>las obras de construcción </a:t>
            </a:r>
            <a:r>
              <a:rPr lang="es-ES" dirty="0"/>
              <a:t>y la prevención de la pérdida auditiva.</a:t>
            </a:r>
          </a:p>
        </p:txBody>
      </p:sp>
      <p:sp>
        <p:nvSpPr>
          <p:cNvPr id="16077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DDEDA150-0781-42C0-8787-B299D6FFDDDE}" type="slidenum">
              <a:rPr lang="en-US" altLang="en-US" smtClean="0">
                <a:solidFill>
                  <a:prstClr val="black"/>
                </a:solidFill>
              </a:rPr>
              <a:pPr>
                <a:spcBef>
                  <a:spcPct val="0"/>
                </a:spcBef>
              </a:pPr>
              <a:t>1</a:t>
            </a:fld>
            <a:endParaRPr lang="es-ES" altLang="en-US" dirty="0">
              <a:solidFill>
                <a:prstClr val="black"/>
              </a:solidFill>
            </a:endParaRPr>
          </a:p>
        </p:txBody>
      </p:sp>
    </p:spTree>
    <p:extLst>
      <p:ext uri="{BB962C8B-B14F-4D97-AF65-F5344CB8AC3E}">
        <p14:creationId xmlns:p14="http://schemas.microsoft.com/office/powerpoint/2010/main" val="165641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p:spPr>
        <p:txBody>
          <a:bodyPr/>
          <a:lstStyle/>
          <a:p>
            <a:r>
              <a:rPr lang="es-ES" b="1" dirty="0"/>
              <a:t>Lea todos los puntos de la diapositiva. Luego de cada uno, pídale a la clase que anoten si es algo que han experimentado. </a:t>
            </a:r>
            <a:endParaRPr lang="es-ES" dirty="0"/>
          </a:p>
          <a:p>
            <a:r>
              <a:rPr lang="es-ES" b="1" dirty="0"/>
              <a:t> </a:t>
            </a:r>
            <a:endParaRPr lang="es-ES" dirty="0"/>
          </a:p>
          <a:p>
            <a:r>
              <a:rPr lang="es-ES" b="1" dirty="0"/>
              <a:t>Luego de leerlos todos</a:t>
            </a:r>
            <a:endParaRPr lang="es-ES" dirty="0"/>
          </a:p>
          <a:p>
            <a:r>
              <a:rPr lang="es-ES" b="1" dirty="0"/>
              <a:t> </a:t>
            </a:r>
            <a:endParaRPr lang="es-ES" dirty="0"/>
          </a:p>
          <a:p>
            <a:r>
              <a:rPr lang="es-ES" b="1" dirty="0"/>
              <a:t>DECIRLE A LA CLASE:</a:t>
            </a:r>
            <a:endParaRPr lang="es-ES" dirty="0"/>
          </a:p>
          <a:p>
            <a:r>
              <a:rPr lang="es-ES" dirty="0"/>
              <a:t>Estos son los síntomas de la hipoacusia. La hipoacusia se presenta de manera gradual con el paso del tiempo, por lo que no detectarán cambios pequeños o una pérdida de la capacidad auditiva de inmediato. </a:t>
            </a:r>
          </a:p>
        </p:txBody>
      </p:sp>
      <p:sp>
        <p:nvSpPr>
          <p:cNvPr id="1751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B5BA1E67-B56D-4F64-8193-AE63028D3D6A}" type="slidenum">
              <a:rPr lang="en-US" altLang="en-US" smtClean="0"/>
              <a:pPr>
                <a:spcBef>
                  <a:spcPct val="0"/>
                </a:spcBef>
              </a:pPr>
              <a:t>10</a:t>
            </a:fld>
            <a:endParaRPr lang="es-ES" altLang="en-US" dirty="0"/>
          </a:p>
        </p:txBody>
      </p:sp>
    </p:spTree>
    <p:extLst>
      <p:ext uri="{BB962C8B-B14F-4D97-AF65-F5344CB8AC3E}">
        <p14:creationId xmlns:p14="http://schemas.microsoft.com/office/powerpoint/2010/main" val="2581589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p:spPr>
        <p:txBody>
          <a:bodyPr/>
          <a:lstStyle/>
          <a:p>
            <a:r>
              <a:rPr lang="es-ES" dirty="0"/>
              <a:t>El último punto de la diapositiva anterior es un signo de tinnitus.</a:t>
            </a:r>
          </a:p>
          <a:p>
            <a:endParaRPr lang="es-ES" dirty="0"/>
          </a:p>
          <a:p>
            <a:r>
              <a:rPr lang="es-ES" dirty="0"/>
              <a:t>Además de un zumbido, el tinnitus puede presentarse como un silbido, chiflido, estruendo, chirrido o pitido. Es un indicio de que hay un problema en el sistema auditivo, que comprende el oído, el nervio auditivo (que conecta el oído interno con el cerebro) y las regiones del cerebro encargadas de procesar los sonidos.</a:t>
            </a:r>
          </a:p>
          <a:p>
            <a:endParaRPr lang="es-ES" dirty="0"/>
          </a:p>
          <a:p>
            <a:r>
              <a:rPr lang="es-ES" dirty="0"/>
              <a:t>Las causas del tinnitus pueden ser la hipoacusia por niveles excesivos de ruido y otras afecciones, entre ellas, infecciones auditivas y sinusales, tumores cerebrales y ciertos medicamentos y drogas.</a:t>
            </a:r>
          </a:p>
          <a:p>
            <a:endParaRPr lang="es-ES" dirty="0"/>
          </a:p>
          <a:p>
            <a:r>
              <a:rPr lang="es-ES" dirty="0"/>
              <a:t>De acuerdo con la Asociación Estadounidense de Tinnitus (ATA), se estima que más de 50 millones de personas de los EE. UU. padecen este trastorno. De ellas, 12 millones tienen un grado de tinnitus de tal gravedad que requiere atención médica y alrededor de 2 millones presentan una debilidad tan alta que no pueden funcionar con normalidad en el día a día.</a:t>
            </a:r>
          </a:p>
          <a:p>
            <a:endParaRPr lang="es-ES" dirty="0"/>
          </a:p>
          <a:p>
            <a:r>
              <a:rPr lang="es-ES" dirty="0"/>
              <a:t>No hay nada que se pueda hacer una vez que la audición se ha dañado de forma permanente, pero la buena noticia es que la hipoacusia provocada por niveles excesivos de ruido se puede prevenir.</a:t>
            </a:r>
          </a:p>
          <a:p>
            <a:endParaRPr lang="es-ES" altLang="en-US" dirty="0"/>
          </a:p>
        </p:txBody>
      </p:sp>
      <p:sp>
        <p:nvSpPr>
          <p:cNvPr id="1761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8B6D6C98-EA76-4944-A406-D53F0B45C397}" type="slidenum">
              <a:rPr lang="en-US" altLang="en-US" smtClean="0"/>
              <a:pPr>
                <a:spcBef>
                  <a:spcPct val="0"/>
                </a:spcBef>
              </a:pPr>
              <a:t>11</a:t>
            </a:fld>
            <a:endParaRPr lang="es-ES" altLang="en-US" dirty="0"/>
          </a:p>
        </p:txBody>
      </p:sp>
    </p:spTree>
    <p:extLst>
      <p:ext uri="{BB962C8B-B14F-4D97-AF65-F5344CB8AC3E}">
        <p14:creationId xmlns:p14="http://schemas.microsoft.com/office/powerpoint/2010/main" val="66211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311150"/>
            <a:ext cx="3963988" cy="2971800"/>
          </a:xfrm>
        </p:spPr>
      </p:sp>
      <p:sp>
        <p:nvSpPr>
          <p:cNvPr id="3" name="Notes Placeholder 2"/>
          <p:cNvSpPr>
            <a:spLocks noGrp="1"/>
          </p:cNvSpPr>
          <p:nvPr>
            <p:ph type="body" idx="1"/>
          </p:nvPr>
        </p:nvSpPr>
        <p:spPr>
          <a:xfrm>
            <a:off x="539750" y="3282950"/>
            <a:ext cx="6019800" cy="5791200"/>
          </a:xfrm>
        </p:spPr>
        <p:txBody>
          <a:bodyPr/>
          <a:lstStyle/>
          <a:p>
            <a:r>
              <a:rPr lang="es-ES" dirty="0"/>
              <a:t>Al trabajar </a:t>
            </a:r>
            <a:r>
              <a:rPr lang="es-ES" dirty="0" smtClean="0"/>
              <a:t>en la construcción, </a:t>
            </a:r>
            <a:r>
              <a:rPr lang="es-ES" dirty="0"/>
              <a:t>están expuestos a los ruidos generados por la actividad que están realizando, así como por otras tareas que tienen lugar en la obra. </a:t>
            </a:r>
            <a:endParaRPr lang="es-ES" sz="600" dirty="0"/>
          </a:p>
          <a:p>
            <a:r>
              <a:rPr lang="es-ES" dirty="0"/>
              <a:t>La capacidad de escuchar lo que sucede alrededor afecta de manera directa su seguridad y su vida.</a:t>
            </a:r>
            <a:endParaRPr lang="es-ES" sz="600" dirty="0"/>
          </a:p>
          <a:p>
            <a:r>
              <a:rPr lang="es-ES" dirty="0"/>
              <a:t>Escuchemos algunos audios que nos ayudarán a experimentar lo que significa no poder escuchar.</a:t>
            </a:r>
            <a:endParaRPr lang="es-ES" sz="600" dirty="0"/>
          </a:p>
          <a:p>
            <a:r>
              <a:rPr lang="es-ES" sz="1100" b="1" dirty="0"/>
              <a:t>NOTAS ADICIONALES PARA EL INSTRUCTOR</a:t>
            </a:r>
            <a:endParaRPr lang="es-ES" sz="1100" dirty="0"/>
          </a:p>
          <a:p>
            <a:r>
              <a:rPr lang="es-ES" sz="1100" b="1" dirty="0"/>
              <a:t>Las diapositivas 14 a 18 contienen archivos de audio. Los últimos 2 se pueden dejar de lado (diapositivas 17 y 18) si se necesita una versión más corta. Reproduzca cada uno de los archivos de audios. Al finalizar, vaya a la diapositiva en la que figuran todas las palabras en el orden en que se dijeron en los audios y pídale a la clase que la comparen con sus hojas de trabajo. </a:t>
            </a:r>
          </a:p>
          <a:p>
            <a:endParaRPr lang="es-ES" sz="1100" dirty="0"/>
          </a:p>
          <a:p>
            <a:r>
              <a:rPr lang="es-ES" sz="1100" b="1" dirty="0"/>
              <a:t>Los archivos incluyen 10 palabras que se repiten en los primeros 4 audios (el último tiene un conjunto distinto de 10 palabras). Esas 10 palabras se seleccionaron con el fin de incluir una amplia variedad de sonidos del habla, pero con un particular énfasis en aquellos que pueden verse considerablemente afectados por la hipoacusia.</a:t>
            </a:r>
          </a:p>
          <a:p>
            <a:pPr marL="171707" indent="-171707">
              <a:buFont typeface="Arial" panose="020B0604020202020204" pitchFamily="34" charset="0"/>
              <a:buChar char="•"/>
            </a:pPr>
            <a:r>
              <a:rPr lang="es-ES" sz="1100" b="1" dirty="0"/>
              <a:t>El primer audio representa lo que se escucharía con hipoacusia </a:t>
            </a:r>
            <a:r>
              <a:rPr lang="es-ES" sz="1100" b="1" u="sng" dirty="0"/>
              <a:t>severa</a:t>
            </a:r>
            <a:r>
              <a:rPr lang="es-ES" sz="1100" b="1" dirty="0"/>
              <a:t> en una obra en construcción. </a:t>
            </a:r>
            <a:endParaRPr lang="es-ES" sz="1100" dirty="0"/>
          </a:p>
          <a:p>
            <a:pPr marL="171707" indent="-171707">
              <a:buFont typeface="Arial" panose="020B0604020202020204" pitchFamily="34" charset="0"/>
              <a:buChar char="•"/>
            </a:pPr>
            <a:r>
              <a:rPr lang="es-ES" sz="1100" b="1" dirty="0"/>
              <a:t>El segundo representa lo que se escucharía con hipoacusia </a:t>
            </a:r>
            <a:r>
              <a:rPr lang="es-ES" sz="1100" b="1" u="sng" dirty="0"/>
              <a:t>leve</a:t>
            </a:r>
            <a:r>
              <a:rPr lang="es-ES" sz="1100" b="1" dirty="0"/>
              <a:t> en una obra en construcción. </a:t>
            </a:r>
            <a:endParaRPr lang="es-ES" sz="1100" dirty="0"/>
          </a:p>
          <a:p>
            <a:pPr marL="171707" indent="-171707">
              <a:buFont typeface="Arial" panose="020B0604020202020204" pitchFamily="34" charset="0"/>
              <a:buChar char="•"/>
            </a:pPr>
            <a:r>
              <a:rPr lang="es-ES" sz="1100" b="1" dirty="0"/>
              <a:t>El tercero representa cómo se escuchan las palabras con una audición </a:t>
            </a:r>
            <a:r>
              <a:rPr lang="es-ES" sz="1100" b="1" u="sng" dirty="0"/>
              <a:t>normal</a:t>
            </a:r>
            <a:r>
              <a:rPr lang="es-ES" sz="1100" b="1" dirty="0"/>
              <a:t> en una obra en construcción. </a:t>
            </a:r>
            <a:endParaRPr lang="es-ES" sz="1100" dirty="0"/>
          </a:p>
          <a:p>
            <a:pPr marL="171707" indent="-171707">
              <a:buFont typeface="Arial" panose="020B0604020202020204" pitchFamily="34" charset="0"/>
              <a:buChar char="•"/>
            </a:pPr>
            <a:r>
              <a:rPr lang="es-ES" sz="1100" b="1" dirty="0"/>
              <a:t>El cuarto representa cómo se escuchan las palabras con una audición </a:t>
            </a:r>
            <a:r>
              <a:rPr lang="es-ES" sz="1100" b="1" u="sng" dirty="0"/>
              <a:t>normal</a:t>
            </a:r>
            <a:r>
              <a:rPr lang="es-ES" sz="1100" b="1" dirty="0"/>
              <a:t> en una habitación silenciosa. </a:t>
            </a:r>
            <a:endParaRPr lang="es-ES" sz="1100" dirty="0"/>
          </a:p>
          <a:p>
            <a:pPr marL="171707" indent="-171707">
              <a:buFont typeface="Arial" panose="020B0604020202020204" pitchFamily="34" charset="0"/>
              <a:buChar char="•"/>
            </a:pPr>
            <a:r>
              <a:rPr lang="es-ES" sz="1100" b="1" dirty="0"/>
              <a:t>El quinto representa lo que se escucharía con hipoacusia </a:t>
            </a:r>
            <a:r>
              <a:rPr lang="es-ES" sz="1100" b="1" u="sng" dirty="0"/>
              <a:t>moderada</a:t>
            </a:r>
            <a:r>
              <a:rPr lang="es-ES" sz="1100" b="1" dirty="0"/>
              <a:t> en una habitación silenciosa, pero con una voz de mujer.</a:t>
            </a:r>
            <a:endParaRPr lang="es-ES" sz="1100" dirty="0"/>
          </a:p>
          <a:p>
            <a:r>
              <a:rPr lang="es-ES" sz="900" i="1" dirty="0"/>
              <a:t>Utilizado con la autorización del Dr. Robert M. Ghent y Brad K. Witt de Honeywell Safety Products, San Diego, CA. Las simulaciones de hipoacusia se hicieron por medio del simulador de hipoacusia de los CDC/NIOSH, que se encuentra en </a:t>
            </a:r>
            <a:r>
              <a:rPr lang="es-ES" sz="900" i="1" dirty="0">
                <a:solidFill>
                  <a:srgbClr val="0000FF"/>
                </a:solidFill>
                <a:hlinkClick r:id="rId3"/>
              </a:rPr>
              <a:t>http://</a:t>
            </a:r>
            <a:r>
              <a:rPr lang="es-ES" sz="900" i="1" dirty="0" smtClean="0">
                <a:solidFill>
                  <a:srgbClr val="0000FF"/>
                </a:solidFill>
                <a:hlinkClick r:id="rId3"/>
              </a:rPr>
              <a:t>www.cdc.gov/niosh/mining/works/coversheet1820.html</a:t>
            </a:r>
            <a:r>
              <a:rPr lang="es-ES" sz="900" i="1" dirty="0"/>
              <a:t>. El desarrollo y la producción de los materiales hablados originales estuvieron a cargo del Dr. Richard W. Harris, el Dr. Ron W. Channel y el Dr. Shawn Nissen del Departamento de Trastornos de la Comunicación de la Universidad Brigham Young. </a:t>
            </a:r>
            <a:endParaRPr lang="es-ES" sz="900" dirty="0"/>
          </a:p>
          <a:p>
            <a:endParaRPr lang="es-ES" sz="1000" dirty="0"/>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12</a:t>
            </a:fld>
            <a:endParaRPr lang="es-ES" altLang="en-US" dirty="0"/>
          </a:p>
        </p:txBody>
      </p:sp>
    </p:spTree>
    <p:extLst>
      <p:ext uri="{BB962C8B-B14F-4D97-AF65-F5344CB8AC3E}">
        <p14:creationId xmlns:p14="http://schemas.microsoft.com/office/powerpoint/2010/main" val="2435068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Reparta una copia de la hoja de trabajo titulada “</a:t>
            </a:r>
            <a:r>
              <a:rPr lang="es-ES" b="1" i="0" dirty="0"/>
              <a:t>¿Me estás hablando a mí?” </a:t>
            </a:r>
            <a:r>
              <a:rPr lang="es-ES" b="1" dirty="0"/>
              <a:t>a cada participante.</a:t>
            </a:r>
          </a:p>
          <a:p>
            <a:endParaRPr lang="es-ES" dirty="0"/>
          </a:p>
          <a:p>
            <a:r>
              <a:rPr lang="es-ES" b="1" dirty="0"/>
              <a:t>DECIRLE A LA CLASE:</a:t>
            </a:r>
          </a:p>
          <a:p>
            <a:endParaRPr lang="es-ES" dirty="0"/>
          </a:p>
          <a:p>
            <a:r>
              <a:rPr lang="es-ES" dirty="0"/>
              <a:t>Vamos a hacer cinco ejercicios auditivos. Hay una columna para cada uno de ellos en la hoja de trabajo. Para cada ejercicio, voy a reproducir un archivo de audio con 10 palabras. A medida que escuchan, intente anotar las palabras que oyen en la columna correspondiente de la hoja de trabajo. Siéntanse libres de adivinar. Al final de este ejercicio, veremos cuántas son correctas.</a:t>
            </a:r>
          </a:p>
          <a:p>
            <a:endParaRPr lang="es-ES" dirty="0"/>
          </a:p>
          <a:p>
            <a:r>
              <a:rPr lang="es-ES" dirty="0"/>
              <a:t>No voy a retirarles las hojas de trabajo. Son solo para que puedan anotar lo que escuchan durante el análisis.</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13</a:t>
            </a:fld>
            <a:endParaRPr lang="es-ES" altLang="en-US" dirty="0"/>
          </a:p>
        </p:txBody>
      </p:sp>
    </p:spTree>
    <p:extLst>
      <p:ext uri="{BB962C8B-B14F-4D97-AF65-F5344CB8AC3E}">
        <p14:creationId xmlns:p14="http://schemas.microsoft.com/office/powerpoint/2010/main" val="708126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Comencemos con el primer audio. Deben completar la primera columna. Conforme vayan escuchando las palabras, escríbanlas en el orden en que las oyen. No esperan a que termine la reproducción. </a:t>
            </a:r>
          </a:p>
          <a:p>
            <a:endParaRPr lang="es-ES" dirty="0"/>
          </a:p>
          <a:p>
            <a:r>
              <a:rPr lang="es-ES" b="1" dirty="0"/>
              <a:t>Haga clic sobre la imagen de sonido o el botón de reproducción en la pantalla para reproducir el archivo de audio.  </a:t>
            </a:r>
          </a:p>
          <a:p>
            <a:endParaRPr lang="es-ES" dirty="0"/>
          </a:p>
          <a:p>
            <a:r>
              <a:rPr lang="es-ES" b="1" dirty="0"/>
              <a:t>Luego de que haya finalizado el audio: </a:t>
            </a:r>
          </a:p>
          <a:p>
            <a:endParaRPr lang="es-ES" dirty="0"/>
          </a:p>
          <a:p>
            <a:r>
              <a:rPr lang="es-ES" b="1" dirty="0"/>
              <a:t>PREGUNTAR A LA CLASE: </a:t>
            </a:r>
          </a:p>
          <a:p>
            <a:endParaRPr lang="es-ES" dirty="0"/>
          </a:p>
          <a:p>
            <a:r>
              <a:rPr lang="es-ES" dirty="0"/>
              <a:t>¿Fue fácil distinguir las palabras? ¿Qué nivel de hipoacusia creen que representa? </a:t>
            </a:r>
          </a:p>
          <a:p>
            <a:endParaRPr lang="es-ES" dirty="0"/>
          </a:p>
          <a:p>
            <a:r>
              <a:rPr lang="es-ES" b="1" dirty="0"/>
              <a:t>Permítales un par de minutos para responder.</a:t>
            </a:r>
          </a:p>
          <a:p>
            <a:endParaRPr lang="es-ES" dirty="0"/>
          </a:p>
          <a:p>
            <a:r>
              <a:rPr lang="es-ES" b="1" dirty="0"/>
              <a:t>DECIRLE A LA CLASE: </a:t>
            </a:r>
            <a:endParaRPr lang="es-ES" dirty="0"/>
          </a:p>
          <a:p>
            <a:r>
              <a:rPr lang="es-ES" dirty="0"/>
              <a:t>Acabamos de escuchar un ejemplo de cómo se escucharía a un hombre decir 10 palabras por sobre el ruido de fondo proveniente de una obra en construcción si se padece de hipoacusia </a:t>
            </a:r>
            <a:r>
              <a:rPr lang="es-ES" u="sng" dirty="0"/>
              <a:t>severa</a:t>
            </a:r>
            <a:r>
              <a:rPr lang="es-ES" dirty="0"/>
              <a:t>.  </a:t>
            </a:r>
          </a:p>
        </p:txBody>
      </p:sp>
      <p:sp>
        <p:nvSpPr>
          <p:cNvPr id="4" name="Slide Number Placeholder 3"/>
          <p:cNvSpPr>
            <a:spLocks noGrp="1"/>
          </p:cNvSpPr>
          <p:nvPr>
            <p:ph type="sldNum" sz="quarter" idx="10"/>
          </p:nvPr>
        </p:nvSpPr>
        <p:spPr/>
        <p:txBody>
          <a:bodyPr/>
          <a:lstStyle/>
          <a:p>
            <a:fld id="{BF5720C6-5805-439E-A5C8-65ECED0102C9}" type="slidenum">
              <a:rPr lang="en-US" smtClean="0"/>
              <a:t>14</a:t>
            </a:fld>
            <a:endParaRPr lang="es-ES" dirty="0"/>
          </a:p>
        </p:txBody>
      </p:sp>
    </p:spTree>
    <p:extLst>
      <p:ext uri="{BB962C8B-B14F-4D97-AF65-F5344CB8AC3E}">
        <p14:creationId xmlns:p14="http://schemas.microsoft.com/office/powerpoint/2010/main" val="1459777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3550" y="4425950"/>
            <a:ext cx="5867400" cy="4188935"/>
          </a:xfrm>
        </p:spPr>
        <p:txBody>
          <a:bodyPr/>
          <a:lstStyle/>
          <a:p>
            <a:r>
              <a:rPr lang="es-ES" dirty="0"/>
              <a:t>Ahora pasemos al segundo audio. Escriban lo que escuchen en la segunda columna.</a:t>
            </a:r>
          </a:p>
          <a:p>
            <a:endParaRPr lang="es-ES" dirty="0"/>
          </a:p>
          <a:p>
            <a:r>
              <a:rPr lang="es-ES" b="1" dirty="0"/>
              <a:t>Haga clic sobre la imagen de sonido o el botón de reproducción en la pantalla para reproducir el archivo de audio. Indíquele a la clase que escriban lo que escuchen en la segunda columna de la hoja de trabajo.</a:t>
            </a:r>
          </a:p>
          <a:p>
            <a:endParaRPr lang="es-ES" dirty="0"/>
          </a:p>
          <a:p>
            <a:r>
              <a:rPr lang="es-ES" b="1" dirty="0"/>
              <a:t>Luego de que haya finalizado el audio:</a:t>
            </a:r>
            <a:r>
              <a:rPr lang="es-ES" dirty="0"/>
              <a:t> </a:t>
            </a:r>
          </a:p>
          <a:p>
            <a:endParaRPr lang="es-ES" dirty="0"/>
          </a:p>
          <a:p>
            <a:r>
              <a:rPr lang="es-ES" b="1" dirty="0"/>
              <a:t>PREGUNTAR A LA CLASE: </a:t>
            </a:r>
            <a:endParaRPr lang="es-ES" dirty="0"/>
          </a:p>
          <a:p>
            <a:r>
              <a:rPr lang="es-ES" dirty="0"/>
              <a:t>¿Fue fácil distinguir las palabras? ¿Qué nivel de hipoacusia creen que representa? </a:t>
            </a:r>
          </a:p>
          <a:p>
            <a:endParaRPr lang="es-ES" dirty="0"/>
          </a:p>
          <a:p>
            <a:r>
              <a:rPr lang="es-ES" b="1" dirty="0"/>
              <a:t>Permítales un par de minutos para responder.</a:t>
            </a:r>
          </a:p>
          <a:p>
            <a:endParaRPr lang="es-ES" dirty="0"/>
          </a:p>
          <a:p>
            <a:r>
              <a:rPr lang="es-ES" b="1" dirty="0"/>
              <a:t>DECIRLE A LA CLASE: </a:t>
            </a:r>
            <a:endParaRPr lang="es-ES" dirty="0"/>
          </a:p>
          <a:p>
            <a:r>
              <a:rPr lang="es-ES" dirty="0"/>
              <a:t>Acabamos de escuchar un ejemplo de cómo se escucharía a un hombre decir 10 palabras por sobre el ruido de fondo proveniente de una obra en construcción si se padece de hipoacusia </a:t>
            </a:r>
            <a:r>
              <a:rPr lang="es-ES" u="sng" dirty="0"/>
              <a:t>leve</a:t>
            </a:r>
            <a:r>
              <a:rPr lang="es-ES" dirty="0"/>
              <a:t>.  </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15</a:t>
            </a:fld>
            <a:endParaRPr lang="es-ES" altLang="en-US" dirty="0"/>
          </a:p>
        </p:txBody>
      </p:sp>
    </p:spTree>
    <p:extLst>
      <p:ext uri="{BB962C8B-B14F-4D97-AF65-F5344CB8AC3E}">
        <p14:creationId xmlns:p14="http://schemas.microsoft.com/office/powerpoint/2010/main" val="17453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Ahora pasemos el tercer audio. Escriban lo que escuchen en la tercera columna.</a:t>
            </a:r>
          </a:p>
          <a:p>
            <a:endParaRPr lang="es-ES" sz="800" dirty="0"/>
          </a:p>
          <a:p>
            <a:r>
              <a:rPr lang="es-ES" b="1" dirty="0"/>
              <a:t>Haga clic sobre la imagen de sonido o el botón de reproducción en la pantalla para reproducir el archivo de audio. </a:t>
            </a:r>
          </a:p>
          <a:p>
            <a:endParaRPr lang="es-ES" sz="800" dirty="0"/>
          </a:p>
          <a:p>
            <a:r>
              <a:rPr lang="es-ES" b="1" dirty="0"/>
              <a:t>Luego de que haya finalizado el audio: </a:t>
            </a:r>
          </a:p>
          <a:p>
            <a:endParaRPr lang="es-ES" sz="400" dirty="0"/>
          </a:p>
          <a:p>
            <a:r>
              <a:rPr lang="es-ES" b="1" dirty="0"/>
              <a:t>PREGUNTAR A LA CLASE: </a:t>
            </a:r>
            <a:endParaRPr lang="es-ES" dirty="0"/>
          </a:p>
          <a:p>
            <a:r>
              <a:rPr lang="es-ES" dirty="0"/>
              <a:t>¿Fue fácil distinguir las palabras? ¿Qué nivel de hipoacusia creen que representa?</a:t>
            </a:r>
          </a:p>
          <a:p>
            <a:endParaRPr lang="es-ES" sz="400" dirty="0"/>
          </a:p>
          <a:p>
            <a:r>
              <a:rPr lang="es-ES" b="1" dirty="0"/>
              <a:t>Permítales un par de minutos para responder.</a:t>
            </a:r>
          </a:p>
          <a:p>
            <a:endParaRPr lang="es-ES" sz="400" dirty="0"/>
          </a:p>
          <a:p>
            <a:r>
              <a:rPr lang="es-ES" b="1" dirty="0"/>
              <a:t>DECIRLE A LA CLASE: </a:t>
            </a:r>
            <a:endParaRPr lang="es-ES" dirty="0"/>
          </a:p>
          <a:p>
            <a:r>
              <a:rPr lang="es-ES" dirty="0"/>
              <a:t>Acabamos de escuchar un ejemplo de cómo se escucharía a un hombre decir 10 palabras por sobre el ruido de fondo proveniente de una obra en construcción si </a:t>
            </a:r>
            <a:r>
              <a:rPr lang="es-ES" u="sng" dirty="0"/>
              <a:t>no se padece de hipoacusia</a:t>
            </a:r>
            <a:r>
              <a:rPr lang="es-ES" dirty="0"/>
              <a:t>.  </a:t>
            </a:r>
          </a:p>
          <a:p>
            <a:endParaRPr lang="es-ES" sz="800" dirty="0"/>
          </a:p>
          <a:p>
            <a:r>
              <a:rPr lang="es-ES" b="1" dirty="0"/>
              <a:t>NOTA PARA EL INSTRUCTOR:</a:t>
            </a:r>
            <a:endParaRPr lang="es-ES" dirty="0"/>
          </a:p>
          <a:p>
            <a:r>
              <a:rPr lang="es-ES" b="1" dirty="0"/>
              <a:t>Si se acorta ejercicio y no se usan las diapositivas 17 y 18, avance a la diapositiva 19.</a:t>
            </a:r>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16</a:t>
            </a:fld>
            <a:endParaRPr lang="es-ES" altLang="en-US" dirty="0"/>
          </a:p>
        </p:txBody>
      </p:sp>
    </p:spTree>
    <p:extLst>
      <p:ext uri="{BB962C8B-B14F-4D97-AF65-F5344CB8AC3E}">
        <p14:creationId xmlns:p14="http://schemas.microsoft.com/office/powerpoint/2010/main" val="384150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5950" y="4422544"/>
            <a:ext cx="6019800" cy="4575407"/>
          </a:xfrm>
        </p:spPr>
        <p:txBody>
          <a:bodyPr/>
          <a:lstStyle/>
          <a:p>
            <a:r>
              <a:rPr lang="es-ES" dirty="0"/>
              <a:t>Los dos últimos audios son una prueba de la capacidad auditiva fuera del trabajo. Escriban lo que escuchen en la cuarta columna.</a:t>
            </a:r>
          </a:p>
          <a:p>
            <a:endParaRPr lang="es-ES" dirty="0"/>
          </a:p>
          <a:p>
            <a:r>
              <a:rPr lang="es-ES" b="1" dirty="0"/>
              <a:t>Haga clic sobre la imagen de sonido o el botón de reproducción en la pantalla para reproducir el archivo de audio. </a:t>
            </a:r>
          </a:p>
          <a:p>
            <a:endParaRPr lang="es-ES" dirty="0"/>
          </a:p>
          <a:p>
            <a:r>
              <a:rPr lang="es-ES" b="1" dirty="0"/>
              <a:t>Luego de que haya finalizado el audio: </a:t>
            </a:r>
            <a:endParaRPr lang="es-ES" dirty="0"/>
          </a:p>
          <a:p>
            <a:r>
              <a:rPr lang="es-ES" b="1" dirty="0"/>
              <a:t> </a:t>
            </a:r>
            <a:endParaRPr lang="es-ES" dirty="0"/>
          </a:p>
          <a:p>
            <a:r>
              <a:rPr lang="es-ES" b="1" dirty="0"/>
              <a:t>PREGUNTAR A LA CLASE: </a:t>
            </a:r>
            <a:endParaRPr lang="es-ES" dirty="0"/>
          </a:p>
          <a:p>
            <a:r>
              <a:rPr lang="es-ES" dirty="0"/>
              <a:t>¿Fue fácil distinguir las palabras? ¿Qué nivel de hipoacusia creen que representa? </a:t>
            </a:r>
          </a:p>
          <a:p>
            <a:endParaRPr lang="es-ES" dirty="0"/>
          </a:p>
          <a:p>
            <a:r>
              <a:rPr lang="es-ES" b="1" dirty="0"/>
              <a:t>Permítales un par de minutos para responder.</a:t>
            </a:r>
          </a:p>
          <a:p>
            <a:endParaRPr lang="es-ES" dirty="0"/>
          </a:p>
          <a:p>
            <a:r>
              <a:rPr lang="es-ES" b="1" dirty="0"/>
              <a:t>DECIRLE A LA CLASE: </a:t>
            </a:r>
            <a:endParaRPr lang="es-ES" dirty="0"/>
          </a:p>
          <a:p>
            <a:r>
              <a:rPr lang="es-ES" dirty="0"/>
              <a:t>Acabamos de escuchar un ejemplo de cómo se escucharía a un hombre decir 10 palabras sin ruido de fondo si </a:t>
            </a:r>
            <a:r>
              <a:rPr lang="es-ES" u="sng" dirty="0"/>
              <a:t>no se padece de hipoacusia</a:t>
            </a:r>
            <a:r>
              <a:rPr lang="es-ES" dirty="0"/>
              <a:t>.  </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17</a:t>
            </a:fld>
            <a:endParaRPr lang="es-ES" altLang="en-US" dirty="0"/>
          </a:p>
        </p:txBody>
      </p:sp>
    </p:spTree>
    <p:extLst>
      <p:ext uri="{BB962C8B-B14F-4D97-AF65-F5344CB8AC3E}">
        <p14:creationId xmlns:p14="http://schemas.microsoft.com/office/powerpoint/2010/main" val="268528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Ahora pasemos al último audio. Escriban lo que escuchen en la última columna.</a:t>
            </a:r>
          </a:p>
          <a:p>
            <a:r>
              <a:rPr lang="es-ES" dirty="0"/>
              <a:t> </a:t>
            </a:r>
          </a:p>
          <a:p>
            <a:r>
              <a:rPr lang="es-ES" b="1" dirty="0"/>
              <a:t>Haga clic sobre la imagen de sonido o el botón de reproducción en la pantalla para reproducir el archivo de audio. </a:t>
            </a:r>
          </a:p>
          <a:p>
            <a:endParaRPr lang="es-ES" dirty="0"/>
          </a:p>
          <a:p>
            <a:r>
              <a:rPr lang="es-ES" b="1" dirty="0"/>
              <a:t>Luego de que haya finalizado el audio:</a:t>
            </a:r>
          </a:p>
          <a:p>
            <a:endParaRPr lang="es-ES" dirty="0"/>
          </a:p>
          <a:p>
            <a:r>
              <a:rPr lang="es-ES" b="1" dirty="0"/>
              <a:t>PREGUNTAR A LA CLASE: </a:t>
            </a:r>
            <a:endParaRPr lang="es-ES" dirty="0"/>
          </a:p>
          <a:p>
            <a:r>
              <a:rPr lang="es-ES" dirty="0"/>
              <a:t>¿Fue fácil distinguir las palabras? ¿Qué nivel de hipoacusia creen que representa? </a:t>
            </a:r>
          </a:p>
          <a:p>
            <a:endParaRPr lang="es-ES" dirty="0"/>
          </a:p>
          <a:p>
            <a:r>
              <a:rPr lang="es-ES" b="1" dirty="0"/>
              <a:t>Permítales un par de minutos para responder.</a:t>
            </a:r>
          </a:p>
          <a:p>
            <a:endParaRPr lang="es-ES" dirty="0"/>
          </a:p>
          <a:p>
            <a:r>
              <a:rPr lang="es-ES" b="1" dirty="0"/>
              <a:t>DECIRLE A LA CLASE: </a:t>
            </a:r>
            <a:endParaRPr lang="es-ES" dirty="0"/>
          </a:p>
          <a:p>
            <a:r>
              <a:rPr lang="es-ES" dirty="0"/>
              <a:t>Acabamos de escuchar un ejemplo de cómo se escucharía a una mujer decir 10 palabras sin ruido de fondo si se padece de hipoacusia </a:t>
            </a:r>
            <a:r>
              <a:rPr lang="es-ES" u="sng" dirty="0"/>
              <a:t>moderada</a:t>
            </a:r>
            <a:r>
              <a:rPr lang="es-ES" dirty="0"/>
              <a:t>. </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18</a:t>
            </a:fld>
            <a:endParaRPr lang="es-ES" altLang="en-US" dirty="0"/>
          </a:p>
        </p:txBody>
      </p:sp>
    </p:spTree>
    <p:extLst>
      <p:ext uri="{BB962C8B-B14F-4D97-AF65-F5344CB8AC3E}">
        <p14:creationId xmlns:p14="http://schemas.microsoft.com/office/powerpoint/2010/main" val="54466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5950" y="4422543"/>
            <a:ext cx="5791200" cy="4188935"/>
          </a:xfrm>
        </p:spPr>
        <p:txBody>
          <a:bodyPr/>
          <a:lstStyle/>
          <a:p>
            <a:r>
              <a:rPr lang="es-ES" b="1" dirty="0"/>
              <a:t>Indíquele a la clase que se tomen unos minutos para comparar lo que escribieron con los resultados.</a:t>
            </a:r>
          </a:p>
          <a:p>
            <a:endParaRPr lang="es-ES" dirty="0"/>
          </a:p>
          <a:p>
            <a:r>
              <a:rPr lang="es-ES" dirty="0"/>
              <a:t>Estas son las palabras de cada uno de los audios. Tómense unos minutos para ver cuántas pudieron identificar.</a:t>
            </a:r>
          </a:p>
          <a:p>
            <a:endParaRPr lang="es-ES" dirty="0"/>
          </a:p>
          <a:p>
            <a:r>
              <a:rPr lang="es-ES" b="1" dirty="0"/>
              <a:t>PREGUNTAR A LA CLASE: </a:t>
            </a:r>
            <a:endParaRPr lang="es-ES" dirty="0"/>
          </a:p>
          <a:p>
            <a:r>
              <a:rPr lang="es-ES" dirty="0"/>
              <a:t>Levanten la mano si les sorprende el resultado obtenido.</a:t>
            </a:r>
          </a:p>
          <a:p>
            <a:endParaRPr lang="es-ES" dirty="0"/>
          </a:p>
          <a:p>
            <a:r>
              <a:rPr lang="es-ES" b="1" dirty="0"/>
              <a:t>LUEGO PREGUNTAR A LA CLASE:</a:t>
            </a:r>
            <a:endParaRPr lang="es-ES" dirty="0"/>
          </a:p>
          <a:p>
            <a:r>
              <a:rPr lang="es-ES" dirty="0"/>
              <a:t>¿Cómo se vio afectado lo que escuchaban por el ruido de fondo de la obra? </a:t>
            </a:r>
          </a:p>
          <a:p>
            <a:endParaRPr lang="es-ES" sz="800" dirty="0"/>
          </a:p>
          <a:p>
            <a:r>
              <a:rPr lang="es-ES" b="1" dirty="0"/>
              <a:t>Permítales un par de minutos para responder.</a:t>
            </a:r>
          </a:p>
          <a:p>
            <a:endParaRPr lang="es-ES" sz="800" dirty="0"/>
          </a:p>
          <a:p>
            <a:r>
              <a:rPr lang="es-ES" b="1" dirty="0"/>
              <a:t>DECIRLE A LA CLASE:</a:t>
            </a:r>
            <a:endParaRPr lang="es-ES" dirty="0"/>
          </a:p>
          <a:p>
            <a:r>
              <a:rPr lang="es-ES" dirty="0"/>
              <a:t>De acuerdo con los especialistas, en las primeras etapas de la hipoacusia se torna difícil escuchar frecuencias altas. Por ejemplo, es posible que tengan problemas para escuchar o comprender las voces agudas de los niños. Las personas con hipoacusia a menudo tienen dificultad para diferenciar palabras que suenan parecido, en especial aquellas que contienen los sonidos S, F, SH, CH, H, TH, T, K o C suave. Las palabras de los archivos de audio que escuchamos recién incluían combinaciones de letras que suelen verse afectadas por la hipoacusia laboral.</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19</a:t>
            </a:fld>
            <a:endParaRPr lang="es-ES" altLang="en-US" dirty="0"/>
          </a:p>
        </p:txBody>
      </p:sp>
    </p:spTree>
    <p:extLst>
      <p:ext uri="{BB962C8B-B14F-4D97-AF65-F5344CB8AC3E}">
        <p14:creationId xmlns:p14="http://schemas.microsoft.com/office/powerpoint/2010/main" val="401430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1" dirty="0"/>
              <a:t>NOTA</a:t>
            </a:r>
            <a:r>
              <a:rPr lang="es-ES" b="1" dirty="0"/>
              <a:t>: Usar esta diapositiva si la presentación se emplea como un programa de capacitación independiente.</a:t>
            </a:r>
            <a:endParaRPr lang="es-ES" dirty="0"/>
          </a:p>
          <a:p>
            <a:r>
              <a:rPr lang="es-ES" dirty="0"/>
              <a:t> </a:t>
            </a:r>
          </a:p>
          <a:p>
            <a:r>
              <a:rPr lang="es-ES" dirty="0"/>
              <a:t>Presentaciones:</a:t>
            </a:r>
          </a:p>
          <a:p>
            <a:pPr lvl="1"/>
            <a:r>
              <a:rPr lang="es-ES" dirty="0"/>
              <a:t>Nombre</a:t>
            </a:r>
            <a:endParaRPr lang="es-ES" dirty="0">
              <a:effectLst/>
            </a:endParaRPr>
          </a:p>
          <a:p>
            <a:pPr lvl="1"/>
            <a:r>
              <a:rPr lang="es-ES" dirty="0"/>
              <a:t>Profesión </a:t>
            </a:r>
            <a:endParaRPr lang="es-ES" dirty="0">
              <a:effectLst/>
            </a:endParaRPr>
          </a:p>
          <a:p>
            <a:pPr lvl="1"/>
            <a:r>
              <a:rPr lang="es-ES" dirty="0"/>
              <a:t>Años en la industria de la construcción  </a:t>
            </a:r>
            <a:endParaRPr lang="es-ES" dirty="0">
              <a:effectLst/>
            </a:endParaRPr>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2</a:t>
            </a:fld>
            <a:endParaRPr lang="es-ES" altLang="en-US" dirty="0"/>
          </a:p>
        </p:txBody>
      </p:sp>
    </p:spTree>
    <p:extLst>
      <p:ext uri="{BB962C8B-B14F-4D97-AF65-F5344CB8AC3E}">
        <p14:creationId xmlns:p14="http://schemas.microsoft.com/office/powerpoint/2010/main" val="3876685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xfrm>
            <a:off x="692152" y="4422544"/>
            <a:ext cx="5638799" cy="4346806"/>
          </a:xfrm>
          <a:noFill/>
        </p:spPr>
        <p:txBody>
          <a:bodyPr/>
          <a:lstStyle/>
          <a:p>
            <a:r>
              <a:rPr lang="es-ES" dirty="0"/>
              <a:t>La exposición a sonidos fuertes puede provocar una hipoacusia transitoria con una duración de entre 16 y 48 horas.</a:t>
            </a:r>
          </a:p>
          <a:p>
            <a:endParaRPr lang="es-ES" dirty="0"/>
          </a:p>
          <a:p>
            <a:r>
              <a:rPr lang="es-ES" dirty="0"/>
              <a:t>Si bien el efecto puede parece temporario, puede ocasionar daños permanentes en la audición y otras consecuencias que uno no se imagina. </a:t>
            </a:r>
          </a:p>
          <a:p>
            <a:endParaRPr lang="es-ES" dirty="0"/>
          </a:p>
          <a:p>
            <a:r>
              <a:rPr lang="es-ES" dirty="0"/>
              <a:t>La hipoacusia puede interferir en la comunicación en las obras de construcción y dificultar la percepción de las señales de advertencia.</a:t>
            </a:r>
          </a:p>
          <a:p>
            <a:endParaRPr lang="es-ES" dirty="0"/>
          </a:p>
          <a:p>
            <a:r>
              <a:rPr lang="es-ES" dirty="0"/>
              <a:t>También puede afectar el sentido del equilibrio de la persona, lo que conlleva un mayor riesgo de caídas.</a:t>
            </a:r>
          </a:p>
          <a:p>
            <a:endParaRPr lang="es-ES" dirty="0"/>
          </a:p>
          <a:p>
            <a:pPr marL="0" marR="0" indent="0">
              <a:spcBef>
                <a:spcPts val="0"/>
              </a:spcBef>
              <a:spcAft>
                <a:spcPts val="1200"/>
              </a:spcAft>
            </a:pPr>
            <a:r>
              <a:rPr lang="es-ES" dirty="0"/>
              <a:t>Asimismo, la hipoacusia puede tener un gran impacto sobre las interacciones sociales y derivar en sentimientos de soledad y depresión. Según investigaciones recientes, es posible que este trastorno también desempeñe un papel importante en la salud cerebral conforme el individuo envejece y producir desde deficiencias menores hasta demencia. </a:t>
            </a:r>
            <a:r>
              <a:rPr lang="es-ES" dirty="0" smtClean="0"/>
              <a:t>(Fuente: </a:t>
            </a:r>
            <a:r>
              <a:rPr lang="es-ES" u="sng" dirty="0">
                <a:solidFill>
                  <a:srgbClr val="0000FF"/>
                </a:solidFill>
                <a:hlinkClick r:id="rId3"/>
              </a:rPr>
              <a:t>https://</a:t>
            </a:r>
            <a:r>
              <a:rPr lang="es-ES" u="sng" dirty="0" smtClean="0">
                <a:solidFill>
                  <a:srgbClr val="0000FF"/>
                </a:solidFill>
                <a:hlinkClick r:id="rId3"/>
              </a:rPr>
              <a:t>www.aarp.org/health/brain-health/info-07-2013/hearing-loss-linked-to-dementia.html</a:t>
            </a:r>
            <a:r>
              <a:rPr lang="es-ES" u="none" dirty="0" smtClean="0">
                <a:solidFill>
                  <a:srgbClr val="0000FF"/>
                </a:solidFill>
              </a:rPr>
              <a:t>. Nota: El recurso en el enlace</a:t>
            </a:r>
            <a:r>
              <a:rPr lang="es-ES" u="none" baseline="0" dirty="0" smtClean="0">
                <a:solidFill>
                  <a:srgbClr val="0000FF"/>
                </a:solidFill>
              </a:rPr>
              <a:t> solamente </a:t>
            </a:r>
            <a:r>
              <a:rPr lang="es-ES" u="none" dirty="0" smtClean="0">
                <a:solidFill>
                  <a:srgbClr val="0000FF"/>
                </a:solidFill>
              </a:rPr>
              <a:t>esta disponible</a:t>
            </a:r>
            <a:r>
              <a:rPr lang="es-ES" u="none" baseline="0" dirty="0" smtClean="0">
                <a:solidFill>
                  <a:srgbClr val="0000FF"/>
                </a:solidFill>
              </a:rPr>
              <a:t> en inglés</a:t>
            </a:r>
            <a:r>
              <a:rPr lang="es-ES" dirty="0" smtClean="0"/>
              <a:t>)</a:t>
            </a:r>
          </a:p>
          <a:p>
            <a:endParaRPr lang="es-ES" dirty="0"/>
          </a:p>
          <a:p>
            <a:r>
              <a:rPr lang="es-ES" dirty="0"/>
              <a:t>La exposición a niveles excesivos de ruido también puede aumentar el estrés y la presión arterial, además de producir nerviosismo, insomnio y fatiga.</a:t>
            </a:r>
          </a:p>
        </p:txBody>
      </p:sp>
      <p:sp>
        <p:nvSpPr>
          <p:cNvPr id="1740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7952" indent="-291027" eaLnBrk="0" hangingPunct="0">
              <a:spcBef>
                <a:spcPct val="30000"/>
              </a:spcBef>
              <a:defRPr sz="1200">
                <a:solidFill>
                  <a:schemeClr val="tx1"/>
                </a:solidFill>
                <a:latin typeface="Times" pitchFamily="18" charset="0"/>
              </a:defRPr>
            </a:lvl2pPr>
            <a:lvl3pPr marL="1165710" indent="-231863" eaLnBrk="0" hangingPunct="0">
              <a:spcBef>
                <a:spcPct val="30000"/>
              </a:spcBef>
              <a:defRPr sz="1200">
                <a:solidFill>
                  <a:schemeClr val="tx1"/>
                </a:solidFill>
                <a:latin typeface="Times" pitchFamily="18" charset="0"/>
              </a:defRPr>
            </a:lvl3pPr>
            <a:lvl4pPr marL="1632634" indent="-231863" eaLnBrk="0" hangingPunct="0">
              <a:spcBef>
                <a:spcPct val="30000"/>
              </a:spcBef>
              <a:defRPr sz="1200">
                <a:solidFill>
                  <a:schemeClr val="tx1"/>
                </a:solidFill>
                <a:latin typeface="Times" pitchFamily="18" charset="0"/>
              </a:defRPr>
            </a:lvl4pPr>
            <a:lvl5pPr marL="2097959" indent="-231863" eaLnBrk="0" hangingPunct="0">
              <a:spcBef>
                <a:spcPct val="30000"/>
              </a:spcBef>
              <a:defRPr sz="1200">
                <a:solidFill>
                  <a:schemeClr val="tx1"/>
                </a:solidFill>
                <a:latin typeface="Times" pitchFamily="18" charset="0"/>
              </a:defRPr>
            </a:lvl5pPr>
            <a:lvl6pPr marL="2558486" indent="-231863" eaLnBrk="0" fontAlgn="base" hangingPunct="0">
              <a:spcBef>
                <a:spcPct val="30000"/>
              </a:spcBef>
              <a:spcAft>
                <a:spcPct val="0"/>
              </a:spcAft>
              <a:defRPr sz="1200">
                <a:solidFill>
                  <a:schemeClr val="tx1"/>
                </a:solidFill>
                <a:latin typeface="Times" pitchFamily="18" charset="0"/>
              </a:defRPr>
            </a:lvl6pPr>
            <a:lvl7pPr marL="3019013" indent="-231863" eaLnBrk="0" fontAlgn="base" hangingPunct="0">
              <a:spcBef>
                <a:spcPct val="30000"/>
              </a:spcBef>
              <a:spcAft>
                <a:spcPct val="0"/>
              </a:spcAft>
              <a:defRPr sz="1200">
                <a:solidFill>
                  <a:schemeClr val="tx1"/>
                </a:solidFill>
                <a:latin typeface="Times" pitchFamily="18" charset="0"/>
              </a:defRPr>
            </a:lvl7pPr>
            <a:lvl8pPr marL="3479541" indent="-231863" eaLnBrk="0" fontAlgn="base" hangingPunct="0">
              <a:spcBef>
                <a:spcPct val="30000"/>
              </a:spcBef>
              <a:spcAft>
                <a:spcPct val="0"/>
              </a:spcAft>
              <a:defRPr sz="1200">
                <a:solidFill>
                  <a:schemeClr val="tx1"/>
                </a:solidFill>
                <a:latin typeface="Times" pitchFamily="18" charset="0"/>
              </a:defRPr>
            </a:lvl8pPr>
            <a:lvl9pPr marL="3940068" indent="-231863" eaLnBrk="0" fontAlgn="base" hangingPunct="0">
              <a:spcBef>
                <a:spcPct val="30000"/>
              </a:spcBef>
              <a:spcAft>
                <a:spcPct val="0"/>
              </a:spcAft>
              <a:defRPr sz="1200">
                <a:solidFill>
                  <a:schemeClr val="tx1"/>
                </a:solidFill>
                <a:latin typeface="Times" pitchFamily="18" charset="0"/>
              </a:defRPr>
            </a:lvl9pPr>
          </a:lstStyle>
          <a:p>
            <a:pPr>
              <a:spcBef>
                <a:spcPct val="0"/>
              </a:spcBef>
            </a:pPr>
            <a:fld id="{1654A0AD-B09F-4717-ACBF-6F469DE9A70F}" type="slidenum">
              <a:rPr lang="en-US" altLang="en-US" smtClean="0"/>
              <a:pPr>
                <a:spcBef>
                  <a:spcPct val="0"/>
                </a:spcBef>
              </a:pPr>
              <a:t>20</a:t>
            </a:fld>
            <a:endParaRPr lang="es-ES" altLang="en-US" dirty="0"/>
          </a:p>
        </p:txBody>
      </p:sp>
    </p:spTree>
    <p:extLst>
      <p:ext uri="{BB962C8B-B14F-4D97-AF65-F5344CB8AC3E}">
        <p14:creationId xmlns:p14="http://schemas.microsoft.com/office/powerpoint/2010/main" val="12441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xfrm>
            <a:off x="387350" y="4422543"/>
            <a:ext cx="6400799" cy="4651607"/>
          </a:xfrm>
          <a:noFill/>
        </p:spPr>
        <p:txBody>
          <a:bodyPr/>
          <a:lstStyle/>
          <a:p>
            <a:r>
              <a:rPr lang="es-ES" dirty="0"/>
              <a:t>La causa más frecuente de hipoacusia es la exposición a niveles altos de ruido, lo que se conoce como hipoacusia inducida por el ruido. </a:t>
            </a:r>
          </a:p>
          <a:p>
            <a:r>
              <a:rPr lang="es-ES" dirty="0"/>
              <a:t>Entre otras causas, se encuentra las siguientes:</a:t>
            </a:r>
          </a:p>
          <a:p>
            <a:pPr marL="171707" indent="-171707">
              <a:buFont typeface="Arial" panose="020B0604020202020204" pitchFamily="34" charset="0"/>
              <a:buChar char="•"/>
            </a:pPr>
            <a:r>
              <a:rPr lang="es-ES" dirty="0"/>
              <a:t>Drogas, medicamentos y sustancias químicas que dañen los oídos (denominados ototóxicos), tales como ciertos solventes utilizados en las construcciones</a:t>
            </a:r>
          </a:p>
          <a:p>
            <a:pPr marL="171707" indent="-171707">
              <a:buFont typeface="Arial" panose="020B0604020202020204" pitchFamily="34" charset="0"/>
              <a:buChar char="•"/>
            </a:pPr>
            <a:r>
              <a:rPr lang="es-ES" dirty="0"/>
              <a:t>El envejecimiento: aproximadamente una de cada tres personas de entre 65 y 74 años presenta hipoacusia.</a:t>
            </a:r>
          </a:p>
          <a:p>
            <a:pPr marL="171707" indent="-171707">
              <a:buFont typeface="Arial" panose="020B0604020202020204" pitchFamily="34" charset="0"/>
              <a:buChar char="•"/>
            </a:pPr>
            <a:r>
              <a:rPr lang="es-ES" dirty="0"/>
              <a:t>Herencia </a:t>
            </a:r>
          </a:p>
          <a:p>
            <a:pPr marL="171707" indent="-171707">
              <a:buFont typeface="Arial" panose="020B0604020202020204" pitchFamily="34" charset="0"/>
              <a:buChar char="•"/>
            </a:pPr>
            <a:r>
              <a:rPr lang="es-ES" dirty="0"/>
              <a:t>Las lesiones en la cabeza </a:t>
            </a:r>
          </a:p>
          <a:p>
            <a:pPr marL="171707" indent="-171707">
              <a:buFont typeface="Arial" panose="020B0604020202020204" pitchFamily="34" charset="0"/>
              <a:buChar char="•"/>
            </a:pPr>
            <a:r>
              <a:rPr lang="es-ES" dirty="0"/>
              <a:t>Las enfermedades durante la infancia, como la otitis</a:t>
            </a:r>
          </a:p>
          <a:p>
            <a:pPr marL="171707" indent="-171707">
              <a:buFont typeface="Arial" panose="020B0604020202020204" pitchFamily="34" charset="0"/>
              <a:buChar char="•"/>
            </a:pPr>
            <a:r>
              <a:rPr lang="es-ES" dirty="0"/>
              <a:t>El uso de auriculares: se ha comprobado que escuchar música o ruidos a alto volumen con auriculares, en particular los intrauriculares, provoca ciertos daños en la cóclea, que pueden tornarse permanentes. </a:t>
            </a:r>
          </a:p>
          <a:p>
            <a:r>
              <a:rPr lang="es-ES" dirty="0"/>
              <a:t> </a:t>
            </a:r>
            <a:r>
              <a:rPr lang="es-ES" b="1" dirty="0"/>
              <a:t>NOTA PARA EL INSTRUCTOR:</a:t>
            </a:r>
            <a:endParaRPr lang="es-ES" sz="1100" dirty="0"/>
          </a:p>
          <a:p>
            <a:r>
              <a:rPr lang="es-ES" sz="1100" b="1" dirty="0"/>
              <a:t>A continuación, se presentan algunos enlaces a recursos adicionales sobre las causas de la hipoacusia en relación con enfermedades infantiles, drogas, sustancias químicas y el uso de auriculares</a:t>
            </a:r>
            <a:r>
              <a:rPr lang="es-ES" sz="1100" b="1" dirty="0" smtClean="0"/>
              <a:t>:</a:t>
            </a:r>
            <a:br>
              <a:rPr lang="es-ES" sz="1100" b="1" dirty="0" smtClean="0"/>
            </a:br>
            <a:r>
              <a:rPr lang="es-ES" sz="1100" b="1" dirty="0" smtClean="0"/>
              <a:t>Nota: Los recursos</a:t>
            </a:r>
            <a:r>
              <a:rPr lang="es-ES" sz="1100" b="1" baseline="0" dirty="0" smtClean="0"/>
              <a:t> en los siguientes enlaces solamente están disponibles en </a:t>
            </a:r>
            <a:r>
              <a:rPr lang="es-ES" sz="1100" b="1" baseline="0" dirty="0" smtClean="0"/>
              <a:t>inglés.</a:t>
            </a:r>
            <a:endParaRPr lang="es-ES" sz="1100" b="1" dirty="0"/>
          </a:p>
          <a:p>
            <a:pPr marL="171707" indent="-171707">
              <a:buFont typeface="Arial" panose="020B0604020202020204" pitchFamily="34" charset="0"/>
              <a:buChar char="•"/>
            </a:pPr>
            <a:r>
              <a:rPr lang="es-ES" sz="1100" b="1" dirty="0"/>
              <a:t>Hipoacusia infantil: </a:t>
            </a:r>
            <a:r>
              <a:rPr lang="es-ES" sz="1100" b="1" u="sng" dirty="0">
                <a:solidFill>
                  <a:srgbClr val="0000FF"/>
                </a:solidFill>
                <a:hlinkClick r:id="rId3"/>
              </a:rPr>
              <a:t>https://www.asha.org/public/hearing/Causes-of-Hearing-Loss-in-Children/</a:t>
            </a:r>
            <a:endParaRPr lang="es-ES" sz="1100" b="1" dirty="0">
              <a:solidFill>
                <a:srgbClr val="0000FF"/>
              </a:solidFill>
            </a:endParaRPr>
          </a:p>
          <a:p>
            <a:pPr marL="171707" indent="-171707">
              <a:buFont typeface="Arial" panose="020B0604020202020204" pitchFamily="34" charset="0"/>
              <a:buChar char="•"/>
            </a:pPr>
            <a:r>
              <a:rPr lang="es-ES" sz="1100" b="1" dirty="0"/>
              <a:t>Drogas ototóxicas: </a:t>
            </a:r>
            <a:r>
              <a:rPr lang="es-ES" sz="1100" b="1" u="sng" dirty="0">
                <a:solidFill>
                  <a:srgbClr val="0000FF"/>
                </a:solidFill>
                <a:hlinkClick r:id="rId4"/>
              </a:rPr>
              <a:t>https://www.asha.org/public/hearing/Ototoxic-Medications/</a:t>
            </a:r>
            <a:endParaRPr lang="es-ES" sz="1100" b="1" dirty="0">
              <a:solidFill>
                <a:srgbClr val="0000FF"/>
              </a:solidFill>
            </a:endParaRPr>
          </a:p>
          <a:p>
            <a:pPr marL="171686" indent="-171686">
              <a:buFont typeface="Arial" panose="020B0604020202020204" pitchFamily="34" charset="0"/>
              <a:buChar char="•"/>
            </a:pPr>
            <a:r>
              <a:rPr lang="es-ES" sz="1100" b="1" dirty="0"/>
              <a:t>Sustancias químicas ototóxicas: </a:t>
            </a:r>
            <a:r>
              <a:rPr lang="en-US" sz="1100" b="1" u="sng" dirty="0" smtClean="0">
                <a:solidFill>
                  <a:srgbClr val="0000FF"/>
                </a:solidFill>
                <a:hlinkClick r:id="rId5"/>
              </a:rPr>
              <a:t>https://www.osha.gov/dts/shib/shib030818.html</a:t>
            </a:r>
            <a:endParaRPr lang="en-US" sz="1100" b="1" dirty="0" smtClean="0">
              <a:solidFill>
                <a:srgbClr val="0000FF"/>
              </a:solidFill>
            </a:endParaRPr>
          </a:p>
          <a:p>
            <a:pPr marL="171707" indent="-171707">
              <a:buFont typeface="Arial" panose="020B0604020202020204" pitchFamily="34" charset="0"/>
              <a:buChar char="•"/>
            </a:pPr>
            <a:r>
              <a:rPr lang="es-ES" sz="1100" b="1" dirty="0" smtClean="0"/>
              <a:t>Uso </a:t>
            </a:r>
            <a:r>
              <a:rPr lang="es-ES" sz="1100" b="1" dirty="0"/>
              <a:t>de auriculares: </a:t>
            </a:r>
            <a:r>
              <a:rPr lang="es-ES" sz="1100" b="1" u="sng" dirty="0">
                <a:solidFill>
                  <a:srgbClr val="0000FF"/>
                </a:solidFill>
                <a:hlinkClick r:id="rId6"/>
              </a:rPr>
              <a:t>http://www.scielo.br/scielo.php?pid=S1516-18462014000300779&amp;script=sci_arttext&amp;tlng=en</a:t>
            </a:r>
            <a:r>
              <a:rPr lang="es-ES" dirty="0"/>
              <a:t> </a:t>
            </a:r>
            <a:r>
              <a:rPr lang="es-ES" sz="1100" b="1" dirty="0"/>
              <a:t>y </a:t>
            </a:r>
            <a:r>
              <a:rPr lang="es-ES" sz="1100" b="1" u="sng" dirty="0">
                <a:solidFill>
                  <a:srgbClr val="0000FF"/>
                </a:solidFill>
                <a:hlinkClick r:id="rId7"/>
              </a:rPr>
              <a:t>http://www.osteopathic.org/osteopathic-health/about-your-health/health-conditions-library/general-health/Pages/headphone-safety.aspx</a:t>
            </a:r>
            <a:r>
              <a:rPr lang="es-ES" dirty="0"/>
              <a:t> </a:t>
            </a:r>
          </a:p>
          <a:p>
            <a:pPr marL="171433" indent="-171433">
              <a:buFont typeface="Arial" panose="020B0604020202020204" pitchFamily="34" charset="0"/>
              <a:buChar char="•"/>
            </a:pPr>
            <a:endParaRPr lang="es-ES" altLang="en-US" sz="1100" dirty="0"/>
          </a:p>
        </p:txBody>
      </p:sp>
      <p:sp>
        <p:nvSpPr>
          <p:cNvPr id="1771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2BF76DFC-4752-4DDF-9733-AF7F3F691101}" type="slidenum">
              <a:rPr lang="en-US" altLang="en-US" smtClean="0"/>
              <a:pPr>
                <a:spcBef>
                  <a:spcPct val="0"/>
                </a:spcBef>
              </a:pPr>
              <a:t>21</a:t>
            </a:fld>
            <a:endParaRPr lang="es-ES" altLang="en-US" dirty="0"/>
          </a:p>
        </p:txBody>
      </p:sp>
    </p:spTree>
    <p:extLst>
      <p:ext uri="{BB962C8B-B14F-4D97-AF65-F5344CB8AC3E}">
        <p14:creationId xmlns:p14="http://schemas.microsoft.com/office/powerpoint/2010/main" val="1676630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p:spPr>
        <p:txBody>
          <a:bodyPr/>
          <a:lstStyle/>
          <a:p>
            <a:r>
              <a:rPr lang="es-ES" dirty="0"/>
              <a:t>La hipoacusia inducida por el ruido sigue siendo una de las enfermedades laborales más frecuentes en los Estados Unidos. </a:t>
            </a:r>
          </a:p>
          <a:p>
            <a:endParaRPr lang="es-ES" dirty="0"/>
          </a:p>
          <a:p>
            <a:r>
              <a:rPr lang="es-ES" dirty="0"/>
              <a:t>Puede aparecer por una única exposición a un sonido intenso, como una explosión, o por causa de la exposición repetida a sonidos de alta intensidad que superen el límite recomendado de 85 decibeles durante un período prolongado. </a:t>
            </a:r>
          </a:p>
          <a:p>
            <a:endParaRPr lang="es-ES" dirty="0"/>
          </a:p>
          <a:p>
            <a:r>
              <a:rPr lang="es-ES" dirty="0"/>
              <a:t>El grado de los daños ocasionados por el ruido depende principalmente de su intensidad y de la duración de la exposición. Mientras más intenso sea, más corto será el tiempo necesario para producir este tipo de hipoacusia.</a:t>
            </a:r>
          </a:p>
        </p:txBody>
      </p:sp>
      <p:sp>
        <p:nvSpPr>
          <p:cNvPr id="1781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2BB4E208-243D-482C-9BFF-073B55367CEB}" type="slidenum">
              <a:rPr lang="en-US" altLang="en-US" smtClean="0"/>
              <a:pPr>
                <a:spcBef>
                  <a:spcPct val="0"/>
                </a:spcBef>
              </a:pPr>
              <a:t>22</a:t>
            </a:fld>
            <a:endParaRPr lang="es-ES" altLang="en-US" dirty="0"/>
          </a:p>
        </p:txBody>
      </p:sp>
    </p:spTree>
    <p:extLst>
      <p:ext uri="{BB962C8B-B14F-4D97-AF65-F5344CB8AC3E}">
        <p14:creationId xmlns:p14="http://schemas.microsoft.com/office/powerpoint/2010/main" val="645959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xfrm>
            <a:off x="936841" y="4422543"/>
            <a:ext cx="5149421" cy="4651607"/>
          </a:xfrm>
          <a:noFill/>
        </p:spPr>
        <p:txBody>
          <a:bodyPr/>
          <a:lstStyle/>
          <a:p>
            <a:r>
              <a:rPr lang="es-ES" b="1" dirty="0"/>
              <a:t>Solo mostrar el título de la diapositiva titulada “Cómo saber si el nivel de ruido en el trabajo es excesivo”.</a:t>
            </a:r>
          </a:p>
          <a:p>
            <a:r>
              <a:rPr lang="es-ES" b="1" dirty="0"/>
              <a:t>PREGUNTAR A LA CLASE:</a:t>
            </a:r>
            <a:endParaRPr lang="es-ES" dirty="0"/>
          </a:p>
          <a:p>
            <a:r>
              <a:rPr lang="es-ES" dirty="0"/>
              <a:t>¿Alguno sabe cómo determinar si el nivel de ruido en el trabajo es demasiado alto?</a:t>
            </a:r>
            <a:endParaRPr lang="es-ES" sz="400" dirty="0"/>
          </a:p>
          <a:p>
            <a:r>
              <a:rPr lang="es-ES" b="1" dirty="0"/>
              <a:t>Permítales un par de minutos para que contesten. Si nadie sabe, haga un clic para que aparezca el resto de la diapositiva.</a:t>
            </a:r>
          </a:p>
          <a:p>
            <a:r>
              <a:rPr lang="es-ES" dirty="0"/>
              <a:t>En esta diapositiva, se enumeran algunas maneras sencillas de saber si hay demasiado ruido:</a:t>
            </a:r>
          </a:p>
          <a:p>
            <a:pPr marL="171707" indent="-171707">
              <a:buFont typeface="Arial" panose="020B0604020202020204" pitchFamily="34" charset="0"/>
              <a:buChar char="•"/>
            </a:pPr>
            <a:r>
              <a:rPr lang="es-ES" dirty="0"/>
              <a:t>Debe gritar para que lo escuchen a una distancia de un brazo (unos 2-3 pies o 60-90 cm del interlocutor).</a:t>
            </a:r>
          </a:p>
          <a:p>
            <a:pPr marL="171707" indent="-171707">
              <a:buFont typeface="Arial" panose="020B0604020202020204" pitchFamily="34" charset="0"/>
              <a:buChar char="•"/>
            </a:pPr>
            <a:r>
              <a:rPr lang="es-ES" dirty="0"/>
              <a:t>Debe apagar los equipos que se están utilizando para que lo puedan escuchar.</a:t>
            </a:r>
          </a:p>
          <a:p>
            <a:pPr marL="171707" indent="-171707">
              <a:buFont typeface="Arial" panose="020B0604020202020204" pitchFamily="34" charset="0"/>
              <a:buChar char="•"/>
            </a:pPr>
            <a:r>
              <a:rPr lang="es-ES" dirty="0"/>
              <a:t>Debe trasladarse a otro lugar para hablar y que lo puedan escuchar.</a:t>
            </a:r>
          </a:p>
          <a:p>
            <a:pPr marL="171707" indent="-171707">
              <a:buFont typeface="Arial" panose="020B0604020202020204" pitchFamily="34" charset="0"/>
              <a:buChar char="•"/>
            </a:pPr>
            <a:r>
              <a:rPr lang="es-ES" dirty="0"/>
              <a:t>Debe subirle el volumen a la radio del automóvil una vez finalizado el turno.  </a:t>
            </a:r>
            <a:endParaRPr lang="es-ES" sz="400" b="1" dirty="0"/>
          </a:p>
          <a:p>
            <a:r>
              <a:rPr lang="es-ES" b="1" dirty="0"/>
              <a:t>DECIRLE A LA CLASE:</a:t>
            </a:r>
            <a:endParaRPr lang="es-ES" dirty="0"/>
          </a:p>
          <a:p>
            <a:r>
              <a:rPr lang="es-ES" dirty="0"/>
              <a:t>Como tarea para la casa, la próxima vez que conduzcan </a:t>
            </a:r>
            <a:r>
              <a:rPr lang="es-ES" u="sng" dirty="0"/>
              <a:t>al trabajo</a:t>
            </a:r>
            <a:r>
              <a:rPr lang="es-ES" dirty="0"/>
              <a:t>, prendan la radio y pónganla al volumen más bajo en el que puedan escuchar sin tener que esforzarse. </a:t>
            </a:r>
          </a:p>
          <a:p>
            <a:r>
              <a:rPr lang="es-ES" dirty="0"/>
              <a:t>No lo cambien antes de bajarse del automóvil.</a:t>
            </a:r>
            <a:endParaRPr lang="es-ES" sz="600" dirty="0"/>
          </a:p>
          <a:p>
            <a:r>
              <a:rPr lang="es-ES" u="sng" dirty="0"/>
              <a:t>Luego del trabajo</a:t>
            </a:r>
            <a:r>
              <a:rPr lang="es-ES" dirty="0"/>
              <a:t>, comprueben si necesitan subir el volumen. De ser así, es un indicio de que han estado expuestos a niveles de ruido peligrosos durante la jornada.</a:t>
            </a:r>
          </a:p>
        </p:txBody>
      </p:sp>
      <p:sp>
        <p:nvSpPr>
          <p:cNvPr id="181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2A897E9A-280E-4B7E-96BA-E39FC626B26A}" type="slidenum">
              <a:rPr lang="en-US" altLang="en-US" smtClean="0"/>
              <a:pPr>
                <a:spcBef>
                  <a:spcPct val="0"/>
                </a:spcBef>
              </a:pPr>
              <a:t>23</a:t>
            </a:fld>
            <a:endParaRPr lang="es-ES" altLang="en-US" dirty="0"/>
          </a:p>
        </p:txBody>
      </p:sp>
    </p:spTree>
    <p:extLst>
      <p:ext uri="{BB962C8B-B14F-4D97-AF65-F5344CB8AC3E}">
        <p14:creationId xmlns:p14="http://schemas.microsoft.com/office/powerpoint/2010/main" val="995622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eaLnBrk="1" hangingPunct="1">
              <a:spcBef>
                <a:spcPct val="0"/>
              </a:spcBef>
            </a:pPr>
            <a:fld id="{0E802637-A4A1-44FA-8D4D-1DE3B31E7C94}" type="slidenum">
              <a:rPr lang="en-US" altLang="en-US" smtClean="0">
                <a:latin typeface="Arial" charset="0"/>
              </a:rPr>
              <a:pPr eaLnBrk="1" hangingPunct="1">
                <a:spcBef>
                  <a:spcPct val="0"/>
                </a:spcBef>
              </a:pPr>
              <a:t>24</a:t>
            </a:fld>
            <a:endParaRPr lang="es-ES" altLang="en-US" dirty="0">
              <a:latin typeface="Arial" charset="0"/>
            </a:endParaRPr>
          </a:p>
        </p:txBody>
      </p:sp>
      <p:sp>
        <p:nvSpPr>
          <p:cNvPr id="29699"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xfrm>
            <a:off x="913242" y="4349751"/>
            <a:ext cx="5149421" cy="30479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dirty="0"/>
              <a:t>Esas son medidas informales.</a:t>
            </a:r>
          </a:p>
          <a:p>
            <a:endParaRPr lang="es-ES" dirty="0"/>
          </a:p>
          <a:p>
            <a:r>
              <a:rPr lang="es-ES" dirty="0"/>
              <a:t>Entonces, ¿cómo se mide el sonido realmente?</a:t>
            </a:r>
          </a:p>
          <a:p>
            <a:endParaRPr lang="es-ES" dirty="0"/>
          </a:p>
          <a:p>
            <a:r>
              <a:rPr lang="es-ES" dirty="0"/>
              <a:t>Se mide en unidades de niveles de presión acústica denominadas decibeles (por Alexander Graham Bell) usando niveles de sonido con ponderación A (dBA). Los niveles de sonido con ponderación A son muy similares a la percepción de volumen del oído humano. </a:t>
            </a:r>
          </a:p>
          <a:p>
            <a:endParaRPr lang="es-ES" dirty="0"/>
          </a:p>
          <a:p>
            <a:r>
              <a:rPr lang="es-ES" dirty="0"/>
              <a:t>La escala de decibles es logarítmica, es decir, un pequeño aumento en los valores en dBA representa un cambio enorme. Por ejemplo, el uso de los equipos a nada más que 3 decibeles menos puede reducir a la mitad la energía del sonido percibido por los oídos. Por ese motivo, incluso un pequeño aumento o disminución en el nivel de ruido de determinado equipo puede marcar una gran diferencia para la audición.</a:t>
            </a:r>
          </a:p>
        </p:txBody>
      </p:sp>
      <p:sp>
        <p:nvSpPr>
          <p:cNvPr id="4" name="Rectangle 5"/>
          <p:cNvSpPr>
            <a:spLocks noChangeArrowheads="1"/>
          </p:cNvSpPr>
          <p:nvPr/>
        </p:nvSpPr>
        <p:spPr bwMode="auto">
          <a:xfrm>
            <a:off x="0" y="43756"/>
            <a:ext cx="184770" cy="36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1" tIns="45715" rIns="91431" bIns="45715"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177532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31"/>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AA4C8AD5-C970-4D9A-89BD-D0CBD9C57B71}" type="slidenum">
              <a:rPr lang="en-US" altLang="en-US" smtClean="0"/>
              <a:pPr>
                <a:spcBef>
                  <a:spcPct val="0"/>
                </a:spcBef>
              </a:pPr>
              <a:t>25</a:t>
            </a:fld>
            <a:endParaRPr lang="es-ES" altLang="en-US" dirty="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r>
              <a:rPr lang="es-ES" dirty="0"/>
              <a:t>La tabla de la diapositiva muestra los límites establecidos por el NIOSH y la OSHA para el nivel de ruido al que se pueden ver expuestos los trabajadores en el trabajo según el tiempo.  </a:t>
            </a:r>
          </a:p>
          <a:p>
            <a:endParaRPr lang="es-ES" sz="400" dirty="0"/>
          </a:p>
          <a:p>
            <a:r>
              <a:rPr lang="es-AR" dirty="0"/>
              <a:t>El límite de exposición recomendado (</a:t>
            </a:r>
            <a:r>
              <a:rPr lang="es-AR" dirty="0" err="1"/>
              <a:t>recommended</a:t>
            </a:r>
            <a:r>
              <a:rPr lang="es-AR" dirty="0"/>
              <a:t> </a:t>
            </a:r>
            <a:r>
              <a:rPr lang="es-AR" dirty="0" err="1"/>
              <a:t>exposure</a:t>
            </a:r>
            <a:r>
              <a:rPr lang="es-AR" dirty="0"/>
              <a:t> </a:t>
            </a:r>
            <a:r>
              <a:rPr lang="es-AR" dirty="0" err="1"/>
              <a:t>level</a:t>
            </a:r>
            <a:r>
              <a:rPr lang="es-AR" dirty="0"/>
              <a:t>, REL) por el NIOSH es de 85 decibeles para una jornada de 8 horas.</a:t>
            </a:r>
          </a:p>
          <a:p>
            <a:r>
              <a:rPr lang="es-AR" dirty="0"/>
              <a:t>El límite de exposición aceptable (</a:t>
            </a:r>
            <a:r>
              <a:rPr lang="es-AR" dirty="0" err="1"/>
              <a:t>permissible</a:t>
            </a:r>
            <a:r>
              <a:rPr lang="es-AR" dirty="0"/>
              <a:t> </a:t>
            </a:r>
            <a:r>
              <a:rPr lang="es-AR" dirty="0" err="1"/>
              <a:t>exposure</a:t>
            </a:r>
            <a:r>
              <a:rPr lang="es-AR" dirty="0"/>
              <a:t> </a:t>
            </a:r>
            <a:r>
              <a:rPr lang="es-AR" dirty="0" err="1"/>
              <a:t>level</a:t>
            </a:r>
            <a:r>
              <a:rPr lang="es-AR" dirty="0"/>
              <a:t>, PEL) de ruido estipulado por la OSHA es de 90 decibeles para una jornada de 8 horas.</a:t>
            </a:r>
          </a:p>
          <a:p>
            <a:endParaRPr lang="es-ES" sz="400" dirty="0"/>
          </a:p>
          <a:p>
            <a:r>
              <a:rPr lang="es-ES" dirty="0"/>
              <a:t>De acuerdo con la OSHA: “Si uno se expone a un promedio de 90 decibeles durante 8 horas (...), se deben utilizar controles administrativos y técnicos 'factibles'” y “si con ello no se logra reducir los niveles de sonido al límite de exposición aceptable, los trabajadores deben utilizar dispositivos de protección auditiva (DPA) y recibir capacitación sobre la manera adecuada de usarlos”.</a:t>
            </a:r>
          </a:p>
          <a:p>
            <a:endParaRPr lang="es-ES" sz="400" dirty="0"/>
          </a:p>
          <a:p>
            <a:r>
              <a:rPr lang="es-ES" dirty="0"/>
              <a:t>Si bien el </a:t>
            </a:r>
            <a:r>
              <a:rPr lang="es-ES" dirty="0" smtClean="0"/>
              <a:t>límite de exposición aceptable (</a:t>
            </a:r>
            <a:r>
              <a:rPr lang="es-ES" dirty="0" err="1" smtClean="0"/>
              <a:t>permissible</a:t>
            </a:r>
            <a:r>
              <a:rPr lang="es-ES" dirty="0" smtClean="0"/>
              <a:t> </a:t>
            </a:r>
            <a:r>
              <a:rPr lang="es-ES" dirty="0" err="1" smtClean="0"/>
              <a:t>exposure</a:t>
            </a:r>
            <a:r>
              <a:rPr lang="es-ES" dirty="0" smtClean="0"/>
              <a:t> </a:t>
            </a:r>
            <a:r>
              <a:rPr lang="es-ES" dirty="0" err="1" smtClean="0"/>
              <a:t>level</a:t>
            </a:r>
            <a:r>
              <a:rPr lang="es-ES" dirty="0" smtClean="0"/>
              <a:t>, PEL) </a:t>
            </a:r>
            <a:r>
              <a:rPr lang="es-ES" dirty="0"/>
              <a:t>es el límite legal promediado para una jornada laboral de 8 horas, en el caso de la exposición al ruido en el lugar de trabajo (salvo que se emplee protección o controles especiales), el NIOSH ha recomendado que la OSHA actualice el </a:t>
            </a:r>
            <a:r>
              <a:rPr lang="es-ES" dirty="0" smtClean="0"/>
              <a:t>PEL </a:t>
            </a:r>
            <a:r>
              <a:rPr lang="es-ES" dirty="0"/>
              <a:t>al </a:t>
            </a:r>
            <a:r>
              <a:rPr lang="es-ES" dirty="0" smtClean="0"/>
              <a:t>límite de exposición recomendado (</a:t>
            </a:r>
            <a:r>
              <a:rPr lang="es-ES" dirty="0" err="1" smtClean="0"/>
              <a:t>recommended</a:t>
            </a:r>
            <a:r>
              <a:rPr lang="es-ES" dirty="0" smtClean="0"/>
              <a:t> </a:t>
            </a:r>
            <a:r>
              <a:rPr lang="es-ES" dirty="0" err="1" smtClean="0"/>
              <a:t>exposure</a:t>
            </a:r>
            <a:r>
              <a:rPr lang="es-ES" dirty="0" smtClean="0"/>
              <a:t> </a:t>
            </a:r>
            <a:r>
              <a:rPr lang="es-ES" dirty="0" err="1" smtClean="0"/>
              <a:t>level</a:t>
            </a:r>
            <a:r>
              <a:rPr lang="es-ES" dirty="0" smtClean="0"/>
              <a:t>, REL) </a:t>
            </a:r>
            <a:r>
              <a:rPr lang="es-ES" dirty="0"/>
              <a:t>de 85 decibles para las jornadas de 8 horas argumentado que “las exposiciones a partir de este nivel se consideran peligrosas”. </a:t>
            </a:r>
          </a:p>
          <a:p>
            <a:endParaRPr lang="es-ES" sz="400" dirty="0"/>
          </a:p>
          <a:p>
            <a:r>
              <a:rPr lang="es-ES" dirty="0"/>
              <a:t>Como se observa en esta tabla, mientras más fuerte es el sonido (las últimas dos columnas), menor tiempo se necesita para verse expuesto a una nivel por encima del </a:t>
            </a:r>
            <a:r>
              <a:rPr lang="es-ES" dirty="0" smtClean="0"/>
              <a:t>REL </a:t>
            </a:r>
            <a:r>
              <a:rPr lang="es-ES" dirty="0"/>
              <a:t>del NIOSH y el </a:t>
            </a:r>
            <a:r>
              <a:rPr lang="es-ES" dirty="0" smtClean="0"/>
              <a:t>PEL </a:t>
            </a:r>
            <a:r>
              <a:rPr lang="es-ES" dirty="0"/>
              <a:t>de la OSHA (primera columna).</a:t>
            </a:r>
          </a:p>
        </p:txBody>
      </p:sp>
    </p:spTree>
    <p:extLst>
      <p:ext uri="{BB962C8B-B14F-4D97-AF65-F5344CB8AC3E}">
        <p14:creationId xmlns:p14="http://schemas.microsoft.com/office/powerpoint/2010/main" val="1659838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Muestre solamente el título de la diapositiva: “Frecuencia de la exposición a niveles de ruido peligrosos entre los trabajadores de la construcción”.</a:t>
            </a:r>
          </a:p>
          <a:p>
            <a:endParaRPr lang="es-ES" dirty="0"/>
          </a:p>
          <a:p>
            <a:r>
              <a:rPr lang="es-ES" b="1" dirty="0"/>
              <a:t>PREGUNTAR A LA CLASE:</a:t>
            </a:r>
          </a:p>
          <a:p>
            <a:endParaRPr lang="es-ES" dirty="0"/>
          </a:p>
          <a:p>
            <a:r>
              <a:rPr lang="es-ES" dirty="0"/>
              <a:t>Si bien depende de la industria y la profesión, ¿qué porcentaje del tiempo creen que los trabajadores de la construcción están expuestos a niveles de ruido peligrosos a nivel general?</a:t>
            </a:r>
          </a:p>
          <a:p>
            <a:endParaRPr lang="es-ES" dirty="0"/>
          </a:p>
          <a:p>
            <a:r>
              <a:rPr lang="es-ES" b="1" dirty="0"/>
              <a:t>Luego de que hayan respondido varias personas, haga clic en la presentación de PowerPoint para descubrir el resto de la diapositiva.</a:t>
            </a:r>
          </a:p>
          <a:p>
            <a:endParaRPr lang="es-ES" dirty="0"/>
          </a:p>
          <a:p>
            <a:r>
              <a:rPr lang="es-ES" b="1" dirty="0"/>
              <a:t>DECIRLE A LA CLASE:</a:t>
            </a:r>
          </a:p>
          <a:p>
            <a:endParaRPr lang="es-ES" dirty="0"/>
          </a:p>
          <a:p>
            <a:r>
              <a:rPr lang="es-ES" dirty="0"/>
              <a:t>La respuesta es que, a nivel general, los trabajadores de la construcción se ven expuestos a niveles de ruido por sobre el </a:t>
            </a:r>
            <a:r>
              <a:rPr lang="es-ES" dirty="0" smtClean="0"/>
              <a:t>REL </a:t>
            </a:r>
            <a:r>
              <a:rPr lang="es-ES" dirty="0"/>
              <a:t>(límite de exposición recomendado) del NIOSH un 73 % del tiempo.</a:t>
            </a:r>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26</a:t>
            </a:fld>
            <a:endParaRPr lang="es-ES" altLang="en-US" dirty="0"/>
          </a:p>
        </p:txBody>
      </p:sp>
    </p:spTree>
    <p:extLst>
      <p:ext uri="{BB962C8B-B14F-4D97-AF65-F5344CB8AC3E}">
        <p14:creationId xmlns:p14="http://schemas.microsoft.com/office/powerpoint/2010/main" val="721673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esta diapositiva, se observan los niveles de ruido de herramientas comunes en comparación con el </a:t>
            </a:r>
            <a:r>
              <a:rPr lang="es-ES" dirty="0" smtClean="0"/>
              <a:t>límite</a:t>
            </a:r>
            <a:r>
              <a:rPr lang="es-ES" baseline="0" dirty="0" smtClean="0"/>
              <a:t> de exposición recomendado</a:t>
            </a:r>
            <a:r>
              <a:rPr lang="es-ES" dirty="0" smtClean="0"/>
              <a:t> </a:t>
            </a:r>
            <a:r>
              <a:rPr lang="es-ES" dirty="0"/>
              <a:t>del NIOSH, el volumen de conversación normal y el volumen de susurro.</a:t>
            </a:r>
          </a:p>
          <a:p>
            <a:endParaRPr lang="es-ES" dirty="0"/>
          </a:p>
          <a:p>
            <a:r>
              <a:rPr lang="es-ES" dirty="0"/>
              <a:t>Como se puede ver, incluso un taladro (que se puede encontrar en la mayoría de las obras) emite niveles de ruido peligrosos que pueden perjudicar la audición.</a:t>
            </a:r>
          </a:p>
          <a:p>
            <a:endParaRPr lang="es-ES" dirty="0"/>
          </a:p>
          <a:p>
            <a:r>
              <a:rPr lang="es-ES" dirty="0"/>
              <a:t>Un recurso que se puede utilizar para tener una idea aproximada del ruido producido por determinada herramienta es la base de datos de herramientas eléctricas del NIOSH. Si bien no abarca todas las herramientas, cuenta con las necesarias para hacerse una buena idea de si la que uno está utilizando es potencialmente dañina para la audición. Se puede consultar en la siguiente dirección: </a:t>
            </a:r>
            <a:r>
              <a:rPr lang="en-US" dirty="0" smtClean="0">
                <a:hlinkClick r:id="rId3"/>
              </a:rPr>
              <a:t>https://www.cdc.gov/niosh/topics/noise/noise_levels.html</a:t>
            </a:r>
            <a:r>
              <a:rPr lang="es-ES" u="sng" dirty="0" smtClean="0"/>
              <a:t>.</a:t>
            </a:r>
            <a:r>
              <a:rPr lang="es-ES" u="none" baseline="0" dirty="0" smtClean="0"/>
              <a:t> Nota: El recurso en el enlace solamente esta disponible en inglés.</a:t>
            </a:r>
            <a:endParaRPr lang="es-ES" dirty="0"/>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27</a:t>
            </a:fld>
            <a:endParaRPr lang="es-ES" altLang="en-US" dirty="0"/>
          </a:p>
        </p:txBody>
      </p:sp>
    </p:spTree>
    <p:extLst>
      <p:ext uri="{BB962C8B-B14F-4D97-AF65-F5344CB8AC3E}">
        <p14:creationId xmlns:p14="http://schemas.microsoft.com/office/powerpoint/2010/main" val="489762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Además de las herramientas individuales, otra fuente de ruido son las siguientes:</a:t>
            </a:r>
          </a:p>
          <a:p>
            <a:endParaRPr lang="es-ES" dirty="0"/>
          </a:p>
          <a:p>
            <a:pPr marL="171707" indent="-171707">
              <a:buFont typeface="Arial" panose="020B0604020202020204" pitchFamily="34" charset="0"/>
              <a:buChar char="•"/>
            </a:pPr>
            <a:r>
              <a:rPr lang="es-ES" dirty="0"/>
              <a:t>Actividades que uno hace;</a:t>
            </a:r>
          </a:p>
          <a:p>
            <a:pPr marL="171707" indent="-171707">
              <a:buFont typeface="Arial" panose="020B0604020202020204" pitchFamily="34" charset="0"/>
              <a:buChar char="•"/>
            </a:pPr>
            <a:r>
              <a:rPr lang="es-ES" dirty="0"/>
              <a:t>Actividades que otros hacen en la propia área de trabajo;</a:t>
            </a:r>
          </a:p>
          <a:p>
            <a:pPr marL="171707" indent="-171707">
              <a:buFont typeface="Arial" panose="020B0604020202020204" pitchFamily="34" charset="0"/>
              <a:buChar char="•"/>
            </a:pPr>
            <a:r>
              <a:rPr lang="es-ES" dirty="0"/>
              <a:t>Actividades que otros hacen en otras áreas de trabajo.</a:t>
            </a:r>
          </a:p>
          <a:p>
            <a:pPr marL="171707" indent="-171707">
              <a:buFont typeface="Arial" panose="020B0604020202020204" pitchFamily="34" charset="0"/>
              <a:buChar char="•"/>
            </a:pPr>
            <a:endParaRPr lang="es-ES" dirty="0"/>
          </a:p>
          <a:p>
            <a:r>
              <a:rPr lang="es-ES" dirty="0"/>
              <a:t>Ustedes o el empleador quizás pueden controlar cierta parte de ese ruido, pero hay otra parte que no se puede controlar.</a:t>
            </a:r>
          </a:p>
          <a:p>
            <a:endParaRPr lang="es-ES" dirty="0"/>
          </a:p>
          <a:p>
            <a:r>
              <a:rPr lang="es-ES" dirty="0"/>
              <a:t>Para proteger los oídos, hay que pensar en todo el ruido que se genera alrededor.</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28</a:t>
            </a:fld>
            <a:endParaRPr lang="es-ES" altLang="en-US" dirty="0"/>
          </a:p>
        </p:txBody>
      </p:sp>
    </p:spTree>
    <p:extLst>
      <p:ext uri="{BB962C8B-B14F-4D97-AF65-F5344CB8AC3E}">
        <p14:creationId xmlns:p14="http://schemas.microsoft.com/office/powerpoint/2010/main" val="1928554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eaLnBrk="1" hangingPunct="1">
              <a:spcBef>
                <a:spcPct val="0"/>
              </a:spcBef>
            </a:pPr>
            <a:fld id="{6C9A579A-97C0-4E25-93C3-968623665FBF}" type="slidenum">
              <a:rPr lang="en-US" altLang="en-US" smtClean="0">
                <a:latin typeface="Arial" charset="0"/>
                <a:cs typeface="Arial" charset="0"/>
              </a:rPr>
              <a:pPr eaLnBrk="1" hangingPunct="1">
                <a:spcBef>
                  <a:spcPct val="0"/>
                </a:spcBef>
              </a:pPr>
              <a:t>29</a:t>
            </a:fld>
            <a:endParaRPr lang="es-ES" altLang="en-US" dirty="0">
              <a:latin typeface="Arial" charset="0"/>
              <a:cs typeface="Arial"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311150" y="4422543"/>
            <a:ext cx="6477000" cy="4188935"/>
          </a:xfrm>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Si bien los indicios básicos mencionados con anterioridad y los niveles de ruido asignados a cada equipo en particular pueden dar alerta de la presencia de ruidos peligrosos, la única manera de precisar con exactitud el grado de exposición es mediante la monitorización del ruido en el momento en que se produce.</a:t>
            </a:r>
          </a:p>
          <a:p>
            <a:endParaRPr lang="es-ES" b="1" dirty="0" smtClean="0"/>
          </a:p>
          <a:p>
            <a:r>
              <a:rPr lang="es-ES" b="1" dirty="0" smtClean="0"/>
              <a:t>Si </a:t>
            </a:r>
            <a:r>
              <a:rPr lang="es-ES" b="1" dirty="0"/>
              <a:t>tiene un sonómetro, dosímetro personal o dosímetro auricular, muéstreselos a la clase.</a:t>
            </a:r>
            <a:endParaRPr lang="es-ES" dirty="0"/>
          </a:p>
          <a:p>
            <a:r>
              <a:rPr lang="es-ES" dirty="0"/>
              <a:t>Hay distintas maneras de medir el sonido.</a:t>
            </a:r>
          </a:p>
          <a:p>
            <a:r>
              <a:rPr lang="es-ES" dirty="0"/>
              <a:t>Dos métodos que se emplean frecuentemente para medir los niveles de ruido en el lugar de trabajo son el muestreo personal (de los trabajadores) con un dosímetro acústico y el muestreo superficial con un sonómetro.</a:t>
            </a:r>
          </a:p>
          <a:p>
            <a:pPr marL="228943" indent="-228943">
              <a:buFont typeface="+mj-lt"/>
              <a:buAutoNum type="arabicPeriod"/>
            </a:pPr>
            <a:r>
              <a:rPr lang="es-ES" dirty="0"/>
              <a:t>El dosímetro acústico se le coloca al obrero para medir la cantidad de ruido al que está expuesto durante la jornada laboral o el período de muestreo. El dispositivo se deja puesto durante un determinado período de muestreo (varias horas o incluso la jornada laboral entera) para hacer un control continuo del ruido. Al finalizar ese lapso, se puede ver el nivel de ruido promedio en una pantalla.</a:t>
            </a:r>
          </a:p>
          <a:p>
            <a:pPr marL="228943" indent="-228943">
              <a:buFont typeface="+mj-lt"/>
              <a:buAutoNum type="arabicPeriod"/>
            </a:pPr>
            <a:r>
              <a:rPr lang="es-ES" dirty="0"/>
              <a:t>El método más actual para determinar la exposición es directamente usar un “</a:t>
            </a:r>
            <a:r>
              <a:rPr lang="es-ES" b="1" dirty="0"/>
              <a:t>dosímetro auricular</a:t>
            </a:r>
            <a:r>
              <a:rPr lang="es-ES" dirty="0"/>
              <a:t>” para medir la exposición estando protegida la persona. Los dosímetros auriculares vienen integrados a tapones u orejeras y sirven para medir y registrar la cantidad real de ruido a la que se ve expuesto el trabajador, con y sin protección, durante todo el transcurso de la jornada. </a:t>
            </a:r>
          </a:p>
          <a:p>
            <a:r>
              <a:rPr lang="es-ES" dirty="0"/>
              <a:t>A fin de aplicar ambos métodos, se debe capacitar a la persona.</a:t>
            </a:r>
          </a:p>
          <a:p>
            <a:endParaRPr lang="es-ES" sz="400" dirty="0"/>
          </a:p>
          <a:p>
            <a:r>
              <a:rPr lang="es-ES" dirty="0"/>
              <a:t>Un sonómetro es el instrumento básico para la medición de los niveles de ruido. Cualquier trabajador puede utilizar este dispositivo. Entre algunos usos comunes de los sonómetros, se encuentran los siguientes:</a:t>
            </a:r>
          </a:p>
          <a:p>
            <a:pPr marL="171707" indent="-171707">
              <a:buFont typeface="Arial" panose="020B0604020202020204" pitchFamily="34" charset="0"/>
              <a:buChar char="•"/>
            </a:pPr>
            <a:r>
              <a:rPr lang="es-ES" dirty="0"/>
              <a:t>Hacer inspecciones al azar de los niveles de ruido en el área de trabajo;</a:t>
            </a:r>
          </a:p>
          <a:p>
            <a:pPr marL="171707" indent="-171707">
              <a:buFont typeface="Arial" panose="020B0604020202020204" pitchFamily="34" charset="0"/>
              <a:buChar char="•"/>
            </a:pPr>
            <a:r>
              <a:rPr lang="es-ES" dirty="0"/>
              <a:t>Determinar los niveles de ruido a los que están expuestos cada uno de los empleados;</a:t>
            </a:r>
          </a:p>
          <a:p>
            <a:pPr marL="171707" indent="-171707">
              <a:buFont typeface="Arial" panose="020B0604020202020204" pitchFamily="34" charset="0"/>
              <a:buChar char="•"/>
            </a:pPr>
            <a:r>
              <a:rPr lang="es-ES" dirty="0"/>
              <a:t>Verificar una fuente de ruido en particular (como un equipo o la realización de una actividad).</a:t>
            </a:r>
          </a:p>
        </p:txBody>
      </p:sp>
    </p:spTree>
    <p:extLst>
      <p:ext uri="{BB962C8B-B14F-4D97-AF65-F5344CB8AC3E}">
        <p14:creationId xmlns:p14="http://schemas.microsoft.com/office/powerpoint/2010/main" val="2285502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Se hará una presentación de </a:t>
            </a:r>
            <a:r>
              <a:rPr lang="es-ES" b="1" dirty="0" smtClean="0"/>
              <a:t>las señales </a:t>
            </a:r>
            <a:r>
              <a:rPr lang="es-ES" b="1" dirty="0"/>
              <a:t>de la pérdida auditiva, así como de las consecuencias a largo plazo, las fuentes de ruidos peligrosos y la importancia y el uso adecuado de la protección auditiva.</a:t>
            </a:r>
            <a:endParaRPr lang="es-ES" dirty="0"/>
          </a:p>
          <a:p>
            <a:r>
              <a:rPr lang="es-ES" dirty="0"/>
              <a:t> </a:t>
            </a:r>
          </a:p>
          <a:p>
            <a:r>
              <a:rPr lang="es-ES" dirty="0"/>
              <a:t>El módulo sobre ruido en las construcciones y prevención de la pérdida auditiva provee la capacitación necesaria para identificar los riesgos de ruido, comprender el riesgo de pérdida auditiva y conocer las medidas que se deben tomar para trabajar de manera segura a fin de evitar este problema.  </a:t>
            </a:r>
          </a:p>
          <a:p>
            <a:r>
              <a:rPr lang="es-ES" dirty="0"/>
              <a:t> </a:t>
            </a:r>
          </a:p>
          <a:p>
            <a:r>
              <a:rPr lang="es-ES" b="1" dirty="0"/>
              <a:t>PREGUNTAR A LA CLASE:</a:t>
            </a:r>
            <a:endParaRPr lang="es-ES" dirty="0"/>
          </a:p>
          <a:p>
            <a:r>
              <a:rPr lang="es-ES" dirty="0"/>
              <a:t>¿Conocen a alguien que sufra de pérdida auditiva por trabajar en la industria de la construcción?</a:t>
            </a:r>
          </a:p>
          <a:p>
            <a:r>
              <a:rPr lang="es-ES" dirty="0"/>
              <a:t> </a:t>
            </a:r>
          </a:p>
          <a:p>
            <a:r>
              <a:rPr lang="es-ES" b="1" dirty="0"/>
              <a:t>O BIEN  </a:t>
            </a:r>
            <a:endParaRPr lang="es-ES" dirty="0"/>
          </a:p>
          <a:p>
            <a:r>
              <a:rPr lang="es-ES" dirty="0"/>
              <a:t> </a:t>
            </a:r>
          </a:p>
          <a:p>
            <a:r>
              <a:rPr lang="es-ES" dirty="0"/>
              <a:t>Dar un ejemplo desde la propia experiencia sobre alguien que tenga pérdida auditiva por los años que ha pasado trabajando en </a:t>
            </a:r>
            <a:r>
              <a:rPr lang="es-ES" dirty="0" smtClean="0"/>
              <a:t>la</a:t>
            </a:r>
            <a:r>
              <a:rPr lang="es-ES" baseline="0" dirty="0" smtClean="0"/>
              <a:t> industria de la </a:t>
            </a:r>
            <a:r>
              <a:rPr lang="es-ES" dirty="0" smtClean="0"/>
              <a:t>construcción.</a:t>
            </a:r>
            <a:endParaRPr lang="es-ES" dirty="0"/>
          </a:p>
          <a:p>
            <a:r>
              <a:rPr lang="es-ES" dirty="0"/>
              <a:t> </a:t>
            </a:r>
          </a:p>
          <a:p>
            <a:r>
              <a:rPr lang="es-ES" b="1" dirty="0"/>
              <a:t>Luego de un breve debate, hágales saber que durante toda la clase se analizarán distintas maneras de proteger la audición.</a:t>
            </a:r>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3</a:t>
            </a:fld>
            <a:endParaRPr lang="es-ES" altLang="en-US" dirty="0"/>
          </a:p>
        </p:txBody>
      </p:sp>
    </p:spTree>
    <p:extLst>
      <p:ext uri="{BB962C8B-B14F-4D97-AF65-F5344CB8AC3E}">
        <p14:creationId xmlns:p14="http://schemas.microsoft.com/office/powerpoint/2010/main" val="632126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150" y="4422543"/>
            <a:ext cx="6248400" cy="4188935"/>
          </a:xfrm>
        </p:spPr>
        <p:txBody>
          <a:bodyPr/>
          <a:lstStyle/>
          <a:p>
            <a:r>
              <a:rPr lang="es-ES" dirty="0"/>
              <a:t>También existen aplicaciones de sonometría gratuitas para instalar en teléfonos inteligentes. Más allá de que no tienen la precisión de los equipos analizados anteriormente, estas aplicaciones para dispositivos móviles son de fácil acceso y se mejoran continuamente.</a:t>
            </a:r>
          </a:p>
          <a:p>
            <a:endParaRPr lang="es-ES" sz="400" dirty="0"/>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a:t>La nueva aplicación de sonometría desarrollada por la NIOSH para iPhone parece ser muy buena. Además de medir los niveles de ruido en el lugar de trabajo, incluye recomendaciones para disminuir la hipoacusia. Se puede descargar en cualquier dispositivo iPhone (</a:t>
            </a:r>
            <a:r>
              <a:rPr lang="es-ES" u="sng" dirty="0">
                <a:solidFill>
                  <a:srgbClr val="0000FF"/>
                </a:solidFill>
                <a:hlinkClick r:id="rId3"/>
              </a:rPr>
              <a:t>https://www.cdc.gov/niosh/topics/noise/app.html</a:t>
            </a:r>
            <a:r>
              <a:rPr lang="es-ES" dirty="0"/>
              <a:t>). </a:t>
            </a:r>
            <a:r>
              <a:rPr lang="es-ES" altLang="en-US" sz="1200" dirty="0" smtClean="0"/>
              <a:t>Nota: </a:t>
            </a:r>
            <a:r>
              <a:rPr lang="es-ES" altLang="en-US" sz="1200" dirty="0" smtClean="0"/>
              <a:t>La </a:t>
            </a:r>
            <a:r>
              <a:rPr lang="es-ES" altLang="en-US" sz="1200" dirty="0" smtClean="0"/>
              <a:t>aplicación en el enlace solamente está disponible en inglés.</a:t>
            </a:r>
            <a:endParaRPr lang="es-E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a:p>
          <a:p>
            <a:endParaRPr lang="es-ES" sz="400" dirty="0"/>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a:t>Para los que tienen un dispositivo Android, el NIOSH recomienda la aplicación </a:t>
            </a:r>
            <a:r>
              <a:rPr lang="es-ES" u="sng" dirty="0">
                <a:solidFill>
                  <a:srgbClr val="0000FF"/>
                </a:solidFill>
                <a:hlinkClick r:id="rId4"/>
              </a:rPr>
              <a:t>SoundMeter</a:t>
            </a:r>
            <a:r>
              <a:rPr lang="es-ES" u="sng" dirty="0"/>
              <a:t>.</a:t>
            </a:r>
            <a:r>
              <a:rPr lang="es-ES" dirty="0"/>
              <a:t> </a:t>
            </a:r>
            <a:r>
              <a:rPr lang="es-ES" altLang="en-US" sz="1200" dirty="0" smtClean="0"/>
              <a:t>Nota: </a:t>
            </a:r>
            <a:r>
              <a:rPr lang="es-ES" altLang="en-US" sz="1200" dirty="0" smtClean="0"/>
              <a:t>La </a:t>
            </a:r>
            <a:r>
              <a:rPr lang="es-ES" altLang="en-US" sz="1200" dirty="0" smtClean="0"/>
              <a:t>aplicación en el enlace solamente está disponible en inglés.</a:t>
            </a:r>
            <a:endParaRPr lang="es-ES" sz="1200" dirty="0" smtClean="0"/>
          </a:p>
          <a:p>
            <a:r>
              <a:rPr lang="es-ES" dirty="0" smtClean="0"/>
              <a:t>Las </a:t>
            </a:r>
            <a:r>
              <a:rPr lang="es-ES" dirty="0"/>
              <a:t>aplicaciones para dispositivos Android varían en cuanto a precisión y, por lo general, no son tan precisas como la aplicación para iPhone porque varían los fabricantes de teléfonos. En consecuencia, las aplicaciones para Android en particular funcionan mejor si se conecta un micrófono externo al teléfono.</a:t>
            </a:r>
          </a:p>
          <a:p>
            <a:endParaRPr lang="es-ES" sz="400" dirty="0"/>
          </a:p>
          <a:p>
            <a:r>
              <a:rPr lang="es-ES" b="1" dirty="0"/>
              <a:t>Si tiene instalada una aplicación en el teléfono, muéstresela a la clase y mida el ruido del salón para demostrar cómo funciona.</a:t>
            </a:r>
          </a:p>
          <a:p>
            <a:endParaRPr lang="es-ES" sz="400" dirty="0"/>
          </a:p>
          <a:p>
            <a:r>
              <a:rPr lang="es-ES" b="1" dirty="0"/>
              <a:t>PREGUNTAR A LA CLASE:</a:t>
            </a:r>
            <a:endParaRPr lang="es-ES" dirty="0"/>
          </a:p>
          <a:p>
            <a:r>
              <a:rPr lang="es-ES" dirty="0"/>
              <a:t>¿Se les ocurre alguna manera de incorporar una aplicación para la medición del ruido como parte de su capacitación o trabajo?</a:t>
            </a:r>
          </a:p>
          <a:p>
            <a:r>
              <a:rPr lang="es-ES" b="1" dirty="0"/>
              <a:t>Escriba las respuestas en un rotafolio o pizarra. Una vez terminada la clase, comparta estas ideas con el Departamento de Capacitación de CPWR para que se puedan transmitir a otros capacitadores e implementar en versiones futuras del programa de capacitación.</a:t>
            </a:r>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30</a:t>
            </a:fld>
            <a:endParaRPr lang="es-ES" altLang="en-US" dirty="0"/>
          </a:p>
        </p:txBody>
      </p:sp>
    </p:spTree>
    <p:extLst>
      <p:ext uri="{BB962C8B-B14F-4D97-AF65-F5344CB8AC3E}">
        <p14:creationId xmlns:p14="http://schemas.microsoft.com/office/powerpoint/2010/main" val="1145104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Hasta el momento, hemos analizado el riesgo, las fuentes y la manera de medir el ruido. </a:t>
            </a:r>
          </a:p>
          <a:p>
            <a:endParaRPr lang="es-ES" dirty="0"/>
          </a:p>
          <a:p>
            <a:r>
              <a:rPr lang="es-ES" dirty="0"/>
              <a:t>Ahora, vamos a pasar a las maneras de controlar el ruido en las construcciones.</a:t>
            </a:r>
          </a:p>
          <a:p>
            <a:endParaRPr lang="es-ES" dirty="0"/>
          </a:p>
          <a:p>
            <a:r>
              <a:rPr lang="es-ES" dirty="0"/>
              <a:t>Esta diapositiva muestra la jerarquía de controles específicamente para el ruido.  </a:t>
            </a:r>
          </a:p>
          <a:p>
            <a:endParaRPr lang="es-ES" dirty="0"/>
          </a:p>
          <a:p>
            <a:r>
              <a:rPr lang="es-ES" dirty="0"/>
              <a:t>La opción más efectiva es eliminar el ruido por completo. Esto puede sonar como todo un desafío en el mundo de la construcción, pero las investigaciones en materia de equipos más silenciosos están impulsando a la industria en esa dirección. Si la fuente de ruido no se puede eliminar, la siguiente mejor opción es buscar formas de reducir los niveles de ruido.</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31</a:t>
            </a:fld>
            <a:endParaRPr lang="es-ES" altLang="en-US" dirty="0"/>
          </a:p>
        </p:txBody>
      </p:sp>
    </p:spTree>
    <p:extLst>
      <p:ext uri="{BB962C8B-B14F-4D97-AF65-F5344CB8AC3E}">
        <p14:creationId xmlns:p14="http://schemas.microsoft.com/office/powerpoint/2010/main" val="1417131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controles técnicos se consideran los más efectivos, porque a través de ellos se elimina la fuente del peligro.</a:t>
            </a:r>
          </a:p>
          <a:p>
            <a:endParaRPr lang="es-ES" dirty="0"/>
          </a:p>
          <a:p>
            <a:r>
              <a:rPr lang="es-ES" dirty="0"/>
              <a:t>Entre los controles técnicos, se pueden mencionar los equipos silenciosos, la colocación de barreras o recubrimientos alrededor de equipos ruidosos (como los generadores), la instalación de dispositivos de supresión del ruido (como silenciadores) en los equipos y la verificación de que estos estén en buen estado.</a:t>
            </a:r>
          </a:p>
          <a:p>
            <a:endParaRPr lang="es-ES" dirty="0"/>
          </a:p>
          <a:p>
            <a:r>
              <a:rPr lang="es-ES" dirty="0"/>
              <a:t>En un estudio reciente de CPWR sobre taladros, se determinó que bastaba con reemplazar un taladro desgastado con uno nuevo para lograr una disminución significativa del ruido. </a:t>
            </a:r>
          </a:p>
          <a:p>
            <a:endParaRPr lang="es-ES" dirty="0"/>
          </a:p>
          <a:p>
            <a:r>
              <a:rPr lang="es-ES" dirty="0"/>
              <a:t>Los controles administrativos también pueden ayudar. Se trata de políticas y procedimientos destinadas a limitar la exposición de los trabajadores al ruido y así disminuir su impacto. Algunos ejemplos de controles administrativos son la colocación de carteles que adviertan a los trabajadores sobre la peligrosidad del nivel de ruido en determinada área, la designación de áreas específicas para la realización de actividades ruidosas (como el corte de materiales con herramientas eléctricas) y la instalación de equipos ruidosos en lugares donde se vean expuestos la menor cantidad posible de trabajadores.</a:t>
            </a:r>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32</a:t>
            </a:fld>
            <a:endParaRPr lang="es-ES" altLang="en-US" dirty="0"/>
          </a:p>
        </p:txBody>
      </p:sp>
    </p:spTree>
    <p:extLst>
      <p:ext uri="{BB962C8B-B14F-4D97-AF65-F5344CB8AC3E}">
        <p14:creationId xmlns:p14="http://schemas.microsoft.com/office/powerpoint/2010/main" val="1630912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31"/>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6E802C95-7EE2-49DA-BEAA-5ABA3A89805E}" type="slidenum">
              <a:rPr lang="en-US" altLang="en-US" smtClean="0"/>
              <a:pPr>
                <a:spcBef>
                  <a:spcPct val="0"/>
                </a:spcBef>
              </a:pPr>
              <a:t>33</a:t>
            </a:fld>
            <a:endParaRPr lang="es-ES" altLang="en-US" dirty="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r>
              <a:rPr lang="es-ES" dirty="0"/>
              <a:t>Si bien es su capacidad auditiva la que está en riesgo, el empleador tiene la responsabilidad de tomar medidas para protegerlos de la exposición a niveles de ruido peligrosos.</a:t>
            </a:r>
          </a:p>
          <a:p>
            <a:endParaRPr lang="es-ES" dirty="0"/>
          </a:p>
          <a:p>
            <a:r>
              <a:rPr lang="es-ES" dirty="0"/>
              <a:t>Aquí les presentamos algunas acciones que pueden implementar para reducir la exposición de los empleados:</a:t>
            </a:r>
          </a:p>
          <a:p>
            <a:pPr marL="171707" indent="-171707">
              <a:buFont typeface="Arial" panose="020B0604020202020204" pitchFamily="34" charset="0"/>
              <a:buChar char="•"/>
            </a:pPr>
            <a:r>
              <a:rPr lang="es-ES" b="1" dirty="0"/>
              <a:t>Planificar:</a:t>
            </a:r>
            <a:r>
              <a:rPr lang="es-ES" dirty="0"/>
              <a:t> antes de empezar con el trabajo, identificar las actividades y equipos ruidosos, cuándo y dónde se llevarán a cabo y las medidas que se tomarán para reducir la exposición al ruido. </a:t>
            </a:r>
          </a:p>
          <a:p>
            <a:pPr marL="171707" indent="-171707">
              <a:buFont typeface="Arial" panose="020B0604020202020204" pitchFamily="34" charset="0"/>
              <a:buChar char="•"/>
            </a:pPr>
            <a:r>
              <a:rPr lang="es-ES" b="1" dirty="0"/>
              <a:t>Hacer inspecciones:</a:t>
            </a:r>
            <a:r>
              <a:rPr lang="es-ES" dirty="0"/>
              <a:t> hacer una inspección visual a diario para corroborar que la planificación se haya implementado.</a:t>
            </a:r>
          </a:p>
          <a:p>
            <a:pPr marL="171707" indent="-171707">
              <a:buFont typeface="Arial" panose="020B0604020202020204" pitchFamily="34" charset="0"/>
              <a:buChar char="•"/>
            </a:pPr>
            <a:r>
              <a:rPr lang="es-ES" b="1" dirty="0"/>
              <a:t>Controlar</a:t>
            </a:r>
            <a:r>
              <a:rPr lang="es-ES" dirty="0"/>
              <a:t> los niveles de ruido.</a:t>
            </a:r>
          </a:p>
          <a:p>
            <a:pPr marL="171707" indent="-171707">
              <a:buFont typeface="Arial" panose="020B0604020202020204" pitchFamily="34" charset="0"/>
              <a:buChar char="•"/>
            </a:pPr>
            <a:r>
              <a:rPr lang="es-ES" b="1" dirty="0"/>
              <a:t>Proporcionar</a:t>
            </a:r>
            <a:r>
              <a:rPr lang="es-ES" dirty="0"/>
              <a:t> distintos tipos de protección auditiva, dada la posibilidad de que un único tipo o estilo no sea adecuado para todos los trabajadores.</a:t>
            </a:r>
          </a:p>
          <a:p>
            <a:pPr marL="171707" indent="-171707">
              <a:buFont typeface="Arial" panose="020B0604020202020204" pitchFamily="34" charset="0"/>
              <a:buChar char="•"/>
            </a:pPr>
            <a:r>
              <a:rPr lang="es-ES" b="1" dirty="0"/>
              <a:t>Realizar capacitaciones</a:t>
            </a:r>
            <a:r>
              <a:rPr lang="es-ES" dirty="0"/>
              <a:t> sobre cada tipo de protección auditiva provista.</a:t>
            </a:r>
          </a:p>
        </p:txBody>
      </p:sp>
    </p:spTree>
    <p:extLst>
      <p:ext uri="{BB962C8B-B14F-4D97-AF65-F5344CB8AC3E}">
        <p14:creationId xmlns:p14="http://schemas.microsoft.com/office/powerpoint/2010/main" val="3055170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Otra medida que los empleadores pueden implementar es la adquisición de equipos más silenciosos. El programa Buy Quiet (Adquisición de Equipos Silenciosos) se estableció con los siguientes objetivos:</a:t>
            </a:r>
          </a:p>
          <a:p>
            <a:pPr marL="171707" indent="-171707">
              <a:buFont typeface="Arial" panose="020B0604020202020204" pitchFamily="34" charset="0"/>
              <a:buChar char="•"/>
            </a:pPr>
            <a:r>
              <a:rPr lang="es-ES" dirty="0"/>
              <a:t>Alentar a las compañías a comprar o alquilar equipos más silenciosos para disminuir la exposición de los trabajadores al ruido; </a:t>
            </a:r>
          </a:p>
          <a:p>
            <a:pPr marL="171707" indent="-171707">
              <a:buFont typeface="Arial" panose="020B0604020202020204" pitchFamily="34" charset="0"/>
              <a:buChar char="•"/>
            </a:pPr>
            <a:r>
              <a:rPr lang="es-ES" dirty="0"/>
              <a:t>Proporcionar información sobre los niveles de ruido de los equipos, de manera que las compañías puedan tomar decisiones fundamentadas al momento de cambiarlos o alquilarlos, y</a:t>
            </a:r>
          </a:p>
          <a:p>
            <a:pPr marL="171707" indent="-171707">
              <a:buFont typeface="Arial" panose="020B0604020202020204" pitchFamily="34" charset="0"/>
              <a:buChar char="•"/>
            </a:pPr>
            <a:r>
              <a:rPr lang="es-ES" dirty="0"/>
              <a:t>Generar una demanda de productos más silenciosos para impulsar a los fabricantes a optar por ese diseño.  </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34</a:t>
            </a:fld>
            <a:endParaRPr lang="es-ES" altLang="en-US" dirty="0"/>
          </a:p>
        </p:txBody>
      </p:sp>
    </p:spTree>
    <p:extLst>
      <p:ext uri="{BB962C8B-B14F-4D97-AF65-F5344CB8AC3E}">
        <p14:creationId xmlns:p14="http://schemas.microsoft.com/office/powerpoint/2010/main" val="1003480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pesar de que hay varias medidas que el empleador puede implementar para evitar o reducir la exposición al ruido, en las situaciones en que se supera el </a:t>
            </a:r>
            <a:r>
              <a:rPr lang="es-ES" dirty="0" smtClean="0"/>
              <a:t>límite</a:t>
            </a:r>
            <a:r>
              <a:rPr lang="es-ES" baseline="0" dirty="0" smtClean="0"/>
              <a:t> de exposición</a:t>
            </a:r>
            <a:r>
              <a:rPr lang="es-ES" dirty="0" smtClean="0"/>
              <a:t> </a:t>
            </a:r>
            <a:r>
              <a:rPr lang="es-ES" dirty="0"/>
              <a:t>de 85 decibeles recomendado por el NIOSH se debe utilizar protección auditiva.</a:t>
            </a:r>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35</a:t>
            </a:fld>
            <a:endParaRPr lang="es-ES" altLang="en-US" dirty="0"/>
          </a:p>
        </p:txBody>
      </p:sp>
    </p:spTree>
    <p:extLst>
      <p:ext uri="{BB962C8B-B14F-4D97-AF65-F5344CB8AC3E}">
        <p14:creationId xmlns:p14="http://schemas.microsoft.com/office/powerpoint/2010/main" val="2046298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031"/>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BF656A5E-2CEE-433F-901A-BB815ECCB78B}" type="slidenum">
              <a:rPr lang="en-US" altLang="en-US" smtClean="0"/>
              <a:pPr>
                <a:spcBef>
                  <a:spcPct val="0"/>
                </a:spcBef>
              </a:pPr>
              <a:t>36</a:t>
            </a:fld>
            <a:endParaRPr lang="es-ES" altLang="en-US" dirty="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r>
              <a:rPr lang="es-ES" b="1" dirty="0"/>
              <a:t>Si dispone de modelos de protectores auditivos, muéstrelos a medida que menciona cada uno de ellos.</a:t>
            </a:r>
          </a:p>
          <a:p>
            <a:endParaRPr lang="es-ES" dirty="0"/>
          </a:p>
          <a:p>
            <a:r>
              <a:rPr lang="es-ES" dirty="0"/>
              <a:t>Existen varios tipos de protectores auditivos:</a:t>
            </a:r>
          </a:p>
          <a:p>
            <a:pPr marL="171707" indent="-171707">
              <a:buFont typeface="Arial" panose="020B0604020202020204" pitchFamily="34" charset="0"/>
              <a:buChar char="•"/>
            </a:pPr>
            <a:r>
              <a:rPr lang="es-ES" dirty="0"/>
              <a:t>Tapones de espuma </a:t>
            </a:r>
          </a:p>
          <a:p>
            <a:pPr marL="171707" indent="-171707">
              <a:buFont typeface="Arial" panose="020B0604020202020204" pitchFamily="34" charset="0"/>
              <a:buChar char="•"/>
            </a:pPr>
            <a:r>
              <a:rPr lang="es-ES" dirty="0"/>
              <a:t>Tapones reutilizables</a:t>
            </a:r>
          </a:p>
          <a:p>
            <a:pPr marL="171707" indent="-171707">
              <a:buFont typeface="Arial" panose="020B0604020202020204" pitchFamily="34" charset="0"/>
              <a:buChar char="•"/>
            </a:pPr>
            <a:r>
              <a:rPr lang="es-ES" dirty="0"/>
              <a:t>Tapones moldeables a medida</a:t>
            </a:r>
          </a:p>
          <a:p>
            <a:pPr marL="171707" indent="-171707">
              <a:buFont typeface="Arial" panose="020B0604020202020204" pitchFamily="34" charset="0"/>
              <a:buChar char="•"/>
            </a:pPr>
            <a:r>
              <a:rPr lang="es-ES" dirty="0"/>
              <a:t>Tapones semiaurales o con banda </a:t>
            </a:r>
          </a:p>
          <a:p>
            <a:pPr marL="171707" indent="-171707">
              <a:buFont typeface="Arial" panose="020B0604020202020204" pitchFamily="34" charset="0"/>
              <a:buChar char="•"/>
            </a:pPr>
            <a:r>
              <a:rPr lang="es-ES" dirty="0"/>
              <a:t>Orejeras</a:t>
            </a:r>
          </a:p>
          <a:p>
            <a:pPr marL="171707" indent="-171707">
              <a:buFont typeface="Arial" panose="020B0604020202020204" pitchFamily="34" charset="0"/>
              <a:buChar char="•"/>
            </a:pPr>
            <a:endParaRPr lang="es-ES" dirty="0"/>
          </a:p>
          <a:p>
            <a:r>
              <a:rPr lang="es-ES" dirty="0"/>
              <a:t>De acuerdo con las estipulaciones de la OSHA, los empleadores deben proporcionarles protección auditiva a los empleados de manera gratuita.</a:t>
            </a:r>
          </a:p>
        </p:txBody>
      </p:sp>
    </p:spTree>
    <p:extLst>
      <p:ext uri="{BB962C8B-B14F-4D97-AF65-F5344CB8AC3E}">
        <p14:creationId xmlns:p14="http://schemas.microsoft.com/office/powerpoint/2010/main" val="2426216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31"/>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69FD29A7-7D29-4904-8206-57367C1D4563}" type="slidenum">
              <a:rPr lang="en-US" altLang="en-US" smtClean="0"/>
              <a:pPr>
                <a:spcBef>
                  <a:spcPct val="0"/>
                </a:spcBef>
              </a:pPr>
              <a:t>37</a:t>
            </a:fld>
            <a:endParaRPr lang="es-ES" altLang="en-US" dirty="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r>
              <a:rPr lang="es-ES" dirty="0"/>
              <a:t>Hay siete factores que se deben considerar al momento de seleccionar la protección auditiva: La conveniencia, la comodidad, las necesidades de comunicación, la higiene, la capacidad auditiva, los niveles de ruido y, sobre todo, la reducción del ruido necesaria.</a:t>
            </a:r>
          </a:p>
          <a:p>
            <a:endParaRPr lang="es-ES" altLang="en-US" dirty="0"/>
          </a:p>
        </p:txBody>
      </p:sp>
    </p:spTree>
    <p:extLst>
      <p:ext uri="{BB962C8B-B14F-4D97-AF65-F5344CB8AC3E}">
        <p14:creationId xmlns:p14="http://schemas.microsoft.com/office/powerpoint/2010/main" val="2329218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031"/>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EF7ACCC2-13B0-4E4F-9435-AB4445411E7C}" type="slidenum">
              <a:rPr lang="en-US" altLang="en-US" smtClean="0"/>
              <a:pPr>
                <a:spcBef>
                  <a:spcPct val="0"/>
                </a:spcBef>
              </a:pPr>
              <a:t>38</a:t>
            </a:fld>
            <a:endParaRPr lang="es-ES" altLang="en-US" dirty="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r>
              <a:rPr lang="es-ES" dirty="0"/>
              <a:t>Cada tipo de protección auditiva tiene sus ventajas y desventajas.</a:t>
            </a:r>
          </a:p>
          <a:p>
            <a:endParaRPr lang="es-ES" dirty="0"/>
          </a:p>
          <a:p>
            <a:r>
              <a:rPr lang="es-ES" dirty="0"/>
              <a:t>Los tapones de espuma y orejeras brindan un nivel alto de protección y suelen ser de fácil obtención, pero se deben utilizar y mantener de manera adecuada.</a:t>
            </a:r>
          </a:p>
          <a:p>
            <a:endParaRPr lang="es-ES" altLang="en-US" dirty="0"/>
          </a:p>
        </p:txBody>
      </p:sp>
    </p:spTree>
    <p:extLst>
      <p:ext uri="{BB962C8B-B14F-4D97-AF65-F5344CB8AC3E}">
        <p14:creationId xmlns:p14="http://schemas.microsoft.com/office/powerpoint/2010/main" val="489184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p:spPr>
        <p:txBody>
          <a:bodyPr/>
          <a:lstStyle/>
          <a:p>
            <a:r>
              <a:rPr lang="es-ES" dirty="0"/>
              <a:t>Como se indicó anteriormente, el cuidado y mantenimiento de los protectores auditivos es fundamental. Según los requisitos de la OSHA, los empleadores deben asegurarse de proporcionar protección auditiva y de que esta se mantenga de manera adecuada.  </a:t>
            </a:r>
          </a:p>
          <a:p>
            <a:endParaRPr lang="es-ES" dirty="0"/>
          </a:p>
          <a:p>
            <a:r>
              <a:rPr lang="es-ES" dirty="0"/>
              <a:t>En esta diapositiva y la siguiente, se describe el cuidado básico requerido para la protección auditiva. </a:t>
            </a:r>
          </a:p>
          <a:p>
            <a:pPr marL="171707" indent="-171707">
              <a:buFont typeface="Arial" panose="020B0604020202020204" pitchFamily="34" charset="0"/>
              <a:buChar char="•"/>
            </a:pPr>
            <a:r>
              <a:rPr lang="es-ES" dirty="0"/>
              <a:t>Los tapones de espuma adaptables se deben cambiar luego de cada uso.</a:t>
            </a:r>
          </a:p>
          <a:p>
            <a:pPr marL="171707" indent="-171707">
              <a:buFont typeface="Arial" panose="020B0604020202020204" pitchFamily="34" charset="0"/>
              <a:buChar char="•"/>
            </a:pPr>
            <a:r>
              <a:rPr lang="es-ES" dirty="0"/>
              <a:t>Los tapones reutilizables se deben lavar con agua y jabón y cambiar si están desgastados o dañados.</a:t>
            </a:r>
          </a:p>
          <a:p>
            <a:pPr marL="171707" indent="-171707">
              <a:buFont typeface="Arial" panose="020B0604020202020204" pitchFamily="34" charset="0"/>
              <a:buChar char="•"/>
            </a:pPr>
            <a:r>
              <a:rPr lang="es-ES" dirty="0"/>
              <a:t>Los tapones a medida se deben lavar con agua y jabón neutro.</a:t>
            </a:r>
          </a:p>
          <a:p>
            <a:pPr lvl="0"/>
            <a:endParaRPr lang="es-ES" dirty="0"/>
          </a:p>
          <a:p>
            <a:endParaRPr lang="es-ES" altLang="en-US" dirty="0"/>
          </a:p>
        </p:txBody>
      </p:sp>
      <p:sp>
        <p:nvSpPr>
          <p:cNvPr id="1996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48FBF42C-5C53-4331-B1A8-FE603A4F92E3}" type="slidenum">
              <a:rPr lang="en-US" altLang="en-US" smtClean="0"/>
              <a:pPr>
                <a:spcBef>
                  <a:spcPct val="0"/>
                </a:spcBef>
              </a:pPr>
              <a:t>39</a:t>
            </a:fld>
            <a:endParaRPr lang="es-ES" altLang="en-US" dirty="0"/>
          </a:p>
        </p:txBody>
      </p:sp>
    </p:spTree>
    <p:extLst>
      <p:ext uri="{BB962C8B-B14F-4D97-AF65-F5344CB8AC3E}">
        <p14:creationId xmlns:p14="http://schemas.microsoft.com/office/powerpoint/2010/main" val="882005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Se espera que para el final de la presentación cada uno de los participantes pueda hacer lo siguiente:</a:t>
            </a:r>
          </a:p>
          <a:p>
            <a:endParaRPr lang="es-ES" dirty="0"/>
          </a:p>
          <a:p>
            <a:pPr lvl="1" eaLnBrk="0" fontAlgn="base" hangingPunct="0"/>
            <a:r>
              <a:rPr lang="es-ES" dirty="0"/>
              <a:t>Explicar por qué el ruido y la hipoacusia son cuestiones importantes para los trabajadores de la construcción;</a:t>
            </a:r>
          </a:p>
          <a:p>
            <a:pPr lvl="1" eaLnBrk="0" fontAlgn="base" hangingPunct="0"/>
            <a:endParaRPr lang="es-ES" dirty="0"/>
          </a:p>
          <a:p>
            <a:pPr lvl="1" eaLnBrk="0" fontAlgn="base" hangingPunct="0"/>
            <a:r>
              <a:rPr lang="es-ES" dirty="0"/>
              <a:t>Reconocer los signos y efectos de la hipoacusia y el tinnitus;</a:t>
            </a:r>
          </a:p>
          <a:p>
            <a:pPr lvl="1" eaLnBrk="0" fontAlgn="base" hangingPunct="0"/>
            <a:endParaRPr lang="es-ES" dirty="0">
              <a:effectLst/>
            </a:endParaRPr>
          </a:p>
          <a:p>
            <a:pPr lvl="1"/>
            <a:r>
              <a:rPr lang="es-ES" dirty="0"/>
              <a:t>Identificar ruidos peligrosos, tipos de ruido y fuentes comunes de ruido;</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4</a:t>
            </a:fld>
            <a:endParaRPr lang="es-ES" altLang="en-US" dirty="0"/>
          </a:p>
        </p:txBody>
      </p:sp>
    </p:spTree>
    <p:extLst>
      <p:ext uri="{BB962C8B-B14F-4D97-AF65-F5344CB8AC3E}">
        <p14:creationId xmlns:p14="http://schemas.microsoft.com/office/powerpoint/2010/main" val="3733884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p:spPr>
        <p:txBody>
          <a:bodyPr/>
          <a:lstStyle/>
          <a:p>
            <a:r>
              <a:rPr lang="es-ES" dirty="0"/>
              <a:t>Los protectores auditivos semiaurales o con banda se deben limpiar con frecuencia. Las gomitas (la parte que se inserta en el oído) se deben cambiar cada tanto.</a:t>
            </a:r>
          </a:p>
          <a:p>
            <a:endParaRPr lang="es-ES" dirty="0"/>
          </a:p>
          <a:p>
            <a:r>
              <a:rPr lang="es-ES" dirty="0"/>
              <a:t>Las orejeras se deben limpiar con un paño húmedo y, si se pueden quitar las almohadillas, estas se deben lavar con agua y jabón. Las almohadillas se deben cambiar si presentan rasgaduras o grietas.</a:t>
            </a:r>
          </a:p>
          <a:p>
            <a:endParaRPr lang="es-ES" dirty="0"/>
          </a:p>
          <a:p>
            <a:r>
              <a:rPr lang="es-ES" dirty="0"/>
              <a:t>Recuerde que el empleador debe informarles sobre el cuidado adecuado de estos equipos. También contarán con las instrucciones de uso proporcionadas por el fabricante.   </a:t>
            </a:r>
          </a:p>
          <a:p>
            <a:endParaRPr lang="es-ES" dirty="0"/>
          </a:p>
          <a:p>
            <a:r>
              <a:rPr lang="es-ES" dirty="0"/>
              <a:t>Si la protección auditiva de la que disponen está sucia o desgastada, soliciten una nueva.</a:t>
            </a:r>
          </a:p>
          <a:p>
            <a:endParaRPr lang="es-ES" dirty="0"/>
          </a:p>
        </p:txBody>
      </p:sp>
      <p:sp>
        <p:nvSpPr>
          <p:cNvPr id="2007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017CE9CC-34E8-47A9-AEBA-CCCAE4838C8F}" type="slidenum">
              <a:rPr lang="en-US" altLang="en-US" smtClean="0"/>
              <a:pPr>
                <a:spcBef>
                  <a:spcPct val="0"/>
                </a:spcBef>
              </a:pPr>
              <a:t>40</a:t>
            </a:fld>
            <a:endParaRPr lang="es-ES" altLang="en-US" dirty="0"/>
          </a:p>
        </p:txBody>
      </p:sp>
    </p:spTree>
    <p:extLst>
      <p:ext uri="{BB962C8B-B14F-4D97-AF65-F5344CB8AC3E}">
        <p14:creationId xmlns:p14="http://schemas.microsoft.com/office/powerpoint/2010/main" val="173628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14862" indent="-275070" eaLnBrk="0" hangingPunct="0">
              <a:spcBef>
                <a:spcPct val="30000"/>
              </a:spcBef>
              <a:defRPr sz="1200">
                <a:solidFill>
                  <a:schemeClr val="tx1"/>
                </a:solidFill>
                <a:latin typeface="Times" pitchFamily="18" charset="0"/>
              </a:defRPr>
            </a:lvl2pPr>
            <a:lvl3pPr marL="1101878" indent="-219096" eaLnBrk="0" hangingPunct="0">
              <a:spcBef>
                <a:spcPct val="30000"/>
              </a:spcBef>
              <a:defRPr sz="1200">
                <a:solidFill>
                  <a:schemeClr val="tx1"/>
                </a:solidFill>
                <a:latin typeface="Times" pitchFamily="18" charset="0"/>
              </a:defRPr>
            </a:lvl3pPr>
            <a:lvl4pPr marL="1543270" indent="-219096" eaLnBrk="0" hangingPunct="0">
              <a:spcBef>
                <a:spcPct val="30000"/>
              </a:spcBef>
              <a:defRPr sz="1200">
                <a:solidFill>
                  <a:schemeClr val="tx1"/>
                </a:solidFill>
                <a:latin typeface="Times" pitchFamily="18" charset="0"/>
              </a:defRPr>
            </a:lvl4pPr>
            <a:lvl5pPr marL="1983061" indent="-219096" eaLnBrk="0" hangingPunct="0">
              <a:spcBef>
                <a:spcPct val="30000"/>
              </a:spcBef>
              <a:defRPr sz="1200">
                <a:solidFill>
                  <a:schemeClr val="tx1"/>
                </a:solidFill>
                <a:latin typeface="Times" pitchFamily="18" charset="0"/>
              </a:defRPr>
            </a:lvl5pPr>
            <a:lvl6pPr marL="2443643" indent="-219096" eaLnBrk="0" fontAlgn="base" hangingPunct="0">
              <a:spcBef>
                <a:spcPct val="30000"/>
              </a:spcBef>
              <a:spcAft>
                <a:spcPct val="0"/>
              </a:spcAft>
              <a:defRPr sz="1200">
                <a:solidFill>
                  <a:schemeClr val="tx1"/>
                </a:solidFill>
                <a:latin typeface="Times" pitchFamily="18" charset="0"/>
              </a:defRPr>
            </a:lvl6pPr>
            <a:lvl7pPr marL="2904225" indent="-219096" eaLnBrk="0" fontAlgn="base" hangingPunct="0">
              <a:spcBef>
                <a:spcPct val="30000"/>
              </a:spcBef>
              <a:spcAft>
                <a:spcPct val="0"/>
              </a:spcAft>
              <a:defRPr sz="1200">
                <a:solidFill>
                  <a:schemeClr val="tx1"/>
                </a:solidFill>
                <a:latin typeface="Times" pitchFamily="18" charset="0"/>
              </a:defRPr>
            </a:lvl7pPr>
            <a:lvl8pPr marL="3364807" indent="-219096" eaLnBrk="0" fontAlgn="base" hangingPunct="0">
              <a:spcBef>
                <a:spcPct val="30000"/>
              </a:spcBef>
              <a:spcAft>
                <a:spcPct val="0"/>
              </a:spcAft>
              <a:defRPr sz="1200">
                <a:solidFill>
                  <a:schemeClr val="tx1"/>
                </a:solidFill>
                <a:latin typeface="Times" pitchFamily="18" charset="0"/>
              </a:defRPr>
            </a:lvl8pPr>
            <a:lvl9pPr marL="3825388" indent="-219096" eaLnBrk="0" fontAlgn="base" hangingPunct="0">
              <a:spcBef>
                <a:spcPct val="30000"/>
              </a:spcBef>
              <a:spcAft>
                <a:spcPct val="0"/>
              </a:spcAft>
              <a:defRPr sz="1200">
                <a:solidFill>
                  <a:schemeClr val="tx1"/>
                </a:solidFill>
                <a:latin typeface="Times" pitchFamily="18" charset="0"/>
              </a:defRPr>
            </a:lvl9pPr>
          </a:lstStyle>
          <a:p>
            <a:pPr eaLnBrk="1" hangingPunct="1">
              <a:spcBef>
                <a:spcPct val="0"/>
              </a:spcBef>
            </a:pPr>
            <a:fld id="{8CE03C0D-2DD4-456F-91B4-03E349EE8E0F}" type="slidenum">
              <a:rPr lang="en-US" altLang="en-US" smtClean="0">
                <a:latin typeface="Times New Roman" pitchFamily="18" charset="0"/>
              </a:rPr>
              <a:pPr eaLnBrk="1" hangingPunct="1">
                <a:spcBef>
                  <a:spcPct val="0"/>
                </a:spcBef>
              </a:pPr>
              <a:t>41</a:t>
            </a:fld>
            <a:endParaRPr lang="es-ES" altLang="en-US" dirty="0">
              <a:latin typeface="Times New Roman" pitchFamily="18"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539750" y="4422543"/>
            <a:ext cx="6019799" cy="46516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dirty="0"/>
              <a:t>Ahora que ya sabemos que requieren de mantenimiento, ¿cómo hacemos para seleccionar la protección auditiva adecuada para el ruido al que estaremos expuestos?</a:t>
            </a:r>
          </a:p>
          <a:p>
            <a:endParaRPr lang="es-ES" dirty="0"/>
          </a:p>
          <a:p>
            <a:r>
              <a:rPr lang="es-ES" dirty="0"/>
              <a:t>Los dispositivos de protección auditiva se someten a pruebas de laboratorio para determinar la cantidad de ruido que impiden que pase hacia los oídos, lo que se denomina </a:t>
            </a:r>
            <a:r>
              <a:rPr lang="es-ES" b="1" dirty="0"/>
              <a:t>N</a:t>
            </a:r>
            <a:r>
              <a:rPr lang="es-ES" dirty="0"/>
              <a:t>ivel de </a:t>
            </a:r>
            <a:r>
              <a:rPr lang="es-ES" b="1" dirty="0"/>
              <a:t>R</a:t>
            </a:r>
            <a:r>
              <a:rPr lang="es-ES" dirty="0"/>
              <a:t>educción del </a:t>
            </a:r>
            <a:r>
              <a:rPr lang="es-ES" b="1" dirty="0"/>
              <a:t>R</a:t>
            </a:r>
            <a:r>
              <a:rPr lang="es-ES" dirty="0"/>
              <a:t>uido (NRR). De acuerdo con los requisitos de la Agencia de Protección Ambiental de Estados Unidos (EPA), los fabricantes deben colocar el NRR en el envoltorio de los dispositivos de protección auditiva.</a:t>
            </a:r>
          </a:p>
          <a:p>
            <a:endParaRPr lang="es-ES" dirty="0"/>
          </a:p>
          <a:p>
            <a:r>
              <a:rPr lang="es-ES" dirty="0"/>
              <a:t>Mientras más alto sea este valor, mayor será la protección; no obstante, dado que las condiciones en el laboratorio no son las mismas que en el lugar de trabajo, la reducción real del ruido está al menos 7 dBA por debajo del NRR impreso. De esa manera, si se elige un protector auditivo con un NRR de 29, por ejemplo, se debe considerar como una reducción del ruido de 22. </a:t>
            </a:r>
          </a:p>
          <a:p>
            <a:endParaRPr lang="es-ES" dirty="0"/>
          </a:p>
          <a:p>
            <a:r>
              <a:rPr lang="es-ES" dirty="0"/>
              <a:t>Una manera de determinar el grado de reducción de la exposición que ofrece la protección auditiva es la siguiente: si el NRR es de 33, por ejemplo, se debe restar 7 a 33 y dividir el resultado por 2. En otras palabras, 33 menos 7 es 26 y 26 dividido 2 es 13. Al restar ese número a la exposición del ruido de 95 dBA, se obtiene la exposición experimentada con esa protección auditiva, que es de 82 (inferior al </a:t>
            </a:r>
            <a:r>
              <a:rPr lang="es-ES" dirty="0" smtClean="0"/>
              <a:t>límite</a:t>
            </a:r>
            <a:r>
              <a:rPr lang="es-ES" baseline="0" dirty="0" smtClean="0"/>
              <a:t> de exposición recomendado, REL</a:t>
            </a:r>
            <a:r>
              <a:rPr lang="es-ES" dirty="0" smtClean="0"/>
              <a:t> </a:t>
            </a:r>
            <a:r>
              <a:rPr lang="es-ES" dirty="0"/>
              <a:t>del NIOSH y el </a:t>
            </a:r>
            <a:r>
              <a:rPr lang="es-ES" dirty="0" smtClean="0"/>
              <a:t>límite</a:t>
            </a:r>
            <a:r>
              <a:rPr lang="es-ES" baseline="0" dirty="0" smtClean="0"/>
              <a:t> de exposición recomendado, PEL</a:t>
            </a:r>
            <a:r>
              <a:rPr lang="es-ES" dirty="0" smtClean="0"/>
              <a:t> </a:t>
            </a:r>
            <a:r>
              <a:rPr lang="es-ES" dirty="0"/>
              <a:t>de la OSHA).  </a:t>
            </a:r>
          </a:p>
          <a:p>
            <a:endParaRPr lang="es-ES" dirty="0"/>
          </a:p>
          <a:p>
            <a:r>
              <a:rPr lang="es-ES" dirty="0"/>
              <a:t>Si no cuenta con el envoltorio del dispositivo de protección auditiva, pídale el NRR al supervisor o empleador. Otra alternativa es buscar en Internet. Se puede averiguar el NRR directamente si se conoce la marca y el nombre del </a:t>
            </a:r>
            <a:r>
              <a:rPr lang="es-ES" dirty="0" smtClean="0"/>
              <a:t>dispositivo.</a:t>
            </a:r>
            <a:endParaRPr lang="es-ES" dirty="0"/>
          </a:p>
        </p:txBody>
      </p:sp>
    </p:spTree>
    <p:extLst>
      <p:ext uri="{BB962C8B-B14F-4D97-AF65-F5344CB8AC3E}">
        <p14:creationId xmlns:p14="http://schemas.microsoft.com/office/powerpoint/2010/main" val="39099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eaLnBrk="1" hangingPunct="1">
              <a:spcBef>
                <a:spcPct val="0"/>
              </a:spcBef>
            </a:pPr>
            <a:fld id="{8FA33086-2CA2-4B3F-BB8C-0A99A5F7909C}" type="slidenum">
              <a:rPr lang="en-US" altLang="en-US" smtClean="0">
                <a:latin typeface="Arial" charset="0"/>
                <a:cs typeface="Arial" charset="0"/>
              </a:rPr>
              <a:pPr eaLnBrk="1" hangingPunct="1">
                <a:spcBef>
                  <a:spcPct val="0"/>
                </a:spcBef>
              </a:pPr>
              <a:t>42</a:t>
            </a:fld>
            <a:endParaRPr lang="es-ES" altLang="en-US" dirty="0">
              <a:latin typeface="Arial" charset="0"/>
              <a:cs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r>
              <a:rPr lang="es-ES" b="1" dirty="0"/>
              <a:t>Cada vez que haga clic, aparecerá otra imagen:</a:t>
            </a:r>
            <a:r>
              <a:rPr lang="es-ES" dirty="0"/>
              <a:t> </a:t>
            </a:r>
            <a:r>
              <a:rPr lang="es-ES" b="1" dirty="0"/>
              <a:t>0 dB para el oído n.º 1, 0 dB para el oído n.º 2 y 33 dB para el oído n.º 3.</a:t>
            </a:r>
          </a:p>
          <a:p>
            <a:endParaRPr lang="es-ES" dirty="0"/>
          </a:p>
          <a:p>
            <a:r>
              <a:rPr lang="es-ES" dirty="0"/>
              <a:t>Sin embargo, tal como se observa en los ejemplos de la diapositiva, la protección auditiva no funcionará de manera correcta si no se utiliza o no encaja adecuadamente, incluso si tiene el NRR que corresponde.</a:t>
            </a:r>
          </a:p>
          <a:p>
            <a:endParaRPr lang="es-ES" dirty="0"/>
          </a:p>
          <a:p>
            <a:r>
              <a:rPr lang="es-ES" b="1" dirty="0"/>
              <a:t>PREGUNTAR A LA CLASE:</a:t>
            </a:r>
            <a:endParaRPr lang="es-ES" dirty="0"/>
          </a:p>
          <a:p>
            <a:r>
              <a:rPr lang="es-ES" dirty="0"/>
              <a:t>¿Por qué les parece que el oído n.º 2 no está protegido?</a:t>
            </a:r>
          </a:p>
          <a:p>
            <a:endParaRPr lang="es-ES" dirty="0"/>
          </a:p>
          <a:p>
            <a:r>
              <a:rPr lang="es-ES" b="1" dirty="0"/>
              <a:t>Permítales unos minutos para responder y luego explique:</a:t>
            </a:r>
            <a:endParaRPr lang="es-ES" dirty="0"/>
          </a:p>
          <a:p>
            <a:r>
              <a:rPr lang="es-ES" dirty="0"/>
              <a:t>El segundo tapón no se ha ajustado adecuadamente y, además, tiene los bordes desgastados, así que no encaja bien ni brinda protección.</a:t>
            </a:r>
          </a:p>
        </p:txBody>
      </p:sp>
    </p:spTree>
    <p:extLst>
      <p:ext uri="{BB962C8B-B14F-4D97-AF65-F5344CB8AC3E}">
        <p14:creationId xmlns:p14="http://schemas.microsoft.com/office/powerpoint/2010/main" val="2583873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3550" y="4422543"/>
            <a:ext cx="6324599" cy="4188935"/>
          </a:xfrm>
        </p:spPr>
        <p:txBody>
          <a:bodyPr/>
          <a:lstStyle/>
          <a:p>
            <a:r>
              <a:rPr lang="es-ES" dirty="0"/>
              <a:t>Como los tapones no brindan protección a menos que estén bien colocados, lo primero que vamos a hacer es ver un video corto publicado por el NIOSH sobre la manera correcta de usarlos. </a:t>
            </a:r>
          </a:p>
          <a:p>
            <a:endParaRPr lang="es-ES" dirty="0"/>
          </a:p>
          <a:p>
            <a:r>
              <a:rPr lang="es-ES" b="1" dirty="0"/>
              <a:t>Haga clic sobre el botón de reproducción del video insertado para darle inicio. El video dura 30 segundos. Para reproducirlo, no hace falta estar conectado a Internet.</a:t>
            </a:r>
          </a:p>
          <a:p>
            <a:endParaRPr lang="es-ES" dirty="0"/>
          </a:p>
          <a:p>
            <a:r>
              <a:rPr lang="es-ES" b="1" dirty="0"/>
              <a:t>NOTAS ADICIONALES PARA EL INSTRUCTOR: </a:t>
            </a:r>
            <a:endParaRPr lang="es-ES" dirty="0"/>
          </a:p>
          <a:p>
            <a:r>
              <a:rPr lang="es-ES" b="1" dirty="0" smtClean="0"/>
              <a:t> </a:t>
            </a:r>
            <a:r>
              <a:rPr lang="es-ES" sz="1200" b="1" kern="1200" dirty="0" smtClean="0">
                <a:solidFill>
                  <a:schemeClr val="tx1"/>
                </a:solidFill>
                <a:effectLst/>
                <a:latin typeface="Times" pitchFamily="18" charset="0"/>
              </a:rPr>
              <a:t>La reproducción de este video se ha corroborado en la plataforma Windows. Los usuarios de Mac que tengan problemas pueden verlo en </a:t>
            </a:r>
            <a:r>
              <a:rPr lang="es-ES" b="1" dirty="0" smtClean="0"/>
              <a:t>https://www.cpwr.com/ </a:t>
            </a:r>
            <a:r>
              <a:rPr lang="es-ES" sz="1200" b="1" u="sng" kern="1200" dirty="0" smtClean="0">
                <a:solidFill>
                  <a:srgbClr val="0000FF"/>
                </a:solidFill>
                <a:effectLst/>
                <a:latin typeface="Times" pitchFamily="18" charset="0"/>
                <a:hlinkClick r:id="rId3"/>
              </a:rPr>
              <a:t>https://www.youtube.com/watch?v=Veayb1NucTA</a:t>
            </a:r>
            <a:r>
              <a:rPr lang="es-ES" dirty="0" smtClean="0"/>
              <a:t> </a:t>
            </a:r>
            <a:r>
              <a:rPr lang="es-ES" sz="1200" b="1" kern="1200" dirty="0" smtClean="0">
                <a:solidFill>
                  <a:schemeClr val="tx1"/>
                </a:solidFill>
                <a:effectLst/>
                <a:latin typeface="Times" pitchFamily="18" charset="0"/>
              </a:rPr>
              <a:t>(requiere conexión a </a:t>
            </a:r>
            <a:r>
              <a:rPr lang="es-ES" sz="1200" b="1" kern="1200" dirty="0" smtClean="0">
                <a:solidFill>
                  <a:schemeClr val="tx1"/>
                </a:solidFill>
                <a:effectLst/>
                <a:latin typeface="Times" pitchFamily="18" charset="0"/>
              </a:rPr>
              <a:t>Internet;</a:t>
            </a:r>
            <a:r>
              <a:rPr lang="es-ES" sz="1200" b="1" kern="1200" baseline="0" dirty="0" smtClean="0">
                <a:solidFill>
                  <a:schemeClr val="tx1"/>
                </a:solidFill>
                <a:effectLst/>
                <a:latin typeface="Times" pitchFamily="18" charset="0"/>
              </a:rPr>
              <a:t> nota: el recurso en el enlace solamente esta disponible en inglés</a:t>
            </a:r>
            <a:r>
              <a:rPr lang="es-ES" sz="1200" b="1" kern="1200" dirty="0" smtClean="0">
                <a:solidFill>
                  <a:schemeClr val="tx1"/>
                </a:solidFill>
                <a:effectLst/>
                <a:latin typeface="Times" pitchFamily="18" charset="0"/>
              </a:rPr>
              <a:t>) </a:t>
            </a:r>
            <a:r>
              <a:rPr lang="es-ES" sz="1200" b="1" kern="1200" dirty="0" smtClean="0">
                <a:solidFill>
                  <a:schemeClr val="tx1"/>
                </a:solidFill>
                <a:effectLst/>
                <a:latin typeface="Times" pitchFamily="18" charset="0"/>
              </a:rPr>
              <a:t>o contactar a Sharretta Benjamin (</a:t>
            </a:r>
            <a:r>
              <a:rPr lang="es-ES" sz="1200" b="1" u="sng" kern="1200" dirty="0" smtClean="0">
                <a:solidFill>
                  <a:srgbClr val="0000FF"/>
                </a:solidFill>
                <a:effectLst/>
                <a:latin typeface="Times" pitchFamily="18" charset="0"/>
                <a:hlinkClick r:id="rId4"/>
              </a:rPr>
              <a:t>sbenjamin@cpwr.com</a:t>
            </a:r>
            <a:r>
              <a:rPr lang="es-ES" sz="1200" b="1" kern="1200" dirty="0" smtClean="0">
                <a:solidFill>
                  <a:schemeClr val="tx1"/>
                </a:solidFill>
                <a:effectLst/>
                <a:latin typeface="Times" pitchFamily="18" charset="0"/>
              </a:rPr>
              <a:t>) para obtener una versión de la presentación que tenga el video en formato compatible con Mac. </a:t>
            </a:r>
            <a:endParaRPr lang="es-ES" sz="1200" b="1" kern="1200" dirty="0">
              <a:solidFill>
                <a:schemeClr val="tx1"/>
              </a:solidFill>
              <a:effectLst/>
              <a:latin typeface="Times" pitchFamily="18" charset="0"/>
              <a:ea typeface="+mn-ea"/>
              <a:cs typeface="+mn-cs"/>
            </a:endParaRPr>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43</a:t>
            </a:fld>
            <a:endParaRPr lang="es-ES" altLang="en-US" dirty="0"/>
          </a:p>
        </p:txBody>
      </p:sp>
    </p:spTree>
    <p:extLst>
      <p:ext uri="{BB962C8B-B14F-4D97-AF65-F5344CB8AC3E}">
        <p14:creationId xmlns:p14="http://schemas.microsoft.com/office/powerpoint/2010/main" val="504072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eaLnBrk="1" hangingPunct="1">
              <a:spcBef>
                <a:spcPct val="0"/>
              </a:spcBef>
            </a:pPr>
            <a:fld id="{7EE3B388-4E9A-4740-809F-9BD400572023}" type="slidenum">
              <a:rPr lang="en-US" altLang="en-US" smtClean="0">
                <a:latin typeface="Arial" charset="0"/>
                <a:cs typeface="Arial" charset="0"/>
              </a:rPr>
              <a:pPr eaLnBrk="1" hangingPunct="1">
                <a:spcBef>
                  <a:spcPct val="0"/>
                </a:spcBef>
              </a:pPr>
              <a:t>44</a:t>
            </a:fld>
            <a:endParaRPr lang="es-ES" altLang="en-US" dirty="0">
              <a:latin typeface="Arial" charset="0"/>
              <a:cs typeface="Arial" charset="0"/>
            </a:endParaRPr>
          </a:p>
        </p:txBody>
      </p:sp>
      <p:sp>
        <p:nvSpPr>
          <p:cNvPr id="202755" name="Rectangle 2"/>
          <p:cNvSpPr>
            <a:spLocks noGrp="1" noRot="1" noChangeAspect="1" noChangeArrowheads="1" noTextEdit="1"/>
          </p:cNvSpPr>
          <p:nvPr>
            <p:ph type="sldImg"/>
          </p:nvPr>
        </p:nvSpPr>
        <p:spPr>
          <a:xfrm>
            <a:off x="1149350" y="158750"/>
            <a:ext cx="4038600" cy="3028950"/>
          </a:xfrm>
          <a:ln/>
        </p:spPr>
      </p:sp>
      <p:sp>
        <p:nvSpPr>
          <p:cNvPr id="202756" name="Rectangle 3"/>
          <p:cNvSpPr>
            <a:spLocks noGrp="1" noChangeArrowheads="1"/>
          </p:cNvSpPr>
          <p:nvPr>
            <p:ph type="body" idx="1"/>
          </p:nvPr>
        </p:nvSpPr>
        <p:spPr>
          <a:xfrm>
            <a:off x="234950" y="3282950"/>
            <a:ext cx="6705600" cy="5943600"/>
          </a:xfrm>
          <a:noFill/>
        </p:spPr>
        <p:txBody>
          <a:bodyPr/>
          <a:lstStyle/>
          <a:p>
            <a:r>
              <a:rPr lang="es-ES" b="1" dirty="0"/>
              <a:t>Reparta un juego de tapones de espuma a cada uno de los participantes de la clase e indíqueles que sigan sus instrucciones.</a:t>
            </a:r>
            <a:endParaRPr lang="es-ES" dirty="0"/>
          </a:p>
          <a:p>
            <a:r>
              <a:rPr lang="es-ES" dirty="0"/>
              <a:t>Ahora intentemos colocar los tapones de forma correcta. Les indicaré cómo hacerlo paso a paso, así que lo haremos todos juntos.</a:t>
            </a:r>
          </a:p>
          <a:p>
            <a:pPr marL="629593" lvl="1" indent="-171707">
              <a:buFont typeface="Arial" panose="020B0604020202020204" pitchFamily="34" charset="0"/>
              <a:buChar char="•"/>
            </a:pPr>
            <a:r>
              <a:rPr lang="es-ES" dirty="0"/>
              <a:t>Primero, enrollen el tapón de espuma hasta que quede bien firme. Asegúrense de que no haya ningún pliegue.</a:t>
            </a:r>
          </a:p>
          <a:p>
            <a:pPr marL="629593" lvl="1" indent="-171707">
              <a:buFont typeface="Arial" panose="020B0604020202020204" pitchFamily="34" charset="0"/>
              <a:buChar char="•"/>
            </a:pPr>
            <a:r>
              <a:rPr lang="es-ES" dirty="0"/>
              <a:t>Luego, agárrense la oreja de la punta y </a:t>
            </a:r>
            <a:r>
              <a:rPr lang="es-ES" dirty="0" smtClean="0"/>
              <a:t>estiren </a:t>
            </a:r>
            <a:r>
              <a:rPr lang="es-ES" dirty="0"/>
              <a:t>de ella suavemente hacia atrás para enderezar el conducto auditivo. </a:t>
            </a:r>
          </a:p>
          <a:p>
            <a:pPr marL="629593" lvl="1" indent="-171707">
              <a:buFont typeface="Arial" panose="020B0604020202020204" pitchFamily="34" charset="0"/>
              <a:buChar char="•"/>
            </a:pPr>
            <a:r>
              <a:rPr lang="es-ES" dirty="0"/>
              <a:t>Inserten el tapón.</a:t>
            </a:r>
          </a:p>
          <a:p>
            <a:pPr marL="629593" lvl="1" indent="-171707">
              <a:buFont typeface="Arial" panose="020B0604020202020204" pitchFamily="34" charset="0"/>
              <a:buChar char="•"/>
            </a:pPr>
            <a:r>
              <a:rPr lang="es-ES" dirty="0"/>
              <a:t>Suéltense la oreja y sostengan el tapón unos 20-30 segundos. Se expandirá hasta adoptar la forma del conducto auditivo. </a:t>
            </a:r>
          </a:p>
          <a:p>
            <a:pPr marL="629593" lvl="1" indent="-171707">
              <a:buFont typeface="Arial" panose="020B0604020202020204" pitchFamily="34" charset="0"/>
              <a:buChar char="•"/>
            </a:pPr>
            <a:r>
              <a:rPr lang="es-ES" dirty="0"/>
              <a:t>Una vez expandido, </a:t>
            </a:r>
            <a:r>
              <a:rPr lang="es-ES" dirty="0" smtClean="0"/>
              <a:t>estiren </a:t>
            </a:r>
            <a:r>
              <a:rPr lang="es-ES" dirty="0"/>
              <a:t>de él suavemente para corroborar que esté aferrado.</a:t>
            </a:r>
          </a:p>
          <a:p>
            <a:r>
              <a:rPr lang="es-ES" dirty="0"/>
              <a:t>Ahora hagamos lo mismo en el otro oído. Recuerden: </a:t>
            </a:r>
          </a:p>
          <a:p>
            <a:pPr marL="629593" lvl="1" indent="-171707">
              <a:buFont typeface="Arial" panose="020B0604020202020204" pitchFamily="34" charset="0"/>
              <a:buChar char="•"/>
            </a:pPr>
            <a:r>
              <a:rPr lang="es-ES" dirty="0"/>
              <a:t>Primero, enrollen el tapón de espuma hasta que quede bien firme. Asegúrense de que no haya ningún pliegue.</a:t>
            </a:r>
          </a:p>
          <a:p>
            <a:pPr marL="629593" lvl="1" indent="-171707">
              <a:buFont typeface="Arial" panose="020B0604020202020204" pitchFamily="34" charset="0"/>
              <a:buChar char="•"/>
            </a:pPr>
            <a:r>
              <a:rPr lang="es-ES" dirty="0"/>
              <a:t>Luego, agárrense la oreja de la punta y </a:t>
            </a:r>
            <a:r>
              <a:rPr lang="es-ES" dirty="0" smtClean="0"/>
              <a:t>estiren </a:t>
            </a:r>
            <a:r>
              <a:rPr lang="es-ES" dirty="0"/>
              <a:t>de ella suavemente hacia atrás para enderezar el conducto auditivo. </a:t>
            </a:r>
          </a:p>
          <a:p>
            <a:pPr marL="629593" lvl="1" indent="-171707">
              <a:buFont typeface="Arial" panose="020B0604020202020204" pitchFamily="34" charset="0"/>
              <a:buChar char="•"/>
            </a:pPr>
            <a:r>
              <a:rPr lang="es-ES" dirty="0"/>
              <a:t>Inserten el tapón.</a:t>
            </a:r>
          </a:p>
          <a:p>
            <a:pPr marL="629593" lvl="1" indent="-171707">
              <a:buFont typeface="Arial" panose="020B0604020202020204" pitchFamily="34" charset="0"/>
              <a:buChar char="•"/>
            </a:pPr>
            <a:r>
              <a:rPr lang="es-ES" dirty="0"/>
              <a:t>Suéltense la oreja y sostengan el tapón unos 20-30 segundos. Se expandirá hasta adoptar la forma del conducto auditivo. </a:t>
            </a:r>
          </a:p>
          <a:p>
            <a:pPr marL="629593" lvl="1" indent="-171707">
              <a:buFont typeface="Arial" panose="020B0604020202020204" pitchFamily="34" charset="0"/>
              <a:buChar char="•"/>
            </a:pPr>
            <a:r>
              <a:rPr lang="es-ES" dirty="0"/>
              <a:t>Una vez expandido, </a:t>
            </a:r>
            <a:r>
              <a:rPr lang="es-ES" dirty="0" smtClean="0"/>
              <a:t>estiren </a:t>
            </a:r>
            <a:r>
              <a:rPr lang="es-ES" dirty="0"/>
              <a:t>de él suavemente para corroborar que esté aferrado.</a:t>
            </a:r>
          </a:p>
          <a:p>
            <a:r>
              <a:rPr lang="es-ES" dirty="0"/>
              <a:t>Cuando hayan terminado, </a:t>
            </a:r>
            <a:r>
              <a:rPr lang="es-ES" b="0" u="sng" dirty="0"/>
              <a:t>comprueben que los tapones encajen bien</a:t>
            </a:r>
            <a:r>
              <a:rPr lang="es-ES" dirty="0"/>
              <a:t>. Tápense los oídos firmemente con las manos y suelten.</a:t>
            </a:r>
          </a:p>
          <a:p>
            <a:r>
              <a:rPr lang="es-ES" b="1" dirty="0"/>
              <a:t>DECIRLE A LA CLASE:</a:t>
            </a:r>
            <a:endParaRPr lang="es-ES" dirty="0"/>
          </a:p>
          <a:p>
            <a:r>
              <a:rPr lang="es-ES" dirty="0"/>
              <a:t>Ya se los pueden quitar.</a:t>
            </a:r>
          </a:p>
          <a:p>
            <a:r>
              <a:rPr lang="es-ES" dirty="0"/>
              <a:t>En el último paso, los tapones deberían haberles bloqueado suficiente ruido como para que taparse los oídos con las manos no produjera un cambio significativo en el nivel de ruido.</a:t>
            </a:r>
          </a:p>
          <a:p>
            <a:r>
              <a:rPr lang="es-ES" dirty="0"/>
              <a:t>No duden en preguntarme a mí o a otro instructor cómo colocarse los tapones. Les aseguro que no todos lo hicimos correctamente la primera vez. </a:t>
            </a:r>
          </a:p>
          <a:p>
            <a:r>
              <a:rPr lang="es-ES" b="1" dirty="0"/>
              <a:t>Distribuya a todos los participantes una copia de “</a:t>
            </a:r>
            <a:r>
              <a:rPr lang="es-ES" b="1" i="0" dirty="0"/>
              <a:t>Pasos para colocarse tapones en los oídos”.</a:t>
            </a:r>
            <a:endParaRPr lang="es-ES" i="0" dirty="0"/>
          </a:p>
          <a:p>
            <a:r>
              <a:rPr lang="es-ES" dirty="0"/>
              <a:t>Esta guía incluye los pasos para el uso adecuado de los tapones, además del enlace del video que vimos. Les sugiero que vuelvan a intentar colocarse los tapones hasta asegurarse de que comprendieron cómo hacerlo de forma correcta.</a:t>
            </a:r>
          </a:p>
        </p:txBody>
      </p:sp>
    </p:spTree>
    <p:extLst>
      <p:ext uri="{BB962C8B-B14F-4D97-AF65-F5344CB8AC3E}">
        <p14:creationId xmlns:p14="http://schemas.microsoft.com/office/powerpoint/2010/main" val="1463783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539750"/>
            <a:ext cx="4157662" cy="3117850"/>
          </a:xfrm>
        </p:spPr>
      </p:sp>
      <p:sp>
        <p:nvSpPr>
          <p:cNvPr id="3" name="Notes Placeholder 2"/>
          <p:cNvSpPr>
            <a:spLocks noGrp="1"/>
          </p:cNvSpPr>
          <p:nvPr>
            <p:ph type="body" idx="1"/>
          </p:nvPr>
        </p:nvSpPr>
        <p:spPr>
          <a:xfrm>
            <a:off x="231405" y="3816350"/>
            <a:ext cx="6788149" cy="5029200"/>
          </a:xfrm>
        </p:spPr>
        <p:txBody>
          <a:bodyPr/>
          <a:lstStyle/>
          <a:p>
            <a:r>
              <a:rPr lang="es-ES" b="1" dirty="0"/>
              <a:t>Muestre la diapositiva, pero no haga clic sobre el video de inmediato. Para reproducirlo, haga clic en el medio de la pantalla o sobre el botón de reproducción. El video comenzará a reproducirse. Tiene una duración de 2 minutos con 25 segundos y para verlo no se requiere conexión a Internet.</a:t>
            </a:r>
            <a:endParaRPr lang="es-ES" dirty="0"/>
          </a:p>
          <a:p>
            <a:r>
              <a:rPr lang="es-ES" dirty="0"/>
              <a:t>Hemos repasado los riesgos y analizado las maneras de evitar la hipoacusia y el uso de protección auditiva.</a:t>
            </a:r>
          </a:p>
          <a:p>
            <a:r>
              <a:rPr lang="es-ES" dirty="0"/>
              <a:t>Antes de dar por finalizada la sesión, quiero enfocarme en las consecuencias de perder la capacidad auditiva en la vida real.</a:t>
            </a:r>
          </a:p>
          <a:p>
            <a:r>
              <a:rPr lang="es-ES" b="1" dirty="0"/>
              <a:t>Reproduzca el video.</a:t>
            </a:r>
            <a:endParaRPr lang="es-ES" dirty="0"/>
          </a:p>
          <a:p>
            <a:r>
              <a:rPr lang="es-ES" dirty="0"/>
              <a:t>Recuerden que la protección auditiva no dará resultado si no la utilizan. Si el empleador no se la proporciona, pídanla. Si su empleador les indica que es opcional, se recomienda que sí la usen. También pueden solicitarle que disminuya el nivel de ruido a través del aislamiento de los equipos ruidosos, la adquisición de equipos silenciosos u otros controles. Tal como Robbie Hunter mencionó en el video, inviertan en la calidad de su vida asegurándose de protegerse los oídos.</a:t>
            </a:r>
          </a:p>
          <a:p>
            <a:endParaRPr lang="es-ES" dirty="0"/>
          </a:p>
          <a:p>
            <a:r>
              <a:rPr lang="es-ES" b="1" dirty="0"/>
              <a:t>NOTAS ADICIONALES PARA EL INSTRUCTOR:</a:t>
            </a:r>
            <a:endParaRPr lang="es-ES" dirty="0"/>
          </a:p>
          <a:p>
            <a:r>
              <a:rPr lang="es-ES" b="1" dirty="0"/>
              <a:t>La reproducción de este video se ha corroborado en la plataforma Windows. Los usuarios de Mac que tengan problemas pueden verlo en </a:t>
            </a:r>
            <a:r>
              <a:rPr lang="es-ES" b="1" u="sng" dirty="0">
                <a:solidFill>
                  <a:srgbClr val="0000FF"/>
                </a:solidFill>
                <a:hlinkClick r:id="rId3"/>
              </a:rPr>
              <a:t>https://youtu.be/20KKMEyd6SE</a:t>
            </a:r>
            <a:r>
              <a:rPr lang="es-ES" dirty="0"/>
              <a:t> </a:t>
            </a:r>
            <a:r>
              <a:rPr lang="es-ES" b="1" dirty="0"/>
              <a:t>(requiere conexión a </a:t>
            </a:r>
            <a:r>
              <a:rPr lang="es-ES" b="1" dirty="0" smtClean="0"/>
              <a:t>Internet; nota</a:t>
            </a:r>
            <a:r>
              <a:rPr lang="es-ES" b="1" baseline="0" dirty="0" smtClean="0"/>
              <a:t>: el recurso en el enlace solamente esta disponible en inglés</a:t>
            </a:r>
            <a:r>
              <a:rPr lang="es-ES" b="1" dirty="0" smtClean="0"/>
              <a:t>) </a:t>
            </a:r>
            <a:r>
              <a:rPr lang="es-ES" b="1" dirty="0"/>
              <a:t>o contactar a Sharretta Benjamin (</a:t>
            </a:r>
            <a:r>
              <a:rPr lang="es-ES" b="1" u="sng" dirty="0">
                <a:solidFill>
                  <a:srgbClr val="0000FF"/>
                </a:solidFill>
                <a:hlinkClick r:id="rId4"/>
              </a:rPr>
              <a:t>sbenjamin@cpwr.com</a:t>
            </a:r>
            <a:r>
              <a:rPr lang="es-ES" b="1" dirty="0"/>
              <a:t>) para obtener una versión de la presentación que tenga el video en formato compatible con Mac.</a:t>
            </a:r>
          </a:p>
          <a:p>
            <a:r>
              <a:rPr lang="es-ES" b="1" dirty="0"/>
              <a:t>La elaboración de la totalidad del video estuvo a cargo del Consejo de Profesiones de la Construcción y la Edificación del Estado de California. Se han utilizado fragmentos con su aprobación. El video completo se puede encontrar en YouTube </a:t>
            </a:r>
            <a:r>
              <a:rPr lang="es-ES" dirty="0"/>
              <a:t>(</a:t>
            </a:r>
            <a:r>
              <a:rPr lang="es-ES" b="1" u="sng" dirty="0">
                <a:solidFill>
                  <a:srgbClr val="0000FF"/>
                </a:solidFill>
                <a:hlinkClick r:id="rId5"/>
              </a:rPr>
              <a:t>https://</a:t>
            </a:r>
            <a:r>
              <a:rPr lang="es-ES" b="1" u="sng" dirty="0" smtClean="0">
                <a:solidFill>
                  <a:srgbClr val="0000FF"/>
                </a:solidFill>
                <a:hlinkClick r:id="rId5"/>
              </a:rPr>
              <a:t>www.youtube.com/watch?v=YX1kMPDZbgg&amp;feature=youtu.be</a:t>
            </a:r>
            <a:r>
              <a:rPr lang="es-ES" b="1" u="none" dirty="0" smtClean="0">
                <a:solidFill>
                  <a:srgbClr val="0000FF"/>
                </a:solidFill>
              </a:rPr>
              <a:t>; nota</a:t>
            </a:r>
            <a:r>
              <a:rPr lang="es-ES" b="1" u="none" baseline="0" dirty="0" smtClean="0">
                <a:solidFill>
                  <a:srgbClr val="0000FF"/>
                </a:solidFill>
              </a:rPr>
              <a:t>: el recurso en el enlace solamente esta disponible en inglés</a:t>
            </a:r>
            <a:r>
              <a:rPr lang="es-ES" dirty="0" smtClean="0"/>
              <a:t>), </a:t>
            </a:r>
            <a:r>
              <a:rPr lang="es-ES" b="1" dirty="0"/>
              <a:t>o bien se puede solicitar una copia a CPWR. </a:t>
            </a:r>
          </a:p>
          <a:p>
            <a:r>
              <a:rPr lang="es-ES" b="1" dirty="0"/>
              <a:t>Otro video, creado por la división de Oregón-Columbia de AGC en colaboración con la Northwest Carpenters Union y Dwightly Creative Agency, se puede encontrar aquí: </a:t>
            </a:r>
            <a:r>
              <a:rPr lang="es-ES" b="1" u="sng" dirty="0">
                <a:solidFill>
                  <a:srgbClr val="0000FF"/>
                </a:solidFill>
                <a:hlinkClick r:id="rId6"/>
              </a:rPr>
              <a:t>https://www.agc-oregon.org/industry-priorities/focus-four-health</a:t>
            </a:r>
            <a:r>
              <a:rPr lang="es-ES" b="1" u="sng" dirty="0" smtClean="0">
                <a:solidFill>
                  <a:srgbClr val="0000FF"/>
                </a:solidFill>
                <a:hlinkClick r:id="rId6"/>
              </a:rPr>
              <a:t>/</a:t>
            </a:r>
            <a:r>
              <a:rPr lang="es-ES" b="1" dirty="0" smtClean="0">
                <a:solidFill>
                  <a:schemeClr val="tx1"/>
                </a:solidFill>
              </a:rPr>
              <a:t>.</a:t>
            </a:r>
            <a:r>
              <a:rPr lang="es-ES" b="1" baseline="0" dirty="0" smtClean="0">
                <a:solidFill>
                  <a:schemeClr val="tx1"/>
                </a:solidFill>
              </a:rPr>
              <a:t> Nota: El recurso en el enlace solamente esta disponible en inglés.</a:t>
            </a:r>
            <a:endParaRPr lang="es-ES" dirty="0">
              <a:solidFill>
                <a:schemeClr val="tx1"/>
              </a:solidFill>
            </a:endParaRP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45</a:t>
            </a:fld>
            <a:endParaRPr lang="es-ES" altLang="en-US" dirty="0"/>
          </a:p>
        </p:txBody>
      </p:sp>
    </p:spTree>
    <p:extLst>
      <p:ext uri="{BB962C8B-B14F-4D97-AF65-F5344CB8AC3E}">
        <p14:creationId xmlns:p14="http://schemas.microsoft.com/office/powerpoint/2010/main" val="2956347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Para resumir, hoy analizamos el riesgo de hipoacusia, las fuentes de ruido, la manera de medir los niveles de ruido y controlar la exposición, los dispositivos de protección auditiva y enseñanzas para la vida real. </a:t>
            </a:r>
          </a:p>
          <a:p>
            <a:endParaRPr lang="es-ES" dirty="0"/>
          </a:p>
          <a:p>
            <a:r>
              <a:rPr lang="es-ES" b="1" dirty="0"/>
              <a:t>Si decide utilizar alguno de los materiales opcionales, repártalos en este momento y dígale a la clase que los utilicen como recordatorios de lo que aprendieron: </a:t>
            </a:r>
            <a:r>
              <a:rPr lang="es-ES" b="1" i="1" dirty="0"/>
              <a:t>Ventajas y desventajas de los distintos tipos de protección auditiva</a:t>
            </a:r>
            <a:r>
              <a:rPr lang="es-ES" b="1" dirty="0"/>
              <a:t>, </a:t>
            </a:r>
            <a:r>
              <a:rPr lang="es-ES" b="1" i="1" dirty="0"/>
              <a:t>Cuándo usar protección auditiva</a:t>
            </a:r>
            <a:r>
              <a:rPr lang="es-ES" b="1" dirty="0"/>
              <a:t> y </a:t>
            </a:r>
            <a:r>
              <a:rPr lang="es-ES" b="1" i="1" dirty="0"/>
              <a:t>Tarjeta de advertencia sobre peligro de hipoacusia y ruido</a:t>
            </a:r>
            <a:r>
              <a:rPr lang="es-ES" b="1" dirty="0"/>
              <a:t>.</a:t>
            </a:r>
          </a:p>
          <a:p>
            <a:endParaRPr lang="es-ES" dirty="0"/>
          </a:p>
          <a:p>
            <a:r>
              <a:rPr lang="es-ES" dirty="0"/>
              <a:t>¿Alguno tiene alguna pregunta o comentario final?</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46</a:t>
            </a:fld>
            <a:endParaRPr lang="es-ES" altLang="en-US" dirty="0"/>
          </a:p>
        </p:txBody>
      </p:sp>
    </p:spTree>
    <p:extLst>
      <p:ext uri="{BB962C8B-B14F-4D97-AF65-F5344CB8AC3E}">
        <p14:creationId xmlns:p14="http://schemas.microsoft.com/office/powerpoint/2010/main" val="918511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 para el instructor: ponga la diapositiva y déjela en la pantalla un par de minutos.</a:t>
            </a:r>
          </a:p>
          <a:p>
            <a:endParaRPr lang="es-ES" dirty="0"/>
          </a:p>
          <a:p>
            <a:r>
              <a:rPr lang="es-ES" dirty="0"/>
              <a:t>Antes de terminar, me gustaría mencionar que muchos de los materiales utilizados en este módulo se adaptaron de un programa de capacitación elaborado por el Consejo de Profesiones de la Construcción y la Edificación del Estado de California (con el subsidio Susan Harwood SH-26283-SH4 de la OSHA) y se utilizaron con su autorización.</a:t>
            </a:r>
          </a:p>
          <a:p>
            <a:endParaRPr lang="es-ES" dirty="0"/>
          </a:p>
          <a:p>
            <a:r>
              <a:rPr lang="es-ES" dirty="0"/>
              <a:t>El ejercicio y los audios de la hoja de trabajo titulada </a:t>
            </a:r>
            <a:r>
              <a:rPr lang="es-ES" i="1" dirty="0"/>
              <a:t>¿Me estás hablando a mí?</a:t>
            </a:r>
            <a:r>
              <a:rPr lang="es-ES" dirty="0"/>
              <a:t> fueron desarrollados por el Dr. Robert M. Ghent y Brad K. Witt de Honeywell Safety Products, San Diego, CA, y utilizados con su autorización. </a:t>
            </a:r>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47</a:t>
            </a:fld>
            <a:endParaRPr lang="es-ES" altLang="en-US" dirty="0"/>
          </a:p>
        </p:txBody>
      </p:sp>
    </p:spTree>
    <p:extLst>
      <p:ext uri="{BB962C8B-B14F-4D97-AF65-F5344CB8AC3E}">
        <p14:creationId xmlns:p14="http://schemas.microsoft.com/office/powerpoint/2010/main" val="412065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s-ES" dirty="0"/>
              <a:t>Saber cómo medir el nivel de ruido por medio de indicadores comunes y aplicaciones móviles;</a:t>
            </a:r>
          </a:p>
          <a:p>
            <a:pPr lvl="0" eaLnBrk="0" fontAlgn="base" hangingPunct="0"/>
            <a:endParaRPr lang="es-ES" dirty="0">
              <a:effectLst/>
            </a:endParaRPr>
          </a:p>
          <a:p>
            <a:pPr lvl="0" eaLnBrk="0" fontAlgn="base" hangingPunct="0"/>
            <a:r>
              <a:rPr lang="es-ES" dirty="0"/>
              <a:t>Describir varias maneras de controlar la exposición a los ruidos; </a:t>
            </a:r>
          </a:p>
          <a:p>
            <a:pPr lvl="0" eaLnBrk="0" fontAlgn="base" hangingPunct="0"/>
            <a:endParaRPr lang="es-ES" dirty="0">
              <a:effectLst/>
            </a:endParaRPr>
          </a:p>
          <a:p>
            <a:pPr lvl="0" eaLnBrk="0" fontAlgn="base" hangingPunct="0"/>
            <a:r>
              <a:rPr lang="es-ES" dirty="0"/>
              <a:t>Comprender los distintos tipos de dispositivos de protección auditiva utilizados en la industria de la construcción y la manera de usarlos correctamente. </a:t>
            </a:r>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5</a:t>
            </a:fld>
            <a:endParaRPr lang="es-ES" altLang="en-US" dirty="0"/>
          </a:p>
        </p:txBody>
      </p:sp>
    </p:spTree>
    <p:extLst>
      <p:ext uri="{BB962C8B-B14F-4D97-AF65-F5344CB8AC3E}">
        <p14:creationId xmlns:p14="http://schemas.microsoft.com/office/powerpoint/2010/main" val="373388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hipoacusia es un problema importante. De hecho, es una de las enfermedades laborales más frecuentes en los Estados Unidos. Si bien las cifras varían, hasta la mitad de los trabajadores de la construcción presentan algún problema auditivo relacionado con el trabajo, de acuerdo con el Instituto Nacional para la Seguridad y Salud Ocupacional (NIOSH) de Estados Unidos.</a:t>
            </a:r>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6</a:t>
            </a:fld>
            <a:endParaRPr lang="es-ES" altLang="en-US" dirty="0"/>
          </a:p>
        </p:txBody>
      </p:sp>
    </p:spTree>
    <p:extLst>
      <p:ext uri="{BB962C8B-B14F-4D97-AF65-F5344CB8AC3E}">
        <p14:creationId xmlns:p14="http://schemas.microsoft.com/office/powerpoint/2010/main" val="294928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s-ES" b="1" dirty="0"/>
              <a:t>PREGUNTAR A LA CLASE:</a:t>
            </a:r>
            <a:endParaRPr lang="es-ES" dirty="0"/>
          </a:p>
          <a:p>
            <a:r>
              <a:rPr lang="es-ES" dirty="0"/>
              <a:t>¿Por qué debería preocuparles la hipoacusia?</a:t>
            </a:r>
          </a:p>
          <a:p>
            <a:endParaRPr lang="es-ES" dirty="0"/>
          </a:p>
          <a:p>
            <a:r>
              <a:rPr lang="es-ES" b="1" dirty="0"/>
              <a:t>En una pizarra o rotafolio, anote las respuestas de los participantes.</a:t>
            </a:r>
            <a:endParaRPr lang="es-ES" dirty="0"/>
          </a:p>
          <a:p>
            <a:r>
              <a:rPr lang="es-ES" dirty="0"/>
              <a:t> </a:t>
            </a:r>
          </a:p>
          <a:p>
            <a:r>
              <a:rPr lang="es-ES" b="1" dirty="0"/>
              <a:t>Una vez que varias personas hayan tenido la oportunidad de responder, avance a la diapositiva 8 de la presentación de PowerPoint.</a:t>
            </a:r>
            <a:endParaRPr lang="es-ES" dirty="0"/>
          </a:p>
          <a:p>
            <a:endParaRPr lang="es-ES" dirty="0"/>
          </a:p>
        </p:txBody>
      </p:sp>
      <p:sp>
        <p:nvSpPr>
          <p:cNvPr id="4" name="Slide Number Placeholder 3"/>
          <p:cNvSpPr>
            <a:spLocks noGrp="1"/>
          </p:cNvSpPr>
          <p:nvPr>
            <p:ph type="sldNum" sz="quarter" idx="10"/>
          </p:nvPr>
        </p:nvSpPr>
        <p:spPr/>
        <p:txBody>
          <a:bodyPr/>
          <a:lstStyle/>
          <a:p>
            <a:pPr>
              <a:defRPr/>
            </a:pPr>
            <a:fld id="{05BC6C48-EC53-4EBF-9E7F-E1F5BF5EB399}" type="slidenum">
              <a:rPr lang="en-US" altLang="en-US" smtClean="0"/>
              <a:pPr>
                <a:defRPr/>
              </a:pPr>
              <a:t>7</a:t>
            </a:fld>
            <a:endParaRPr lang="es-ES" altLang="en-US" dirty="0"/>
          </a:p>
        </p:txBody>
      </p:sp>
    </p:spTree>
    <p:extLst>
      <p:ext uri="{BB962C8B-B14F-4D97-AF65-F5344CB8AC3E}">
        <p14:creationId xmlns:p14="http://schemas.microsoft.com/office/powerpoint/2010/main" val="294928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p:spPr>
        <p:txBody>
          <a:bodyPr/>
          <a:lstStyle/>
          <a:p>
            <a:r>
              <a:rPr lang="es-ES" dirty="0"/>
              <a:t>No se trata de un problema solo de los más </a:t>
            </a:r>
            <a:r>
              <a:rPr lang="es-ES" dirty="0" smtClean="0"/>
              <a:t>mayores</a:t>
            </a:r>
            <a:r>
              <a:rPr lang="es-ES" dirty="0"/>
              <a:t>: muchos trabajadores de la construcción pierden la audición de </a:t>
            </a:r>
            <a:r>
              <a:rPr lang="es-ES" dirty="0" err="1" smtClean="0"/>
              <a:t>jóven</a:t>
            </a:r>
            <a:r>
              <a:rPr lang="es-ES" dirty="0" smtClean="0"/>
              <a:t>.</a:t>
            </a:r>
            <a:endParaRPr lang="es-ES" dirty="0"/>
          </a:p>
          <a:p>
            <a:r>
              <a:rPr lang="es-ES" dirty="0"/>
              <a:t> </a:t>
            </a:r>
          </a:p>
          <a:p>
            <a:r>
              <a:rPr lang="es-ES" dirty="0"/>
              <a:t>De hecho, los trabajadores de esta industria experimentan hipoacusia a una edad más temprana que la población general. Según el NIOSH, el trabajador promedio de la construcción de 25 años de edad tiene una audición de una persona de 50 años.</a:t>
            </a:r>
          </a:p>
          <a:p>
            <a:endParaRPr lang="es-ES" dirty="0"/>
          </a:p>
          <a:p>
            <a:r>
              <a:rPr lang="es-ES" dirty="0"/>
              <a:t>En demasiados casos, los obreros de la construcción creen que los niveles excesivos de ruido son parte del trabajo y que no hay nada que se pueda hacer al respecto. No es así y es por eso que es importante conocer cuándo se tornan peligrosos los niveles de ruido y qué se puede hacer para controlarlos y proteger la audición.  </a:t>
            </a:r>
          </a:p>
        </p:txBody>
      </p:sp>
      <p:sp>
        <p:nvSpPr>
          <p:cNvPr id="166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EFA66D0A-3577-4D72-9E6E-A4DA8C4D7857}" type="slidenum">
              <a:rPr lang="en-US" altLang="en-US" smtClean="0"/>
              <a:pPr>
                <a:spcBef>
                  <a:spcPct val="0"/>
                </a:spcBef>
              </a:pPr>
              <a:t>8</a:t>
            </a:fld>
            <a:endParaRPr lang="es-ES" altLang="en-US" dirty="0"/>
          </a:p>
        </p:txBody>
      </p:sp>
    </p:spTree>
    <p:extLst>
      <p:ext uri="{BB962C8B-B14F-4D97-AF65-F5344CB8AC3E}">
        <p14:creationId xmlns:p14="http://schemas.microsoft.com/office/powerpoint/2010/main" val="313632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xfrm>
            <a:off x="387350" y="4422544"/>
            <a:ext cx="6400800" cy="4651607"/>
          </a:xfrm>
          <a:noFill/>
        </p:spPr>
        <p:txBody>
          <a:bodyPr/>
          <a:lstStyle/>
          <a:p>
            <a:r>
              <a:rPr lang="es-ES" dirty="0"/>
              <a:t>Comencemos con el mecanismo de la audición y la manera en que los niveles altos de ruido afectan la capacidad auditiva.</a:t>
            </a:r>
          </a:p>
          <a:p>
            <a:r>
              <a:rPr lang="es-ES" dirty="0"/>
              <a:t>En esta diapositiva, se puede observar la anatomía del oído. </a:t>
            </a:r>
          </a:p>
          <a:p>
            <a:endParaRPr lang="es-ES" sz="800" dirty="0"/>
          </a:p>
          <a:p>
            <a:r>
              <a:rPr lang="es-ES" dirty="0"/>
              <a:t>El oído esta formado por tres partes básicas:</a:t>
            </a:r>
          </a:p>
          <a:p>
            <a:pPr lvl="1"/>
            <a:r>
              <a:rPr lang="es-ES" dirty="0"/>
              <a:t>1) Oído externo</a:t>
            </a:r>
          </a:p>
          <a:p>
            <a:pPr lvl="1"/>
            <a:r>
              <a:rPr lang="es-ES" dirty="0"/>
              <a:t>2) Oído medio</a:t>
            </a:r>
          </a:p>
          <a:p>
            <a:pPr lvl="1"/>
            <a:r>
              <a:rPr lang="es-ES" dirty="0"/>
              <a:t>3) Oído interno</a:t>
            </a:r>
          </a:p>
          <a:p>
            <a:pPr lvl="1"/>
            <a:endParaRPr lang="es-ES" sz="800" dirty="0"/>
          </a:p>
          <a:p>
            <a:r>
              <a:rPr lang="es-ES" dirty="0"/>
              <a:t>El sonido se transmite a través del conducto auditivo externo, golpea la membrana del tímpano y produce su vibración (vaivén). Estas vibraciones viajan por el oído medio y generan movimiento dentro del oído interno, que está lleno de fluido. El movimiento del fluido en el oído interno, también llamado cóclea, causa el doblegamiento de miles de pequeñas y delicadas células nerviosas ciliadas, con lo cual se envían señales al cerebro por medio del nervio auditivo. El cerebro interpreta esas señales como sonido.</a:t>
            </a:r>
          </a:p>
          <a:p>
            <a:endParaRPr lang="es-ES" sz="800" dirty="0"/>
          </a:p>
          <a:p>
            <a:r>
              <a:rPr lang="es-ES" dirty="0"/>
              <a:t>En un video producido por Work Safe BC, las células ciliadas del oído se describen como un pastizal. Cuando sopla el viento, los pastos se doblan y reaccionan a este. Si la fuerza es demasiado violenta, se quiebra el tallo. Sin embargo, cuando se corta el pasto, con el tiempo vuelve a crecer, pero esto lamentablemente no ocurre con las células ciliadas y es por tal motivo que la hipoacusia es permanente e irreversible. </a:t>
            </a:r>
          </a:p>
          <a:p>
            <a:endParaRPr lang="es-ES" sz="800" dirty="0"/>
          </a:p>
          <a:p>
            <a:r>
              <a:rPr lang="es-ES" dirty="0"/>
              <a:t>De acuerdo con la Asociación Americana del Habla, Lenguaje y Audición, “el oído humano ya es un órgano plenamente desarrollado al nacer”, de manera que la audición con la que uno nace es la que tendremos para toda la vida si </a:t>
            </a:r>
            <a:r>
              <a:rPr lang="es-ES" dirty="0" smtClean="0"/>
              <a:t>la </a:t>
            </a:r>
            <a:r>
              <a:rPr lang="es-ES" dirty="0"/>
              <a:t>protege de los daños.</a:t>
            </a:r>
          </a:p>
        </p:txBody>
      </p:sp>
      <p:sp>
        <p:nvSpPr>
          <p:cNvPr id="1792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58041" indent="-291062" eaLnBrk="0" hangingPunct="0">
              <a:spcBef>
                <a:spcPct val="30000"/>
              </a:spcBef>
              <a:defRPr sz="1200">
                <a:solidFill>
                  <a:schemeClr val="tx1"/>
                </a:solidFill>
                <a:latin typeface="Times" pitchFamily="18" charset="0"/>
              </a:defRPr>
            </a:lvl2pPr>
            <a:lvl3pPr marL="1165848" indent="-231890" eaLnBrk="0" hangingPunct="0">
              <a:spcBef>
                <a:spcPct val="30000"/>
              </a:spcBef>
              <a:defRPr sz="1200">
                <a:solidFill>
                  <a:schemeClr val="tx1"/>
                </a:solidFill>
                <a:latin typeface="Times" pitchFamily="18" charset="0"/>
              </a:defRPr>
            </a:lvl3pPr>
            <a:lvl4pPr marL="1632827" indent="-231890" eaLnBrk="0" hangingPunct="0">
              <a:spcBef>
                <a:spcPct val="30000"/>
              </a:spcBef>
              <a:defRPr sz="1200">
                <a:solidFill>
                  <a:schemeClr val="tx1"/>
                </a:solidFill>
                <a:latin typeface="Times" pitchFamily="18" charset="0"/>
              </a:defRPr>
            </a:lvl4pPr>
            <a:lvl5pPr marL="2098207" indent="-231890" eaLnBrk="0" hangingPunct="0">
              <a:spcBef>
                <a:spcPct val="30000"/>
              </a:spcBef>
              <a:defRPr sz="1200">
                <a:solidFill>
                  <a:schemeClr val="tx1"/>
                </a:solidFill>
                <a:latin typeface="Times" pitchFamily="18" charset="0"/>
              </a:defRPr>
            </a:lvl5pPr>
            <a:lvl6pPr marL="2558788" indent="-231890" eaLnBrk="0" fontAlgn="base" hangingPunct="0">
              <a:spcBef>
                <a:spcPct val="30000"/>
              </a:spcBef>
              <a:spcAft>
                <a:spcPct val="0"/>
              </a:spcAft>
              <a:defRPr sz="1200">
                <a:solidFill>
                  <a:schemeClr val="tx1"/>
                </a:solidFill>
                <a:latin typeface="Times" pitchFamily="18" charset="0"/>
              </a:defRPr>
            </a:lvl6pPr>
            <a:lvl7pPr marL="3019370" indent="-231890" eaLnBrk="0" fontAlgn="base" hangingPunct="0">
              <a:spcBef>
                <a:spcPct val="30000"/>
              </a:spcBef>
              <a:spcAft>
                <a:spcPct val="0"/>
              </a:spcAft>
              <a:defRPr sz="1200">
                <a:solidFill>
                  <a:schemeClr val="tx1"/>
                </a:solidFill>
                <a:latin typeface="Times" pitchFamily="18" charset="0"/>
              </a:defRPr>
            </a:lvl7pPr>
            <a:lvl8pPr marL="3479952" indent="-231890" eaLnBrk="0" fontAlgn="base" hangingPunct="0">
              <a:spcBef>
                <a:spcPct val="30000"/>
              </a:spcBef>
              <a:spcAft>
                <a:spcPct val="0"/>
              </a:spcAft>
              <a:defRPr sz="1200">
                <a:solidFill>
                  <a:schemeClr val="tx1"/>
                </a:solidFill>
                <a:latin typeface="Times" pitchFamily="18" charset="0"/>
              </a:defRPr>
            </a:lvl8pPr>
            <a:lvl9pPr marL="3940534" indent="-231890" eaLnBrk="0" fontAlgn="base" hangingPunct="0">
              <a:spcBef>
                <a:spcPct val="30000"/>
              </a:spcBef>
              <a:spcAft>
                <a:spcPct val="0"/>
              </a:spcAft>
              <a:defRPr sz="1200">
                <a:solidFill>
                  <a:schemeClr val="tx1"/>
                </a:solidFill>
                <a:latin typeface="Times" pitchFamily="18" charset="0"/>
              </a:defRPr>
            </a:lvl9pPr>
          </a:lstStyle>
          <a:p>
            <a:pPr>
              <a:spcBef>
                <a:spcPct val="0"/>
              </a:spcBef>
            </a:pPr>
            <a:fld id="{1F5F7E0C-48A1-42DE-8AE7-050233B40A95}" type="slidenum">
              <a:rPr lang="en-US" altLang="en-US" smtClean="0"/>
              <a:pPr>
                <a:spcBef>
                  <a:spcPct val="0"/>
                </a:spcBef>
              </a:pPr>
              <a:t>9</a:t>
            </a:fld>
            <a:endParaRPr lang="es-ES" altLang="en-US" dirty="0"/>
          </a:p>
        </p:txBody>
      </p:sp>
    </p:spTree>
    <p:extLst>
      <p:ext uri="{BB962C8B-B14F-4D97-AF65-F5344CB8AC3E}">
        <p14:creationId xmlns:p14="http://schemas.microsoft.com/office/powerpoint/2010/main" val="14859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466F650-7283-461A-94B1-9DD3F9C1A171}" type="datetime1">
              <a:rPr lang="en-US"/>
              <a:pPr>
                <a:defRPr/>
              </a:pPr>
              <a:t>12/11/2019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0DD48CB-FEF9-438F-B06D-86D7FCC8768D}" type="slidenum">
              <a:rPr lang="en-US"/>
              <a:pPr>
                <a:defRPr/>
              </a:pPr>
              <a:t>‹#›</a:t>
            </a:fld>
            <a:endParaRPr lang="en-US" dirty="0"/>
          </a:p>
        </p:txBody>
      </p:sp>
    </p:spTree>
    <p:extLst>
      <p:ext uri="{BB962C8B-B14F-4D97-AF65-F5344CB8AC3E}">
        <p14:creationId xmlns:p14="http://schemas.microsoft.com/office/powerpoint/2010/main" val="223485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004095BE-4BC2-4CAA-8116-313D3B93BBB4}" type="datetime1">
              <a:rPr lang="en-US" altLang="en-US"/>
              <a:pPr>
                <a:defRPr/>
              </a:pPr>
              <a:t>12/11/2019</a:t>
            </a:fld>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82A18F8-232F-4BB3-BE63-6721F274A5AD}" type="slidenum">
              <a:rPr lang="en-US" altLang="en-US"/>
              <a:pPr>
                <a:defRPr/>
              </a:pPr>
              <a:t>‹#›</a:t>
            </a:fld>
            <a:endParaRPr lang="en-US" altLang="en-US" dirty="0"/>
          </a:p>
        </p:txBody>
      </p:sp>
    </p:spTree>
    <p:extLst>
      <p:ext uri="{BB962C8B-B14F-4D97-AF65-F5344CB8AC3E}">
        <p14:creationId xmlns:p14="http://schemas.microsoft.com/office/powerpoint/2010/main" val="58727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AE54C1E-A528-4CA8-9307-D2CD983707CB}" type="datetime1">
              <a:rPr lang="en-US" altLang="en-US"/>
              <a:pPr>
                <a:defRPr/>
              </a:pPr>
              <a:t>12/11/2019</a:t>
            </a:fld>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B65010B-77D5-4AEC-976C-490177789995}" type="slidenum">
              <a:rPr lang="en-US" altLang="en-US"/>
              <a:pPr>
                <a:defRPr/>
              </a:pPr>
              <a:t>‹#›</a:t>
            </a:fld>
            <a:endParaRPr lang="en-US" altLang="en-US" dirty="0"/>
          </a:p>
        </p:txBody>
      </p:sp>
    </p:spTree>
    <p:extLst>
      <p:ext uri="{BB962C8B-B14F-4D97-AF65-F5344CB8AC3E}">
        <p14:creationId xmlns:p14="http://schemas.microsoft.com/office/powerpoint/2010/main" val="1872133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BD6D66C0-0527-49B3-A753-BC39624967FD}" type="datetime1">
              <a:rPr lang="en-US" altLang="en-US"/>
              <a:pPr>
                <a:defRPr/>
              </a:pPr>
              <a:t>12/11/2019</a:t>
            </a:fld>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29FE539-FEE1-4B15-B333-6D89F86C47CE}" type="slidenum">
              <a:rPr lang="en-US" altLang="en-US"/>
              <a:pPr>
                <a:defRPr/>
              </a:pPr>
              <a:t>‹#›</a:t>
            </a:fld>
            <a:endParaRPr lang="en-US" altLang="en-US" dirty="0"/>
          </a:p>
        </p:txBody>
      </p:sp>
    </p:spTree>
    <p:extLst>
      <p:ext uri="{BB962C8B-B14F-4D97-AF65-F5344CB8AC3E}">
        <p14:creationId xmlns:p14="http://schemas.microsoft.com/office/powerpoint/2010/main" val="338865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F13F6C2-FC08-4735-AEB0-45C39E7DE32B}" type="datetime1">
              <a:rPr lang="en-US"/>
              <a:pPr>
                <a:defRPr/>
              </a:pPr>
              <a:t>12/11/2019</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A35C2FDA-5644-410B-8D05-27475D5CDD0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5636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57C0E89B-4838-45A0-86BA-3885C8FD1291}" type="datetime1">
              <a:rPr lang="en-US"/>
              <a:pPr>
                <a:defRPr/>
              </a:pPr>
              <a:t>12/11/2019</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256A79A5-4403-47D9-9B67-8F6B360CB51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9077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1322D1BA-CC40-4ABD-AFA0-4422BB5BC83A}" type="datetime1">
              <a:rPr lang="en-US"/>
              <a:pPr>
                <a:defRPr/>
              </a:pPr>
              <a:t>12/11/2019</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030074D0-E00D-44BA-9B35-76CFCEF9F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33140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F69F242B-C2E5-45F9-8E46-13D03568C213}" type="datetime1">
              <a:rPr lang="en-US"/>
              <a:pPr>
                <a:defRPr/>
              </a:pPr>
              <a:t>12/11/2019</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EFE1AE0D-A375-44D4-BD81-2DF720289F4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67991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490B15C-1CF5-41A5-AD8F-96FF3F8AEE4C}" type="datetime1">
              <a:rPr lang="en-US"/>
              <a:pPr>
                <a:defRPr/>
              </a:pPr>
              <a:t>12/11/2019</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E285A98E-09E4-44F4-AF3C-BBBE3000CBF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32484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C93CCC6-67B7-4DDC-BA7A-1CA37F58FCB3}" type="datetime1">
              <a:rPr lang="en-US"/>
              <a:pPr>
                <a:defRPr/>
              </a:pPr>
              <a:t>12/11/2019</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AE5A9262-9C9F-41F5-8F89-26097B4ECD0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50321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123E6C76-9A26-452E-A8AB-F4EF7F2D935D}" type="datetime1">
              <a:rPr lang="en-US"/>
              <a:pPr>
                <a:defRPr/>
              </a:pPr>
              <a:t>12/11/2019</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4" name="Slide Number Placeholder 3"/>
          <p:cNvSpPr>
            <a:spLocks noGrp="1"/>
          </p:cNvSpPr>
          <p:nvPr>
            <p:ph type="sldNum" sz="quarter" idx="12"/>
          </p:nvPr>
        </p:nvSpPr>
        <p:spPr>
          <a:xfrm>
            <a:off x="6858000" y="152400"/>
            <a:ext cx="2133600" cy="365125"/>
          </a:xfrm>
        </p:spPr>
        <p:txBody>
          <a:bodyPr/>
          <a:lstStyle>
            <a:lvl1pPr defTabSz="914400" fontAlgn="base">
              <a:spcBef>
                <a:spcPct val="0"/>
              </a:spcBef>
              <a:spcAft>
                <a:spcPct val="0"/>
              </a:spcAft>
              <a:defRPr>
                <a:latin typeface="Arial" pitchFamily="34" charset="0"/>
              </a:defRPr>
            </a:lvl1pPr>
          </a:lstStyle>
          <a:p>
            <a:pPr>
              <a:defRPr/>
            </a:pPr>
            <a:fld id="{9CAFD899-2FE3-413A-9C5A-6FA1771356F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7845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CC69221-158E-4A8F-9B5D-9E1A4297479E}" type="datetime1">
              <a:rPr lang="en-US"/>
              <a:pPr>
                <a:defRPr/>
              </a:pPr>
              <a:t>12/11/2019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fld id="{5C71033D-56B9-4BE6-A9D2-9EC86AFA48FC}" type="slidenum">
              <a:rPr lang="en-US" smtClean="0"/>
              <a:pPr>
                <a:defRPr/>
              </a:pPr>
              <a:t>‹#›</a:t>
            </a:fld>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70882E7-4C5E-4735-8A30-BC4E60AC1404}" type="slidenum">
              <a:rPr lang="en-US"/>
              <a:pPr>
                <a:defRPr/>
              </a:pPr>
              <a:t>‹#›</a:t>
            </a:fld>
            <a:endParaRPr lang="en-US" dirty="0"/>
          </a:p>
        </p:txBody>
      </p:sp>
    </p:spTree>
    <p:extLst>
      <p:ext uri="{BB962C8B-B14F-4D97-AF65-F5344CB8AC3E}">
        <p14:creationId xmlns:p14="http://schemas.microsoft.com/office/powerpoint/2010/main" val="55933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2CFBBB00-CD79-4DEA-96F5-4C5427352E83}" type="datetime1">
              <a:rPr lang="en-US"/>
              <a:pPr>
                <a:defRPr/>
              </a:pPr>
              <a:t>12/11/2019</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a:xfrm>
            <a:off x="6858000" y="152400"/>
            <a:ext cx="2133600" cy="365125"/>
          </a:xfrm>
        </p:spPr>
        <p:txBody>
          <a:bodyPr/>
          <a:lstStyle>
            <a:lvl1pPr defTabSz="914400" fontAlgn="base">
              <a:spcBef>
                <a:spcPct val="0"/>
              </a:spcBef>
              <a:spcAft>
                <a:spcPct val="0"/>
              </a:spcAft>
              <a:defRPr>
                <a:latin typeface="Arial" pitchFamily="34" charset="0"/>
              </a:defRPr>
            </a:lvl1pPr>
          </a:lstStyle>
          <a:p>
            <a:pPr>
              <a:defRPr/>
            </a:pPr>
            <a:fld id="{2F73FC75-1F02-457F-9699-AB6E4D521CE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51136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FB3A608-05BA-4732-A6C1-EB6A61583354}" type="datetime1">
              <a:rPr lang="en-US"/>
              <a:pPr>
                <a:defRPr/>
              </a:pPr>
              <a:t>12/11/2019</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a:xfrm>
            <a:off x="6858000" y="152400"/>
            <a:ext cx="2133600" cy="365125"/>
          </a:xfrm>
        </p:spPr>
        <p:txBody>
          <a:bodyPr/>
          <a:lstStyle>
            <a:lvl1pPr defTabSz="914400" fontAlgn="base">
              <a:spcBef>
                <a:spcPct val="0"/>
              </a:spcBef>
              <a:spcAft>
                <a:spcPct val="0"/>
              </a:spcAft>
              <a:defRPr>
                <a:latin typeface="Arial" pitchFamily="34" charset="0"/>
              </a:defRPr>
            </a:lvl1pPr>
          </a:lstStyle>
          <a:p>
            <a:pPr>
              <a:defRPr/>
            </a:pPr>
            <a:fld id="{DD8392CE-01E4-41F3-AB1E-B6ECEE6B27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53683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664FE34-E32C-4546-B6C8-52DCA79DA15B}" type="datetime1">
              <a:rPr lang="en-US"/>
              <a:pPr>
                <a:defRPr/>
              </a:pPr>
              <a:t>12/11/2019</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a:xfrm>
            <a:off x="6858000" y="152400"/>
            <a:ext cx="2133600" cy="365125"/>
          </a:xfrm>
        </p:spPr>
        <p:txBody>
          <a:bodyPr/>
          <a:lstStyle>
            <a:lvl1pPr defTabSz="914400" fontAlgn="base">
              <a:spcBef>
                <a:spcPct val="0"/>
              </a:spcBef>
              <a:spcAft>
                <a:spcPct val="0"/>
              </a:spcAft>
              <a:defRPr>
                <a:latin typeface="Arial" pitchFamily="34" charset="0"/>
              </a:defRPr>
            </a:lvl1pPr>
          </a:lstStyle>
          <a:p>
            <a:pPr>
              <a:defRPr/>
            </a:pPr>
            <a:fld id="{DAE4FCA1-D6D0-4647-AEA4-6C6A22AB2AB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51632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707D7E44-99B6-408E-88C6-E5D99A9A2436}" type="datetime1">
              <a:rPr lang="en-US" altLang="en-US"/>
              <a:pPr>
                <a:defRPr/>
              </a:pPr>
              <a:t>12/11/2019</a:t>
            </a:fld>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B58D11F-4E09-4BE4-A950-A4CB59B5CE00}"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371591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82A97C6-3AD4-4037-ABA3-55247CC48CE6}" type="datetime1">
              <a:rPr lang="en-US"/>
              <a:pPr>
                <a:defRPr/>
              </a:pPr>
              <a:t>12/11/2019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3544616-A3D4-4907-82CF-2E60F7269EC3}" type="slidenum">
              <a:rPr lang="en-US"/>
              <a:pPr>
                <a:defRPr/>
              </a:pPr>
              <a:t>‹#›</a:t>
            </a:fld>
            <a:endParaRPr lang="en-US" dirty="0"/>
          </a:p>
        </p:txBody>
      </p:sp>
    </p:spTree>
    <p:extLst>
      <p:ext uri="{BB962C8B-B14F-4D97-AF65-F5344CB8AC3E}">
        <p14:creationId xmlns:p14="http://schemas.microsoft.com/office/powerpoint/2010/main" val="395358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23AF89C-F3A3-4AC2-957C-8EE98EF74C69}" type="datetime1">
              <a:rPr lang="en-US"/>
              <a:pPr>
                <a:defRPr/>
              </a:pPr>
              <a:t>12/11/2019</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69435DD-2B39-4FCB-ACEB-EE60EB3C8AB1}" type="slidenum">
              <a:rPr lang="en-US"/>
              <a:pPr>
                <a:defRPr/>
              </a:pPr>
              <a:t>‹#›</a:t>
            </a:fld>
            <a:endParaRPr lang="en-US" dirty="0"/>
          </a:p>
        </p:txBody>
      </p:sp>
    </p:spTree>
    <p:extLst>
      <p:ext uri="{BB962C8B-B14F-4D97-AF65-F5344CB8AC3E}">
        <p14:creationId xmlns:p14="http://schemas.microsoft.com/office/powerpoint/2010/main" val="194842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98DE7C3-3FEF-4D35-AB8B-16D9EAD2D393}" type="datetime1">
              <a:rPr lang="en-US"/>
              <a:pPr>
                <a:defRPr/>
              </a:pPr>
              <a:t>12/11/2019</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0F3633C-4399-41B7-8AFE-43863CBED353}" type="slidenum">
              <a:rPr lang="en-US"/>
              <a:pPr>
                <a:defRPr/>
              </a:pPr>
              <a:t>‹#›</a:t>
            </a:fld>
            <a:endParaRPr lang="en-US" dirty="0"/>
          </a:p>
        </p:txBody>
      </p:sp>
    </p:spTree>
    <p:extLst>
      <p:ext uri="{BB962C8B-B14F-4D97-AF65-F5344CB8AC3E}">
        <p14:creationId xmlns:p14="http://schemas.microsoft.com/office/powerpoint/2010/main" val="390213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264C3B6-3ECF-4B14-90C0-BCCF7652B195}" type="datetime1">
              <a:rPr lang="en-US"/>
              <a:pPr>
                <a:defRPr/>
              </a:pPr>
              <a:t>12/11/2019</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E904738-2170-4413-A7A1-F6A3880C1892}" type="slidenum">
              <a:rPr lang="en-US"/>
              <a:pPr>
                <a:defRPr/>
              </a:pPr>
              <a:t>‹#›</a:t>
            </a:fld>
            <a:endParaRPr lang="en-US" dirty="0"/>
          </a:p>
        </p:txBody>
      </p:sp>
    </p:spTree>
    <p:extLst>
      <p:ext uri="{BB962C8B-B14F-4D97-AF65-F5344CB8AC3E}">
        <p14:creationId xmlns:p14="http://schemas.microsoft.com/office/powerpoint/2010/main" val="227809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1831969-F7A7-4FD4-9877-0731D161D74B}" type="datetime1">
              <a:rPr lang="en-US"/>
              <a:pPr>
                <a:defRPr/>
              </a:pPr>
              <a:t>12/11/2019</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5B6795B-FD9D-41D0-BE87-81ADDFFED205}" type="slidenum">
              <a:rPr lang="en-US"/>
              <a:pPr>
                <a:defRPr/>
              </a:pPr>
              <a:t>‹#›</a:t>
            </a:fld>
            <a:endParaRPr lang="en-US" dirty="0"/>
          </a:p>
        </p:txBody>
      </p:sp>
    </p:spTree>
    <p:extLst>
      <p:ext uri="{BB962C8B-B14F-4D97-AF65-F5344CB8AC3E}">
        <p14:creationId xmlns:p14="http://schemas.microsoft.com/office/powerpoint/2010/main" val="174413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7B3E426-58F7-4FDA-A102-31F8C8795822}" type="datetime1">
              <a:rPr lang="en-US"/>
              <a:pPr>
                <a:defRPr/>
              </a:pPr>
              <a:t>12/11/2019</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5879D9C-9CA2-43D0-AEE7-D7B91AEDDA65}" type="slidenum">
              <a:rPr lang="en-US"/>
              <a:pPr>
                <a:defRPr/>
              </a:pPr>
              <a:t>‹#›</a:t>
            </a:fld>
            <a:endParaRPr lang="en-US" dirty="0"/>
          </a:p>
        </p:txBody>
      </p:sp>
    </p:spTree>
    <p:extLst>
      <p:ext uri="{BB962C8B-B14F-4D97-AF65-F5344CB8AC3E}">
        <p14:creationId xmlns:p14="http://schemas.microsoft.com/office/powerpoint/2010/main" val="227036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12CE8CD-4778-48A9-BD84-19EF76D7C557}" type="datetime1">
              <a:rPr lang="en-US"/>
              <a:pPr>
                <a:defRPr/>
              </a:pPr>
              <a:t>12/11/2019</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761953E-23DF-4106-BB7A-C0D442552B72}" type="slidenum">
              <a:rPr lang="en-US"/>
              <a:pPr>
                <a:defRPr/>
              </a:pPr>
              <a:t>‹#›</a:t>
            </a:fld>
            <a:endParaRPr lang="en-US" dirty="0"/>
          </a:p>
        </p:txBody>
      </p:sp>
    </p:spTree>
    <p:extLst>
      <p:ext uri="{BB962C8B-B14F-4D97-AF65-F5344CB8AC3E}">
        <p14:creationId xmlns:p14="http://schemas.microsoft.com/office/powerpoint/2010/main" val="300242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A371215-A100-4CBB-984A-5B643A4384C4}" type="datetime1">
              <a:rPr lang="en-US"/>
              <a:pPr>
                <a:defRPr/>
              </a:pPr>
              <a:t>12/11/2019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6858000" y="76200"/>
            <a:ext cx="2133600" cy="36512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Arial" panose="020B0604020202020204" pitchFamily="34" charset="0"/>
                <a:cs typeface="Arial" panose="020B0604020202020204" pitchFamily="34" charset="0"/>
              </a:defRPr>
            </a:lvl1pPr>
          </a:lstStyle>
          <a:p>
            <a:pPr>
              <a:defRPr/>
            </a:pPr>
            <a:fld id="{2C1EC83C-B60C-4B9E-8528-89CDCBC8147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 id="2147486669" r:id="rId5"/>
    <p:sldLayoutId id="2147486670" r:id="rId6"/>
    <p:sldLayoutId id="2147486671" r:id="rId7"/>
    <p:sldLayoutId id="2147486672" r:id="rId8"/>
    <p:sldLayoutId id="2147486673" r:id="rId9"/>
    <p:sldLayoutId id="2147486755" r:id="rId10"/>
    <p:sldLayoutId id="2147486756" r:id="rId11"/>
    <p:sldLayoutId id="214748675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defRPr>
            </a:lvl1pPr>
          </a:lstStyle>
          <a:p>
            <a:pPr>
              <a:defRPr/>
            </a:pPr>
            <a:fld id="{909FB975-DEDB-4D96-83D5-2494F8B8407D}" type="datetime1">
              <a:rPr lang="en-US"/>
              <a:pPr>
                <a:defRPr/>
              </a:pPr>
              <a:t>12/11/2019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6858000" y="76200"/>
            <a:ext cx="2133600" cy="365125"/>
          </a:xfrm>
          <a:prstGeom prst="rect">
            <a:avLst/>
          </a:prstGeom>
        </p:spPr>
        <p:txBody>
          <a:bodyPr vert="horz" lIns="91440" tIns="45720" rIns="91440" bIns="45720" rtlCol="0" anchor="ctr"/>
          <a:lstStyle>
            <a:lvl1pPr algn="r" defTabSz="457200" fontAlgn="auto">
              <a:spcBef>
                <a:spcPts val="0"/>
              </a:spcBef>
              <a:spcAft>
                <a:spcPts val="0"/>
              </a:spcAft>
              <a:defRPr sz="1400">
                <a:solidFill>
                  <a:schemeClr val="tx1"/>
                </a:solidFill>
                <a:latin typeface="Arial" panose="020B0604020202020204" pitchFamily="34" charset="0"/>
                <a:cs typeface="Arial" panose="020B0604020202020204" pitchFamily="34" charset="0"/>
              </a:defRPr>
            </a:lvl1pPr>
          </a:lstStyle>
          <a:p>
            <a:pPr>
              <a:defRPr/>
            </a:pPr>
            <a:fld id="{064592DC-1688-4B0C-AE24-9C7FF9D4E1C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48469965"/>
      </p:ext>
    </p:extLst>
  </p:cSld>
  <p:clrMap bg1="lt1" tx1="dk1" bg2="lt2" tx2="dk2" accent1="accent1" accent2="accent2" accent3="accent3" accent4="accent4" accent5="accent5" accent6="accent6" hlink="hlink" folHlink="folHlink"/>
  <p:sldLayoutIdLst>
    <p:sldLayoutId id="2147486759" r:id="rId1"/>
    <p:sldLayoutId id="2147486760" r:id="rId2"/>
    <p:sldLayoutId id="2147486761" r:id="rId3"/>
    <p:sldLayoutId id="2147486762" r:id="rId4"/>
    <p:sldLayoutId id="2147486763" r:id="rId5"/>
    <p:sldLayoutId id="2147486764" r:id="rId6"/>
    <p:sldLayoutId id="2147486765" r:id="rId7"/>
    <p:sldLayoutId id="2147486766" r:id="rId8"/>
    <p:sldLayoutId id="2147486767" r:id="rId9"/>
    <p:sldLayoutId id="2147486768" r:id="rId10"/>
    <p:sldLayoutId id="214748676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cdc.gov/niosh/topics/noise/noise_level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play.google.com/store/apps/details?id=com.gamebasic.decibel" TargetMode="External"/><Relationship Id="rId5" Type="http://schemas.openxmlformats.org/officeDocument/2006/relationships/hyperlink" Target="https://www.cdc.gov/niosh/topics/noise/app.html"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lay.google.com/store/apps/details?id=com.gamebasic.decibe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3m.com/3M/en_US/company-us/all-3m-products/~/3M-Diamond-Grade-Safety-Signs-200-299-Series?N=5002385+3294571656&amp;rt=ru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6.png"/><Relationship Id="rId5" Type="http://schemas.openxmlformats.org/officeDocument/2006/relationships/hyperlink" Target="https://www.youtube.com/watch?v=Veayb1NucTA"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6.png"/><Relationship Id="rId5" Type="http://schemas.openxmlformats.org/officeDocument/2006/relationships/hyperlink" Target="https://youtu.be/20KKMEyd6SE"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2091392"/>
            <a:ext cx="9130144" cy="2308324"/>
          </a:xfrm>
          <a:prstGeom prst="rect">
            <a:avLst/>
          </a:prstGeom>
          <a:solidFill>
            <a:srgbClr val="C00000"/>
          </a:solidFill>
        </p:spPr>
        <p:txBody>
          <a:bodyPr wrap="square">
            <a:spAutoFit/>
          </a:bodyPr>
          <a:lstStyle/>
          <a:p>
            <a:pPr algn="ctr" defTabSz="457200" fontAlgn="auto">
              <a:spcBef>
                <a:spcPts val="0"/>
              </a:spcBef>
              <a:spcAft>
                <a:spcPts val="0"/>
              </a:spcAft>
              <a:defRPr/>
            </a:pPr>
            <a:r>
              <a:rPr lang="es-ES" sz="7200" b="1" baseline="-3000" dirty="0">
                <a:solidFill>
                  <a:prstClr val="white"/>
                </a:solidFill>
                <a:effectLst>
                  <a:outerShdw blurRad="50800" dist="38100" dir="2700000" algn="tl" rotWithShape="0">
                    <a:srgbClr val="000000">
                      <a:alpha val="43000"/>
                    </a:srgbClr>
                  </a:outerShdw>
                </a:effectLst>
                <a:latin typeface="Arial Narrow"/>
              </a:rPr>
              <a:t>Ruido en la industria </a:t>
            </a:r>
            <a:br>
              <a:rPr lang="es-ES" sz="7200" b="1" baseline="-3000" dirty="0">
                <a:solidFill>
                  <a:prstClr val="white"/>
                </a:solidFill>
                <a:effectLst>
                  <a:outerShdw blurRad="50800" dist="38100" dir="2700000" algn="tl" rotWithShape="0">
                    <a:srgbClr val="000000">
                      <a:alpha val="43000"/>
                    </a:srgbClr>
                  </a:outerShdw>
                </a:effectLst>
                <a:latin typeface="Arial Narrow"/>
              </a:rPr>
            </a:br>
            <a:r>
              <a:rPr lang="es-ES" sz="7200" b="1" baseline="-3000" dirty="0">
                <a:solidFill>
                  <a:prstClr val="white"/>
                </a:solidFill>
                <a:effectLst>
                  <a:outerShdw blurRad="50800" dist="38100" dir="2700000" algn="tl" rotWithShape="0">
                    <a:srgbClr val="000000">
                      <a:alpha val="43000"/>
                    </a:srgbClr>
                  </a:outerShdw>
                </a:effectLst>
                <a:latin typeface="Arial Narrow"/>
              </a:rPr>
              <a:t>de la construcción</a:t>
            </a:r>
            <a:r>
              <a:rPr lang="ar-EG" sz="7200" b="1" baseline="-3000" dirty="0">
                <a:solidFill>
                  <a:prstClr val="white"/>
                </a:solidFill>
                <a:effectLst>
                  <a:outerShdw blurRad="50800" dist="38100" dir="2700000" algn="tl" rotWithShape="0">
                    <a:srgbClr val="000000">
                      <a:alpha val="43000"/>
                    </a:srgbClr>
                  </a:outerShdw>
                </a:effectLst>
                <a:latin typeface="Arial Narrow"/>
              </a:rPr>
              <a:t> </a:t>
            </a:r>
            <a:r>
              <a:rPr lang="es-ES" sz="7200" b="1" baseline="-3000" dirty="0">
                <a:solidFill>
                  <a:prstClr val="white"/>
                </a:solidFill>
                <a:effectLst>
                  <a:outerShdw blurRad="50800" dist="38100" dir="2700000" algn="tl" rotWithShape="0">
                    <a:srgbClr val="000000">
                      <a:alpha val="43000"/>
                    </a:srgbClr>
                  </a:outerShdw>
                </a:effectLst>
                <a:latin typeface="Arial Narrow"/>
              </a:rPr>
              <a:t>y</a:t>
            </a:r>
            <a:br>
              <a:rPr lang="es-ES" sz="7200" b="1" baseline="-3000" dirty="0">
                <a:solidFill>
                  <a:prstClr val="white"/>
                </a:solidFill>
                <a:effectLst>
                  <a:outerShdw blurRad="50800" dist="38100" dir="2700000" algn="tl" rotWithShape="0">
                    <a:srgbClr val="000000">
                      <a:alpha val="43000"/>
                    </a:srgbClr>
                  </a:outerShdw>
                </a:effectLst>
                <a:latin typeface="Arial Narrow"/>
              </a:rPr>
            </a:br>
            <a:r>
              <a:rPr lang="es-ES" sz="7200" b="1" baseline="-3000" dirty="0">
                <a:solidFill>
                  <a:prstClr val="white"/>
                </a:solidFill>
                <a:effectLst>
                  <a:outerShdw blurRad="50800" dist="38100" dir="2700000" algn="tl" rotWithShape="0">
                    <a:srgbClr val="000000">
                      <a:alpha val="43000"/>
                    </a:srgbClr>
                  </a:outerShdw>
                </a:effectLst>
                <a:latin typeface="Arial Narrow"/>
              </a:rPr>
              <a:t>prevención de la hipoacusia</a:t>
            </a:r>
            <a:endParaRPr lang="es-ES" sz="7200" b="1" cap="small" baseline="-3000" dirty="0">
              <a:solidFill>
                <a:prstClr val="white"/>
              </a:solidFill>
              <a:latin typeface="Arial Narrow"/>
              <a:ea typeface="Arial Narrow" pitchFamily="-110" charset="0"/>
              <a:cs typeface="Arial Narrow"/>
            </a:endParaRPr>
          </a:p>
        </p:txBody>
      </p:sp>
      <p:sp>
        <p:nvSpPr>
          <p:cNvPr id="3" name="Subtitle 2"/>
          <p:cNvSpPr>
            <a:spLocks noGrp="1"/>
          </p:cNvSpPr>
          <p:nvPr>
            <p:ph type="subTitle" idx="1"/>
          </p:nvPr>
        </p:nvSpPr>
        <p:spPr>
          <a:xfrm>
            <a:off x="239712" y="6019800"/>
            <a:ext cx="3738909" cy="822036"/>
          </a:xfrm>
        </p:spPr>
        <p:txBody>
          <a:bodyPr/>
          <a:lstStyle/>
          <a:p>
            <a:pPr algn="l"/>
            <a:r>
              <a:rPr lang="es-ES" sz="2400" b="1" dirty="0">
                <a:solidFill>
                  <a:schemeClr val="tx1"/>
                </a:solidFill>
              </a:rPr>
              <a:t>Módulo optativo </a:t>
            </a:r>
            <a:br>
              <a:rPr lang="es-ES" sz="2400" b="1" dirty="0">
                <a:solidFill>
                  <a:schemeClr val="tx1"/>
                </a:solidFill>
              </a:rPr>
            </a:br>
            <a:r>
              <a:rPr lang="es-ES" sz="2400" b="1" dirty="0">
                <a:solidFill>
                  <a:schemeClr val="tx1"/>
                </a:solidFill>
              </a:rPr>
              <a:t>de 1 hora de duración</a:t>
            </a:r>
          </a:p>
        </p:txBody>
      </p:sp>
      <p:sp>
        <p:nvSpPr>
          <p:cNvPr id="10035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6902A76-D0FC-435E-8609-09DD0B46C04F}" type="slidenum">
              <a:rPr lang="en-US" altLang="en-US" sz="1400" smtClean="0">
                <a:solidFill>
                  <a:prstClr val="white"/>
                </a:solidFill>
                <a:latin typeface="Arial" charset="0"/>
                <a:cs typeface="Arial" charset="0"/>
              </a:rPr>
              <a:pPr eaLnBrk="1" hangingPunct="1">
                <a:spcBef>
                  <a:spcPct val="0"/>
                </a:spcBef>
                <a:buFontTx/>
                <a:buNone/>
              </a:pPr>
              <a:t>1</a:t>
            </a:fld>
            <a:endParaRPr lang="es-ES" altLang="en-US" sz="1400" dirty="0">
              <a:solidFill>
                <a:prstClr val="white"/>
              </a:solidFill>
              <a:latin typeface="Arial" charset="0"/>
              <a:cs typeface="Arial" charset="0"/>
            </a:endParaRPr>
          </a:p>
        </p:txBody>
      </p:sp>
      <p:pic>
        <p:nvPicPr>
          <p:cNvPr id="142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6195679"/>
            <a:ext cx="4939144" cy="64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330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0" y="0"/>
            <a:ext cx="9144000" cy="1143000"/>
          </a:xfrm>
          <a:solidFill>
            <a:srgbClr val="C00000"/>
          </a:solidFill>
        </p:spPr>
        <p:txBody>
          <a:bodyPr/>
          <a:lstStyle/>
          <a:p>
            <a:r>
              <a:rPr lang="es-ES" altLang="en-US" b="1" dirty="0">
                <a:solidFill>
                  <a:schemeClr val="bg1"/>
                </a:solidFill>
              </a:rPr>
              <a:t>¿Han experimentado lo siguiente?</a:t>
            </a:r>
            <a:endParaRPr lang="es-ES" altLang="en-US" dirty="0">
              <a:solidFill>
                <a:schemeClr val="bg1"/>
              </a:solidFill>
            </a:endParaRPr>
          </a:p>
        </p:txBody>
      </p:sp>
      <p:sp>
        <p:nvSpPr>
          <p:cNvPr id="43011" name="Content Placeholder 2"/>
          <p:cNvSpPr>
            <a:spLocks noGrp="1"/>
          </p:cNvSpPr>
          <p:nvPr>
            <p:ph idx="1"/>
          </p:nvPr>
        </p:nvSpPr>
        <p:spPr>
          <a:xfrm>
            <a:off x="457200" y="1447800"/>
            <a:ext cx="8458200" cy="4525963"/>
          </a:xfrm>
        </p:spPr>
        <p:txBody>
          <a:bodyPr/>
          <a:lstStyle/>
          <a:p>
            <a:pPr marL="460375" indent="-460375">
              <a:buFont typeface="Wingdings" panose="05000000000000000000" pitchFamily="2" charset="2"/>
              <a:buChar char="q"/>
              <a:defRPr/>
            </a:pPr>
            <a:r>
              <a:rPr lang="es-ES" altLang="en-US" sz="2800" dirty="0"/>
              <a:t>Tienen dificultad para escuchar a las personas cuando hay ruido de fondo.</a:t>
            </a:r>
          </a:p>
          <a:p>
            <a:pPr marL="460375" indent="-460375">
              <a:buFont typeface="Wingdings" panose="05000000000000000000" pitchFamily="2" charset="2"/>
              <a:buChar char="q"/>
              <a:defRPr/>
            </a:pPr>
            <a:r>
              <a:rPr lang="es-ES" altLang="en-US" sz="2800" dirty="0"/>
              <a:t>Las personas suenan como si estuvieran balbuceando.</a:t>
            </a:r>
          </a:p>
          <a:p>
            <a:pPr marL="460375" indent="-460375">
              <a:buFont typeface="Wingdings" panose="05000000000000000000" pitchFamily="2" charset="2"/>
              <a:buChar char="q"/>
              <a:defRPr/>
            </a:pPr>
            <a:r>
              <a:rPr lang="es-ES" altLang="en-US" sz="2800" dirty="0"/>
              <a:t>A menudo deben pedir que repitan lo que dijeron.</a:t>
            </a:r>
          </a:p>
          <a:p>
            <a:pPr marL="460375" indent="-460375">
              <a:buFont typeface="Wingdings" panose="05000000000000000000" pitchFamily="2" charset="2"/>
              <a:buChar char="q"/>
              <a:defRPr/>
            </a:pPr>
            <a:r>
              <a:rPr lang="es-ES" altLang="en-US" sz="2800" dirty="0"/>
              <a:t>Le suben mucho el volumen a la radio o la televisión.</a:t>
            </a:r>
          </a:p>
          <a:p>
            <a:pPr marL="460375" indent="-460375">
              <a:buFont typeface="Wingdings" panose="05000000000000000000" pitchFamily="2" charset="2"/>
              <a:buChar char="q"/>
              <a:defRPr/>
            </a:pPr>
            <a:r>
              <a:rPr lang="es-ES" altLang="en-US" sz="2800" dirty="0"/>
              <a:t>Tienen problemas para oír a las personas hablando por teléfono.</a:t>
            </a:r>
          </a:p>
          <a:p>
            <a:pPr marL="460375" indent="-460375">
              <a:buFont typeface="Wingdings" panose="05000000000000000000" pitchFamily="2" charset="2"/>
              <a:buChar char="q"/>
              <a:defRPr/>
            </a:pPr>
            <a:r>
              <a:rPr lang="es-ES" altLang="en-US" sz="2800" dirty="0"/>
              <a:t>Escuchan un zumbido constante en los oídos.</a:t>
            </a:r>
          </a:p>
        </p:txBody>
      </p:sp>
      <p:sp>
        <p:nvSpPr>
          <p:cNvPr id="119812"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3AE76EA-13CF-4A89-BB6F-DAEDB8CC7658}" type="slidenum">
              <a:rPr lang="en-US" altLang="en-US" sz="1400" smtClean="0"/>
              <a:pPr eaLnBrk="1" hangingPunct="1">
                <a:spcBef>
                  <a:spcPct val="0"/>
                </a:spcBef>
                <a:buFontTx/>
                <a:buNone/>
              </a:pPr>
              <a:t>10</a:t>
            </a:fld>
            <a:endParaRPr lang="es-ES" altLang="en-US" sz="1400" dirty="0"/>
          </a:p>
        </p:txBody>
      </p:sp>
    </p:spTree>
    <p:extLst>
      <p:ext uri="{BB962C8B-B14F-4D97-AF65-F5344CB8AC3E}">
        <p14:creationId xmlns:p14="http://schemas.microsoft.com/office/powerpoint/2010/main" val="713699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0" y="0"/>
            <a:ext cx="9144000" cy="1143000"/>
          </a:xfrm>
          <a:solidFill>
            <a:srgbClr val="C00000"/>
          </a:solidFill>
        </p:spPr>
        <p:txBody>
          <a:bodyPr/>
          <a:lstStyle/>
          <a:p>
            <a:r>
              <a:rPr lang="es-ES" altLang="en-US" sz="4400" b="1" dirty="0">
                <a:solidFill>
                  <a:schemeClr val="bg1"/>
                </a:solidFill>
              </a:rPr>
              <a:t>Tinnitus</a:t>
            </a:r>
          </a:p>
        </p:txBody>
      </p:sp>
      <p:sp>
        <p:nvSpPr>
          <p:cNvPr id="44035" name="Content Placeholder 2"/>
          <p:cNvSpPr>
            <a:spLocks noGrp="1"/>
          </p:cNvSpPr>
          <p:nvPr>
            <p:ph idx="1"/>
          </p:nvPr>
        </p:nvSpPr>
        <p:spPr>
          <a:xfrm>
            <a:off x="381000" y="1371600"/>
            <a:ext cx="8686800" cy="4525963"/>
          </a:xfrm>
        </p:spPr>
        <p:txBody>
          <a:bodyPr/>
          <a:lstStyle/>
          <a:p>
            <a:pPr marL="460375" indent="-460375">
              <a:buFont typeface="Wingdings" panose="05000000000000000000" pitchFamily="2" charset="2"/>
              <a:buChar char="q"/>
              <a:defRPr/>
            </a:pPr>
            <a:r>
              <a:rPr lang="es-ES" dirty="0"/>
              <a:t>Zumbido en los oídos (o silbido, chiflido, estruendo, chirrido o pitido)</a:t>
            </a:r>
          </a:p>
          <a:p>
            <a:pPr marL="460375" indent="-460375">
              <a:buFont typeface="Wingdings" panose="05000000000000000000" pitchFamily="2" charset="2"/>
              <a:buChar char="q"/>
              <a:defRPr/>
            </a:pPr>
            <a:endParaRPr lang="es-ES" altLang="en-US" dirty="0"/>
          </a:p>
          <a:p>
            <a:pPr marL="460375" indent="-460375">
              <a:buFont typeface="Wingdings" panose="05000000000000000000" pitchFamily="2" charset="2"/>
              <a:buChar char="q"/>
              <a:defRPr/>
            </a:pPr>
            <a:r>
              <a:rPr lang="es-ES" spc="-40" dirty="0"/>
              <a:t>50 millones de estadounidenses padecen </a:t>
            </a:r>
            <a:r>
              <a:rPr lang="es-ES" spc="-40" dirty="0" smtClean="0"/>
              <a:t>de </a:t>
            </a:r>
            <a:r>
              <a:rPr lang="es-ES" spc="-40" dirty="0" err="1" smtClean="0"/>
              <a:t>tinnitus</a:t>
            </a:r>
            <a:r>
              <a:rPr lang="es-ES" spc="-40" dirty="0"/>
              <a:t>.</a:t>
            </a:r>
          </a:p>
          <a:p>
            <a:pPr marL="0" indent="0">
              <a:buNone/>
              <a:defRPr/>
            </a:pPr>
            <a:endParaRPr lang="es-ES" altLang="en-US" dirty="0"/>
          </a:p>
        </p:txBody>
      </p:sp>
      <p:sp>
        <p:nvSpPr>
          <p:cNvPr id="120837"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11</a:t>
            </a:fld>
            <a:endParaRPr lang="es-ES" altLang="en-US" sz="1400" dirty="0"/>
          </a:p>
        </p:txBody>
      </p:sp>
    </p:spTree>
    <p:extLst>
      <p:ext uri="{BB962C8B-B14F-4D97-AF65-F5344CB8AC3E}">
        <p14:creationId xmlns:p14="http://schemas.microsoft.com/office/powerpoint/2010/main" val="1621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a:solidFill>
            <a:srgbClr val="C00000"/>
          </a:solidFill>
        </p:spPr>
        <p:txBody>
          <a:bodyPr/>
          <a:lstStyle/>
          <a:p>
            <a:r>
              <a:rPr lang="es-ES" b="1" dirty="0">
                <a:solidFill>
                  <a:schemeClr val="bg1"/>
                </a:solidFill>
              </a:rPr>
              <a:t>¿Me estás hablando a mí?</a:t>
            </a:r>
          </a:p>
        </p:txBody>
      </p:sp>
      <p:sp>
        <p:nvSpPr>
          <p:cNvPr id="3" name="Subtitle 2"/>
          <p:cNvSpPr>
            <a:spLocks noGrp="1"/>
          </p:cNvSpPr>
          <p:nvPr>
            <p:ph type="subTitle" idx="1"/>
          </p:nvPr>
        </p:nvSpPr>
        <p:spPr/>
        <p:txBody>
          <a:bodyPr>
            <a:normAutofit/>
          </a:bodyPr>
          <a:lstStyle/>
          <a:p>
            <a:r>
              <a:rPr lang="es-ES" b="1" dirty="0">
                <a:solidFill>
                  <a:schemeClr val="tx1"/>
                </a:solidFill>
              </a:rPr>
              <a:t>Cómo se siente perder la audición</a:t>
            </a:r>
          </a:p>
          <a:p>
            <a:endParaRPr lang="es-ES" sz="3000" dirty="0"/>
          </a:p>
          <a:p>
            <a:endParaRPr lang="es-ES" b="1" dirty="0">
              <a:solidFill>
                <a:schemeClr val="tx1"/>
              </a:solidFill>
            </a:endParaRPr>
          </a:p>
          <a:p>
            <a:endParaRPr lang="es-ES" dirty="0"/>
          </a:p>
        </p:txBody>
      </p:sp>
      <p:sp>
        <p:nvSpPr>
          <p:cNvPr id="4" name="TextBox 3"/>
          <p:cNvSpPr txBox="1"/>
          <p:nvPr/>
        </p:nvSpPr>
        <p:spPr>
          <a:xfrm>
            <a:off x="124918" y="6172200"/>
            <a:ext cx="8839200" cy="261610"/>
          </a:xfrm>
          <a:prstGeom prst="rect">
            <a:avLst/>
          </a:prstGeom>
          <a:noFill/>
        </p:spPr>
        <p:txBody>
          <a:bodyPr wrap="square" rtlCol="0">
            <a:spAutoFit/>
          </a:bodyPr>
          <a:lstStyle/>
          <a:p>
            <a:pPr algn="ctr"/>
            <a:r>
              <a:rPr lang="es-ES" sz="1100" dirty="0"/>
              <a:t>Elaborado por el Dr. Robert M. Ghent y Brad K. Witt de Honeywell Safety Products, San Diego, CA, y utilizado con su autorización</a:t>
            </a:r>
          </a:p>
        </p:txBody>
      </p:sp>
      <p:sp>
        <p:nvSpPr>
          <p:cNvPr id="5"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12</a:t>
            </a:fld>
            <a:endParaRPr lang="es-ES" altLang="en-US" sz="1400" dirty="0"/>
          </a:p>
        </p:txBody>
      </p:sp>
    </p:spTree>
    <p:extLst>
      <p:ext uri="{BB962C8B-B14F-4D97-AF65-F5344CB8AC3E}">
        <p14:creationId xmlns:p14="http://schemas.microsoft.com/office/powerpoint/2010/main" val="268604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13</a:t>
            </a:fld>
            <a:endParaRPr lang="es-ES" altLang="en-US" sz="14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81200" y="148492"/>
            <a:ext cx="4648200" cy="6633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 y="6197457"/>
            <a:ext cx="8686800" cy="261610"/>
          </a:xfrm>
          <a:prstGeom prst="rect">
            <a:avLst/>
          </a:prstGeom>
        </p:spPr>
        <p:txBody>
          <a:bodyPr wrap="square">
            <a:spAutoFit/>
          </a:bodyPr>
          <a:lstStyle/>
          <a:p>
            <a:pPr algn="ctr"/>
            <a:r>
              <a:rPr lang="es-ES" sz="1100" dirty="0"/>
              <a:t>Elaborado por el Dr. Robert M. Ghent y Brad K. Witt de Honeywell Safety Products, San Diego, CA, y utilizado con su autorización</a:t>
            </a:r>
          </a:p>
        </p:txBody>
      </p:sp>
    </p:spTree>
    <p:extLst>
      <p:ext uri="{BB962C8B-B14F-4D97-AF65-F5344CB8AC3E}">
        <p14:creationId xmlns:p14="http://schemas.microsoft.com/office/powerpoint/2010/main" val="4065907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le Eng Noise Se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267200" y="3124200"/>
            <a:ext cx="609600" cy="609600"/>
          </a:xfrm>
          <a:prstGeom prst="rect">
            <a:avLst/>
          </a:prstGeom>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981200" y="148492"/>
            <a:ext cx="4648200" cy="6633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95600" y="1066800"/>
            <a:ext cx="762000" cy="4876800"/>
          </a:xfrm>
          <a:prstGeom prst="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24918" y="6433810"/>
            <a:ext cx="8839200" cy="261610"/>
          </a:xfrm>
          <a:prstGeom prst="rect">
            <a:avLst/>
          </a:prstGeom>
          <a:noFill/>
        </p:spPr>
        <p:txBody>
          <a:bodyPr wrap="square" rtlCol="0">
            <a:spAutoFit/>
          </a:bodyPr>
          <a:lstStyle/>
          <a:p>
            <a:pPr algn="ctr"/>
            <a:r>
              <a:rPr lang="es-ES" sz="1100" dirty="0"/>
              <a:t>Elaborado por el Dr. Robert M. Ghent y Brad K. Witt de Honeywell Safety Products, San Diego, CA, y utilizado con su autorización</a:t>
            </a:r>
          </a:p>
        </p:txBody>
      </p:sp>
      <p:sp>
        <p:nvSpPr>
          <p:cNvPr id="10" name="Slide Number Placeholder 2"/>
          <p:cNvSpPr>
            <a:spLocks noGrp="1"/>
          </p:cNvSpPr>
          <p:nvPr>
            <p:ph type="sldNum" sz="quarter" idx="12"/>
          </p:nvPr>
        </p:nvSpPr>
        <p:spPr>
          <a:xfrm>
            <a:off x="6830518" y="3048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14</a:t>
            </a:fld>
            <a:endParaRPr lang="es-ES" altLang="en-US" sz="1400" dirty="0"/>
          </a:p>
        </p:txBody>
      </p:sp>
      <p:pic>
        <p:nvPicPr>
          <p:cNvPr id="4" name="Masc Esp Ruido Mil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012948"/>
            <a:ext cx="609600" cy="609600"/>
          </a:xfrm>
          <a:prstGeom prst="rect">
            <a:avLst/>
          </a:prstGeom>
        </p:spPr>
      </p:pic>
    </p:spTree>
    <p:extLst>
      <p:ext uri="{BB962C8B-B14F-4D97-AF65-F5344CB8AC3E}">
        <p14:creationId xmlns:p14="http://schemas.microsoft.com/office/powerpoint/2010/main" val="599046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00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81200" y="148492"/>
            <a:ext cx="4648200" cy="6633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657600" y="1066800"/>
            <a:ext cx="685800" cy="4876800"/>
          </a:xfrm>
          <a:prstGeom prst="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27416" y="6335498"/>
            <a:ext cx="8839200" cy="261610"/>
          </a:xfrm>
          <a:prstGeom prst="rect">
            <a:avLst/>
          </a:prstGeom>
          <a:noFill/>
        </p:spPr>
        <p:txBody>
          <a:bodyPr wrap="square" rtlCol="0">
            <a:spAutoFit/>
          </a:bodyPr>
          <a:lstStyle/>
          <a:p>
            <a:pPr algn="ctr"/>
            <a:r>
              <a:rPr lang="es-ES" sz="1100" dirty="0"/>
              <a:t>Elaborado por el Dr. Robert M. Ghent y Brad K. Witt de Honeywell Safety Products, San Diego, CA, y utilizado con su autorización</a:t>
            </a:r>
          </a:p>
        </p:txBody>
      </p:sp>
      <p:sp>
        <p:nvSpPr>
          <p:cNvPr id="7"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15</a:t>
            </a:fld>
            <a:endParaRPr lang="es-ES" altLang="en-US" sz="1400" dirty="0"/>
          </a:p>
        </p:txBody>
      </p:sp>
      <p:pic>
        <p:nvPicPr>
          <p:cNvPr id="2" name="Masc Esp Ruido Se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03270" y="3011239"/>
            <a:ext cx="609600" cy="609600"/>
          </a:xfrm>
          <a:prstGeom prst="rect">
            <a:avLst/>
          </a:prstGeom>
        </p:spPr>
      </p:pic>
    </p:spTree>
    <p:extLst>
      <p:ext uri="{BB962C8B-B14F-4D97-AF65-F5344CB8AC3E}">
        <p14:creationId xmlns:p14="http://schemas.microsoft.com/office/powerpoint/2010/main" val="3680216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81200" y="148492"/>
            <a:ext cx="4648200" cy="6633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343400" y="1066800"/>
            <a:ext cx="685800" cy="4876800"/>
          </a:xfrm>
          <a:prstGeom prst="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4918" y="6433810"/>
            <a:ext cx="8839200" cy="261610"/>
          </a:xfrm>
          <a:prstGeom prst="rect">
            <a:avLst/>
          </a:prstGeom>
          <a:noFill/>
        </p:spPr>
        <p:txBody>
          <a:bodyPr wrap="square" rtlCol="0">
            <a:spAutoFit/>
          </a:bodyPr>
          <a:lstStyle/>
          <a:p>
            <a:pPr algn="ctr"/>
            <a:r>
              <a:rPr lang="es-ES" sz="1100" dirty="0"/>
              <a:t>Elaborado por el Dr. Robert M. Ghent y Brad K. Witt de Honeywell Safety Products, San Diego, CA, y utilizado con su autorización</a:t>
            </a:r>
          </a:p>
        </p:txBody>
      </p:sp>
      <p:sp>
        <p:nvSpPr>
          <p:cNvPr id="6"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16</a:t>
            </a:fld>
            <a:endParaRPr lang="es-ES" altLang="en-US" sz="1400" dirty="0"/>
          </a:p>
        </p:txBody>
      </p:sp>
      <p:pic>
        <p:nvPicPr>
          <p:cNvPr id="2" name="Masc Esp Ruido Sin H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02015" y="3124200"/>
            <a:ext cx="609600" cy="609600"/>
          </a:xfrm>
          <a:prstGeom prst="rect">
            <a:avLst/>
          </a:prstGeom>
        </p:spPr>
      </p:pic>
    </p:spTree>
    <p:extLst>
      <p:ext uri="{BB962C8B-B14F-4D97-AF65-F5344CB8AC3E}">
        <p14:creationId xmlns:p14="http://schemas.microsoft.com/office/powerpoint/2010/main" val="3680216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81200" y="148492"/>
            <a:ext cx="4648200" cy="6633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29200" y="1066800"/>
            <a:ext cx="762000" cy="4876800"/>
          </a:xfrm>
          <a:prstGeom prst="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24918" y="6433810"/>
            <a:ext cx="8839200" cy="261610"/>
          </a:xfrm>
          <a:prstGeom prst="rect">
            <a:avLst/>
          </a:prstGeom>
          <a:noFill/>
        </p:spPr>
        <p:txBody>
          <a:bodyPr wrap="square" rtlCol="0">
            <a:spAutoFit/>
          </a:bodyPr>
          <a:lstStyle/>
          <a:p>
            <a:pPr algn="ctr"/>
            <a:r>
              <a:rPr lang="es-ES" sz="1100" dirty="0"/>
              <a:t>Elaborado por el Dr. Robert M. Ghent y Brad K. Witt de Honeywell Safety Products, San Diego, CA, y utilizado con su autorización</a:t>
            </a:r>
          </a:p>
        </p:txBody>
      </p:sp>
      <p:sp>
        <p:nvSpPr>
          <p:cNvPr id="7"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17</a:t>
            </a:fld>
            <a:endParaRPr lang="es-ES" altLang="en-US" sz="1400" dirty="0"/>
          </a:p>
        </p:txBody>
      </p:sp>
      <p:pic>
        <p:nvPicPr>
          <p:cNvPr id="2" name="Masc Esp Tranquilo Sin H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5400" y="3124200"/>
            <a:ext cx="609600" cy="609600"/>
          </a:xfrm>
          <a:prstGeom prst="rect">
            <a:avLst/>
          </a:prstGeom>
        </p:spPr>
      </p:pic>
    </p:spTree>
    <p:extLst>
      <p:ext uri="{BB962C8B-B14F-4D97-AF65-F5344CB8AC3E}">
        <p14:creationId xmlns:p14="http://schemas.microsoft.com/office/powerpoint/2010/main" val="3680216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81200" y="148492"/>
            <a:ext cx="4648200" cy="6633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15001" y="1066800"/>
            <a:ext cx="762000" cy="4876800"/>
          </a:xfrm>
          <a:prstGeom prst="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24918" y="6430062"/>
            <a:ext cx="8839200" cy="261610"/>
          </a:xfrm>
          <a:prstGeom prst="rect">
            <a:avLst/>
          </a:prstGeom>
          <a:noFill/>
        </p:spPr>
        <p:txBody>
          <a:bodyPr wrap="square" rtlCol="0">
            <a:spAutoFit/>
          </a:bodyPr>
          <a:lstStyle/>
          <a:p>
            <a:pPr algn="ctr"/>
            <a:r>
              <a:rPr lang="es-ES" sz="1100" dirty="0"/>
              <a:t>Elaborado por el Dr. Robert M. Ghent y Brad K. Witt de Honeywell Safety Products, San Diego, CA, y utilizado con su autorización</a:t>
            </a:r>
          </a:p>
        </p:txBody>
      </p:sp>
      <p:sp>
        <p:nvSpPr>
          <p:cNvPr id="7"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18</a:t>
            </a:fld>
            <a:endParaRPr lang="es-ES" altLang="en-US" sz="1400" dirty="0"/>
          </a:p>
        </p:txBody>
      </p:sp>
      <p:pic>
        <p:nvPicPr>
          <p:cNvPr id="2" name="Hem Esp Tranquilo Mo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1" y="3108158"/>
            <a:ext cx="609600" cy="609600"/>
          </a:xfrm>
          <a:prstGeom prst="rect">
            <a:avLst/>
          </a:prstGeom>
        </p:spPr>
      </p:pic>
    </p:spTree>
    <p:extLst>
      <p:ext uri="{BB962C8B-B14F-4D97-AF65-F5344CB8AC3E}">
        <p14:creationId xmlns:p14="http://schemas.microsoft.com/office/powerpoint/2010/main" val="3680216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19</a:t>
            </a:fld>
            <a:endParaRPr lang="es-ES" alt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351740408"/>
              </p:ext>
            </p:extLst>
          </p:nvPr>
        </p:nvGraphicFramePr>
        <p:xfrm>
          <a:off x="914400" y="685800"/>
          <a:ext cx="7452852" cy="5610432"/>
        </p:xfrm>
        <a:graphic>
          <a:graphicData uri="http://schemas.openxmlformats.org/drawingml/2006/table">
            <a:tbl>
              <a:tblPr firstRow="1" bandRow="1">
                <a:tableStyleId>{5940675A-B579-460E-94D1-54222C63F5DA}</a:tableStyleId>
              </a:tblPr>
              <a:tblGrid>
                <a:gridCol w="1242142">
                  <a:extLst>
                    <a:ext uri="{9D8B030D-6E8A-4147-A177-3AD203B41FA5}">
                      <a16:colId xmlns:a16="http://schemas.microsoft.com/office/drawing/2014/main" xmlns="" val="20000"/>
                    </a:ext>
                  </a:extLst>
                </a:gridCol>
                <a:gridCol w="1242142">
                  <a:extLst>
                    <a:ext uri="{9D8B030D-6E8A-4147-A177-3AD203B41FA5}">
                      <a16:colId xmlns:a16="http://schemas.microsoft.com/office/drawing/2014/main" xmlns="" val="20001"/>
                    </a:ext>
                  </a:extLst>
                </a:gridCol>
                <a:gridCol w="1242142">
                  <a:extLst>
                    <a:ext uri="{9D8B030D-6E8A-4147-A177-3AD203B41FA5}">
                      <a16:colId xmlns:a16="http://schemas.microsoft.com/office/drawing/2014/main" xmlns="" val="20002"/>
                    </a:ext>
                  </a:extLst>
                </a:gridCol>
                <a:gridCol w="1242142">
                  <a:extLst>
                    <a:ext uri="{9D8B030D-6E8A-4147-A177-3AD203B41FA5}">
                      <a16:colId xmlns:a16="http://schemas.microsoft.com/office/drawing/2014/main" xmlns="" val="20003"/>
                    </a:ext>
                  </a:extLst>
                </a:gridCol>
                <a:gridCol w="1242142">
                  <a:extLst>
                    <a:ext uri="{9D8B030D-6E8A-4147-A177-3AD203B41FA5}">
                      <a16:colId xmlns:a16="http://schemas.microsoft.com/office/drawing/2014/main" xmlns="" val="20004"/>
                    </a:ext>
                  </a:extLst>
                </a:gridCol>
                <a:gridCol w="1242142">
                  <a:extLst>
                    <a:ext uri="{9D8B030D-6E8A-4147-A177-3AD203B41FA5}">
                      <a16:colId xmlns:a16="http://schemas.microsoft.com/office/drawing/2014/main" xmlns="" val="20005"/>
                    </a:ext>
                  </a:extLst>
                </a:gridCol>
              </a:tblGrid>
              <a:tr h="462186">
                <a:tc rowSpan="2">
                  <a:txBody>
                    <a:bodyPr/>
                    <a:lstStyle/>
                    <a:p>
                      <a:pPr algn="ctr"/>
                      <a:endParaRPr lang="en-US" dirty="0"/>
                    </a:p>
                  </a:txBody>
                  <a:tcPr>
                    <a:solidFill>
                      <a:schemeClr val="bg1">
                        <a:lumMod val="85000"/>
                      </a:schemeClr>
                    </a:solidFill>
                  </a:tcPr>
                </a:tc>
                <a:tc gridSpan="5">
                  <a:txBody>
                    <a:bodyPr/>
                    <a:lstStyle/>
                    <a:p>
                      <a:pPr algn="ctr"/>
                      <a:r>
                        <a:rPr lang="en-US" dirty="0"/>
                        <a:t>Ejercicios</a:t>
                      </a:r>
                    </a:p>
                  </a:txBody>
                  <a:tcPr/>
                </a:tc>
                <a:tc hMerge="1">
                  <a:txBody>
                    <a:bodyPr/>
                    <a:lstStyle/>
                    <a:p>
                      <a:endParaRPr lang="en-US"/>
                    </a:p>
                  </a:txBody>
                  <a:tcPr/>
                </a:tc>
                <a:tc hMerge="1">
                  <a:txBody>
                    <a:bodyPr/>
                    <a:lstStyle/>
                    <a:p>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xmlns="" val="10000"/>
                  </a:ext>
                </a:extLst>
              </a:tr>
              <a:tr h="462186">
                <a:tc vMerge="1">
                  <a:txBody>
                    <a:bodyPr/>
                    <a:lstStyle/>
                    <a:p>
                      <a:endParaRPr lang="en-US"/>
                    </a:p>
                  </a:txBody>
                  <a:tcPr/>
                </a:tc>
                <a:tc>
                  <a:txBody>
                    <a:bodyPr/>
                    <a:lstStyle/>
                    <a:p>
                      <a:pPr algn="l"/>
                      <a:r>
                        <a:rPr lang="en-US" dirty="0"/>
                        <a:t>1</a:t>
                      </a:r>
                    </a:p>
                  </a:txBody>
                  <a:tcPr/>
                </a:tc>
                <a:tc>
                  <a:txBody>
                    <a:bodyPr/>
                    <a:lstStyle/>
                    <a:p>
                      <a:pPr algn="l"/>
                      <a:r>
                        <a:rPr lang="en-US" dirty="0"/>
                        <a:t>2</a:t>
                      </a:r>
                    </a:p>
                  </a:txBody>
                  <a:tcPr/>
                </a:tc>
                <a:tc>
                  <a:txBody>
                    <a:bodyPr/>
                    <a:lstStyle/>
                    <a:p>
                      <a:pPr algn="l"/>
                      <a:r>
                        <a:rPr lang="en-US" dirty="0"/>
                        <a:t>3</a:t>
                      </a:r>
                    </a:p>
                  </a:txBody>
                  <a:tcPr/>
                </a:tc>
                <a:tc>
                  <a:txBody>
                    <a:bodyPr/>
                    <a:lstStyle/>
                    <a:p>
                      <a:pPr algn="l"/>
                      <a:r>
                        <a:rPr lang="en-US" dirty="0"/>
                        <a:t>4</a:t>
                      </a:r>
                    </a:p>
                  </a:txBody>
                  <a:tcPr/>
                </a:tc>
                <a:tc>
                  <a:txBody>
                    <a:bodyPr/>
                    <a:lstStyle/>
                    <a:p>
                      <a:pPr algn="l"/>
                      <a:r>
                        <a:rPr lang="en-US" dirty="0"/>
                        <a:t>5</a:t>
                      </a:r>
                    </a:p>
                  </a:txBody>
                  <a:tcPr/>
                </a:tc>
                <a:extLst>
                  <a:ext uri="{0D108BD9-81ED-4DB2-BD59-A6C34878D82A}">
                    <a16:rowId xmlns:a16="http://schemas.microsoft.com/office/drawing/2014/main" xmlns="" val="10001"/>
                  </a:ext>
                </a:extLst>
              </a:tr>
              <a:tr h="468606">
                <a:tc>
                  <a:txBody>
                    <a:bodyPr/>
                    <a:lstStyle/>
                    <a:p>
                      <a:r>
                        <a:rPr lang="en-US" dirty="0"/>
                        <a:t>Palabra 1</a:t>
                      </a:r>
                    </a:p>
                  </a:txBody>
                  <a:tcPr/>
                </a:tc>
                <a:tc>
                  <a:txBody>
                    <a:bodyPr/>
                    <a:lstStyle/>
                    <a:p>
                      <a:r>
                        <a:rPr lang="es-ES" sz="1800" kern="1200" dirty="0">
                          <a:solidFill>
                            <a:schemeClr val="tx1"/>
                          </a:solidFill>
                          <a:effectLst/>
                          <a:latin typeface="+mn-lt"/>
                          <a:ea typeface="+mn-ea"/>
                          <a:cs typeface="+mn-cs"/>
                        </a:rPr>
                        <a:t>norte</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norte</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norte</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norte</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blanco</a:t>
                      </a:r>
                      <a:endParaRPr lang="en-US" dirty="0"/>
                    </a:p>
                  </a:txBody>
                  <a:tcPr/>
                </a:tc>
                <a:extLst>
                  <a:ext uri="{0D108BD9-81ED-4DB2-BD59-A6C34878D82A}">
                    <a16:rowId xmlns:a16="http://schemas.microsoft.com/office/drawing/2014/main" xmlns="" val="10002"/>
                  </a:ext>
                </a:extLst>
              </a:tr>
              <a:tr h="468606">
                <a:tc>
                  <a:txBody>
                    <a:bodyPr/>
                    <a:lstStyle/>
                    <a:p>
                      <a:r>
                        <a:rPr lang="en-US" dirty="0"/>
                        <a:t>Palabra</a:t>
                      </a:r>
                      <a:r>
                        <a:rPr lang="en-US" baseline="0" dirty="0"/>
                        <a:t> 2</a:t>
                      </a:r>
                      <a:endParaRPr lang="en-US" dirty="0"/>
                    </a:p>
                  </a:txBody>
                  <a:tcPr/>
                </a:tc>
                <a:tc>
                  <a:txBody>
                    <a:bodyPr/>
                    <a:lstStyle/>
                    <a:p>
                      <a:r>
                        <a:rPr lang="es-ES" sz="1800" kern="1200" dirty="0">
                          <a:solidFill>
                            <a:schemeClr val="tx1"/>
                          </a:solidFill>
                          <a:effectLst/>
                          <a:latin typeface="+mn-lt"/>
                          <a:ea typeface="+mn-ea"/>
                          <a:cs typeface="+mn-cs"/>
                        </a:rPr>
                        <a:t>cuerpo</a:t>
                      </a:r>
                      <a:endParaRPr lang="en-US" dirty="0"/>
                    </a:p>
                  </a:txBody>
                  <a:tcPr/>
                </a:tc>
                <a:tc>
                  <a:txBody>
                    <a:bodyPr/>
                    <a:lstStyle/>
                    <a:p>
                      <a:r>
                        <a:rPr lang="es-ES" sz="1800" kern="1200" dirty="0">
                          <a:solidFill>
                            <a:schemeClr val="tx1"/>
                          </a:solidFill>
                          <a:effectLst/>
                          <a:latin typeface="+mn-lt"/>
                          <a:ea typeface="+mn-ea"/>
                          <a:cs typeface="+mn-cs"/>
                        </a:rPr>
                        <a:t>cuerpo</a:t>
                      </a:r>
                      <a:endParaRPr lang="en-US" dirty="0"/>
                    </a:p>
                  </a:txBody>
                  <a:tcPr/>
                </a:tc>
                <a:tc>
                  <a:txBody>
                    <a:bodyPr/>
                    <a:lstStyle/>
                    <a:p>
                      <a:r>
                        <a:rPr lang="es-ES" sz="1800" kern="1200" dirty="0">
                          <a:solidFill>
                            <a:schemeClr val="tx1"/>
                          </a:solidFill>
                          <a:effectLst/>
                          <a:latin typeface="+mn-lt"/>
                          <a:ea typeface="+mn-ea"/>
                          <a:cs typeface="+mn-cs"/>
                        </a:rPr>
                        <a:t>cuerpo</a:t>
                      </a:r>
                      <a:endParaRPr lang="en-US" dirty="0"/>
                    </a:p>
                  </a:txBody>
                  <a:tcPr/>
                </a:tc>
                <a:tc>
                  <a:txBody>
                    <a:bodyPr/>
                    <a:lstStyle/>
                    <a:p>
                      <a:r>
                        <a:rPr lang="es-ES" sz="1800" kern="1200" dirty="0">
                          <a:solidFill>
                            <a:schemeClr val="tx1"/>
                          </a:solidFill>
                          <a:effectLst/>
                          <a:latin typeface="+mn-lt"/>
                          <a:ea typeface="+mn-ea"/>
                          <a:cs typeface="+mn-cs"/>
                        </a:rPr>
                        <a:t>cuerpo</a:t>
                      </a:r>
                      <a:endParaRPr lang="en-US" dirty="0"/>
                    </a:p>
                  </a:txBody>
                  <a:tcPr/>
                </a:tc>
                <a:tc>
                  <a:txBody>
                    <a:bodyPr/>
                    <a:lstStyle/>
                    <a:p>
                      <a:r>
                        <a:rPr lang="es-ES" sz="1800" kern="1200" dirty="0">
                          <a:solidFill>
                            <a:schemeClr val="tx1"/>
                          </a:solidFill>
                          <a:effectLst/>
                          <a:latin typeface="+mn-lt"/>
                          <a:ea typeface="+mn-ea"/>
                          <a:cs typeface="+mn-cs"/>
                        </a:rPr>
                        <a:t>metro</a:t>
                      </a:r>
                      <a:endParaRPr lang="en-US" dirty="0"/>
                    </a:p>
                  </a:txBody>
                  <a:tcPr/>
                </a:tc>
                <a:extLst>
                  <a:ext uri="{0D108BD9-81ED-4DB2-BD59-A6C34878D82A}">
                    <a16:rowId xmlns:a16="http://schemas.microsoft.com/office/drawing/2014/main" xmlns="" val="10003"/>
                  </a:ext>
                </a:extLst>
              </a:tr>
              <a:tr h="468606">
                <a:tc>
                  <a:txBody>
                    <a:bodyPr/>
                    <a:lstStyle/>
                    <a:p>
                      <a:r>
                        <a:rPr lang="en-US" dirty="0"/>
                        <a:t>Palabra 3</a:t>
                      </a:r>
                    </a:p>
                  </a:txBody>
                  <a:tcPr/>
                </a:tc>
                <a:tc>
                  <a:txBody>
                    <a:bodyPr/>
                    <a:lstStyle/>
                    <a:p>
                      <a:r>
                        <a:rPr lang="es-ES" sz="1800" kern="1200" dirty="0">
                          <a:solidFill>
                            <a:schemeClr val="tx1"/>
                          </a:solidFill>
                          <a:effectLst/>
                          <a:latin typeface="+mn-lt"/>
                          <a:ea typeface="+mn-ea"/>
                          <a:cs typeface="+mn-cs"/>
                        </a:rPr>
                        <a:t>comen</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comen</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comen</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comen</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atrás</a:t>
                      </a:r>
                      <a:endParaRPr lang="en-US" dirty="0"/>
                    </a:p>
                  </a:txBody>
                  <a:tcPr/>
                </a:tc>
                <a:extLst>
                  <a:ext uri="{0D108BD9-81ED-4DB2-BD59-A6C34878D82A}">
                    <a16:rowId xmlns:a16="http://schemas.microsoft.com/office/drawing/2014/main" xmlns="" val="10004"/>
                  </a:ext>
                </a:extLst>
              </a:tr>
              <a:tr h="468606">
                <a:tc>
                  <a:txBody>
                    <a:bodyPr/>
                    <a:lstStyle/>
                    <a:p>
                      <a:r>
                        <a:rPr lang="en-US" dirty="0"/>
                        <a:t>Palabra 4</a:t>
                      </a:r>
                    </a:p>
                  </a:txBody>
                  <a:tcPr/>
                </a:tc>
                <a:tc>
                  <a:txBody>
                    <a:bodyPr/>
                    <a:lstStyle/>
                    <a:p>
                      <a:r>
                        <a:rPr lang="es-ES" sz="1800" kern="1200" dirty="0">
                          <a:solidFill>
                            <a:schemeClr val="tx1"/>
                          </a:solidFill>
                          <a:effectLst/>
                          <a:latin typeface="+mn-lt"/>
                          <a:ea typeface="+mn-ea"/>
                          <a:cs typeface="+mn-cs"/>
                        </a:rPr>
                        <a:t>lento</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lento</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lento</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lento</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cuidar</a:t>
                      </a:r>
                      <a:endParaRPr lang="en-US" dirty="0"/>
                    </a:p>
                  </a:txBody>
                  <a:tcPr/>
                </a:tc>
                <a:extLst>
                  <a:ext uri="{0D108BD9-81ED-4DB2-BD59-A6C34878D82A}">
                    <a16:rowId xmlns:a16="http://schemas.microsoft.com/office/drawing/2014/main" xmlns="" val="10005"/>
                  </a:ext>
                </a:extLst>
              </a:tr>
              <a:tr h="468606">
                <a:tc>
                  <a:txBody>
                    <a:bodyPr/>
                    <a:lstStyle/>
                    <a:p>
                      <a:r>
                        <a:rPr lang="en-US" dirty="0"/>
                        <a:t>Palabra </a:t>
                      </a:r>
                      <a:r>
                        <a:rPr lang="en-US" baseline="0" dirty="0"/>
                        <a:t>5</a:t>
                      </a:r>
                      <a:endParaRPr lang="en-US" dirty="0"/>
                    </a:p>
                  </a:txBody>
                  <a:tcPr/>
                </a:tc>
                <a:tc>
                  <a:txBody>
                    <a:bodyPr/>
                    <a:lstStyle/>
                    <a:p>
                      <a:r>
                        <a:rPr lang="es-ES" sz="1800" kern="1200" dirty="0">
                          <a:solidFill>
                            <a:schemeClr val="tx1"/>
                          </a:solidFill>
                          <a:effectLst/>
                          <a:latin typeface="+mn-lt"/>
                          <a:ea typeface="+mn-ea"/>
                          <a:cs typeface="+mn-cs"/>
                        </a:rPr>
                        <a:t>cosa</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cosa</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cosa</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cosa</a:t>
                      </a:r>
                      <a:endParaRPr lang="es-AR" sz="1800" kern="1200" dirty="0">
                        <a:solidFill>
                          <a:schemeClr val="tx1"/>
                        </a:solidFill>
                        <a:effectLst/>
                        <a:latin typeface="+mn-lt"/>
                        <a:ea typeface="+mn-ea"/>
                        <a:cs typeface="+mn-cs"/>
                      </a:endParaRPr>
                    </a:p>
                  </a:txBody>
                  <a:tcPr/>
                </a:tc>
                <a:tc>
                  <a:txBody>
                    <a:bodyPr/>
                    <a:lstStyle/>
                    <a:p>
                      <a:r>
                        <a:rPr lang="es-ES" sz="1800" kern="1200" dirty="0">
                          <a:solidFill>
                            <a:schemeClr val="tx1"/>
                          </a:solidFill>
                          <a:effectLst/>
                          <a:latin typeface="+mn-lt"/>
                          <a:ea typeface="+mn-ea"/>
                          <a:cs typeface="+mn-cs"/>
                        </a:rPr>
                        <a:t>arma</a:t>
                      </a:r>
                      <a:endParaRPr lang="en-US" dirty="0"/>
                    </a:p>
                  </a:txBody>
                  <a:tcPr/>
                </a:tc>
                <a:extLst>
                  <a:ext uri="{0D108BD9-81ED-4DB2-BD59-A6C34878D82A}">
                    <a16:rowId xmlns:a16="http://schemas.microsoft.com/office/drawing/2014/main" xmlns="" val="10006"/>
                  </a:ext>
                </a:extLst>
              </a:tr>
              <a:tr h="468606">
                <a:tc>
                  <a:txBody>
                    <a:bodyPr/>
                    <a:lstStyle/>
                    <a:p>
                      <a:r>
                        <a:rPr lang="en-US" dirty="0"/>
                        <a:t>Palabra 6</a:t>
                      </a:r>
                    </a:p>
                  </a:txBody>
                  <a:tcPr/>
                </a:tc>
                <a:tc>
                  <a:txBody>
                    <a:bodyPr/>
                    <a:lstStyle/>
                    <a:p>
                      <a:r>
                        <a:rPr lang="es-ES" sz="1800" kern="1200" dirty="0">
                          <a:solidFill>
                            <a:schemeClr val="tx1"/>
                          </a:solidFill>
                          <a:effectLst/>
                          <a:latin typeface="+mn-lt"/>
                          <a:ea typeface="+mn-ea"/>
                          <a:cs typeface="+mn-cs"/>
                        </a:rPr>
                        <a:t>pena</a:t>
                      </a:r>
                      <a:endParaRPr lang="en-US" dirty="0"/>
                    </a:p>
                  </a:txBody>
                  <a:tcPr/>
                </a:tc>
                <a:tc>
                  <a:txBody>
                    <a:bodyPr/>
                    <a:lstStyle/>
                    <a:p>
                      <a:r>
                        <a:rPr lang="es-ES" sz="1800" kern="1200" dirty="0">
                          <a:solidFill>
                            <a:schemeClr val="tx1"/>
                          </a:solidFill>
                          <a:effectLst/>
                          <a:latin typeface="+mn-lt"/>
                          <a:ea typeface="+mn-ea"/>
                          <a:cs typeface="+mn-cs"/>
                        </a:rPr>
                        <a:t>pena</a:t>
                      </a:r>
                      <a:endParaRPr lang="en-US" dirty="0"/>
                    </a:p>
                  </a:txBody>
                  <a:tcPr/>
                </a:tc>
                <a:tc>
                  <a:txBody>
                    <a:bodyPr/>
                    <a:lstStyle/>
                    <a:p>
                      <a:r>
                        <a:rPr lang="es-ES" sz="1800" kern="1200" dirty="0">
                          <a:solidFill>
                            <a:schemeClr val="tx1"/>
                          </a:solidFill>
                          <a:effectLst/>
                          <a:latin typeface="+mn-lt"/>
                          <a:ea typeface="+mn-ea"/>
                          <a:cs typeface="+mn-cs"/>
                        </a:rPr>
                        <a:t>pena</a:t>
                      </a:r>
                      <a:endParaRPr lang="en-US" dirty="0"/>
                    </a:p>
                  </a:txBody>
                  <a:tcPr/>
                </a:tc>
                <a:tc>
                  <a:txBody>
                    <a:bodyPr/>
                    <a:lstStyle/>
                    <a:p>
                      <a:r>
                        <a:rPr lang="es-ES" sz="1800" kern="1200" dirty="0">
                          <a:solidFill>
                            <a:schemeClr val="tx1"/>
                          </a:solidFill>
                          <a:effectLst/>
                          <a:latin typeface="+mn-lt"/>
                          <a:ea typeface="+mn-ea"/>
                          <a:cs typeface="+mn-cs"/>
                        </a:rPr>
                        <a:t>pena</a:t>
                      </a:r>
                      <a:endParaRPr lang="en-US" dirty="0"/>
                    </a:p>
                  </a:txBody>
                  <a:tcPr/>
                </a:tc>
                <a:tc>
                  <a:txBody>
                    <a:bodyPr/>
                    <a:lstStyle/>
                    <a:p>
                      <a:r>
                        <a:rPr lang="es-ES" sz="1800" kern="1200" dirty="0">
                          <a:solidFill>
                            <a:schemeClr val="tx1"/>
                          </a:solidFill>
                          <a:effectLst/>
                          <a:latin typeface="+mn-lt"/>
                          <a:ea typeface="+mn-ea"/>
                          <a:cs typeface="+mn-cs"/>
                        </a:rPr>
                        <a:t>contra</a:t>
                      </a:r>
                      <a:endParaRPr lang="en-US" dirty="0"/>
                    </a:p>
                  </a:txBody>
                  <a:tcPr/>
                </a:tc>
                <a:extLst>
                  <a:ext uri="{0D108BD9-81ED-4DB2-BD59-A6C34878D82A}">
                    <a16:rowId xmlns:a16="http://schemas.microsoft.com/office/drawing/2014/main" xmlns="" val="10007"/>
                  </a:ext>
                </a:extLst>
              </a:tr>
              <a:tr h="468606">
                <a:tc>
                  <a:txBody>
                    <a:bodyPr/>
                    <a:lstStyle/>
                    <a:p>
                      <a:r>
                        <a:rPr lang="en-US" dirty="0"/>
                        <a:t>Palabra 7</a:t>
                      </a:r>
                    </a:p>
                  </a:txBody>
                  <a:tcPr/>
                </a:tc>
                <a:tc>
                  <a:txBody>
                    <a:bodyPr/>
                    <a:lstStyle/>
                    <a:p>
                      <a:r>
                        <a:rPr lang="es-ES" sz="1800" kern="1200" dirty="0">
                          <a:solidFill>
                            <a:schemeClr val="tx1"/>
                          </a:solidFill>
                          <a:effectLst/>
                          <a:latin typeface="+mn-lt"/>
                          <a:ea typeface="+mn-ea"/>
                          <a:cs typeface="+mn-cs"/>
                        </a:rPr>
                        <a:t>calor</a:t>
                      </a:r>
                      <a:endParaRPr lang="en-US" dirty="0"/>
                    </a:p>
                  </a:txBody>
                  <a:tcPr/>
                </a:tc>
                <a:tc>
                  <a:txBody>
                    <a:bodyPr/>
                    <a:lstStyle/>
                    <a:p>
                      <a:r>
                        <a:rPr lang="es-ES" sz="1800" kern="1200" dirty="0">
                          <a:solidFill>
                            <a:schemeClr val="tx1"/>
                          </a:solidFill>
                          <a:effectLst/>
                          <a:latin typeface="+mn-lt"/>
                          <a:ea typeface="+mn-ea"/>
                          <a:cs typeface="+mn-cs"/>
                        </a:rPr>
                        <a:t>calor</a:t>
                      </a:r>
                      <a:endParaRPr lang="en-US" dirty="0"/>
                    </a:p>
                  </a:txBody>
                  <a:tcPr/>
                </a:tc>
                <a:tc>
                  <a:txBody>
                    <a:bodyPr/>
                    <a:lstStyle/>
                    <a:p>
                      <a:r>
                        <a:rPr lang="es-ES" sz="1800" kern="1200" dirty="0">
                          <a:solidFill>
                            <a:schemeClr val="tx1"/>
                          </a:solidFill>
                          <a:effectLst/>
                          <a:latin typeface="+mn-lt"/>
                          <a:ea typeface="+mn-ea"/>
                          <a:cs typeface="+mn-cs"/>
                        </a:rPr>
                        <a:t>calor</a:t>
                      </a:r>
                      <a:endParaRPr lang="en-US" dirty="0"/>
                    </a:p>
                  </a:txBody>
                  <a:tcPr/>
                </a:tc>
                <a:tc>
                  <a:txBody>
                    <a:bodyPr/>
                    <a:lstStyle/>
                    <a:p>
                      <a:r>
                        <a:rPr lang="es-ES" sz="1800" kern="1200" dirty="0">
                          <a:solidFill>
                            <a:schemeClr val="tx1"/>
                          </a:solidFill>
                          <a:effectLst/>
                          <a:latin typeface="+mn-lt"/>
                          <a:ea typeface="+mn-ea"/>
                          <a:cs typeface="+mn-cs"/>
                        </a:rPr>
                        <a:t>calor</a:t>
                      </a:r>
                      <a:endParaRPr lang="en-US" dirty="0"/>
                    </a:p>
                  </a:txBody>
                  <a:tcPr/>
                </a:tc>
                <a:tc>
                  <a:txBody>
                    <a:bodyPr/>
                    <a:lstStyle/>
                    <a:p>
                      <a:r>
                        <a:rPr lang="es-ES" sz="1800" kern="1200" dirty="0">
                          <a:solidFill>
                            <a:schemeClr val="tx1"/>
                          </a:solidFill>
                          <a:effectLst/>
                          <a:latin typeface="+mn-lt"/>
                          <a:ea typeface="+mn-ea"/>
                          <a:cs typeface="+mn-cs"/>
                        </a:rPr>
                        <a:t>oro</a:t>
                      </a:r>
                      <a:endParaRPr lang="es-AR" sz="1800" kern="1200" dirty="0">
                        <a:solidFill>
                          <a:schemeClr val="tx1"/>
                        </a:solidFill>
                        <a:effectLst/>
                        <a:latin typeface="+mn-lt"/>
                        <a:ea typeface="+mn-ea"/>
                        <a:cs typeface="+mn-cs"/>
                      </a:endParaRPr>
                    </a:p>
                  </a:txBody>
                  <a:tcPr/>
                </a:tc>
                <a:extLst>
                  <a:ext uri="{0D108BD9-81ED-4DB2-BD59-A6C34878D82A}">
                    <a16:rowId xmlns:a16="http://schemas.microsoft.com/office/drawing/2014/main" xmlns="" val="10008"/>
                  </a:ext>
                </a:extLst>
              </a:tr>
              <a:tr h="468606">
                <a:tc>
                  <a:txBody>
                    <a:bodyPr/>
                    <a:lstStyle/>
                    <a:p>
                      <a:r>
                        <a:rPr lang="en-US" dirty="0"/>
                        <a:t>Palabra 8</a:t>
                      </a:r>
                    </a:p>
                  </a:txBody>
                  <a:tcPr/>
                </a:tc>
                <a:tc>
                  <a:txBody>
                    <a:bodyPr/>
                    <a:lstStyle/>
                    <a:p>
                      <a:r>
                        <a:rPr lang="es-ES" sz="1800" kern="1200" dirty="0">
                          <a:solidFill>
                            <a:schemeClr val="tx1"/>
                          </a:solidFill>
                          <a:effectLst/>
                          <a:latin typeface="+mn-lt"/>
                          <a:ea typeface="+mn-ea"/>
                          <a:cs typeface="+mn-cs"/>
                        </a:rPr>
                        <a:t>cuidar</a:t>
                      </a:r>
                      <a:endParaRPr lang="en-US" dirty="0"/>
                    </a:p>
                  </a:txBody>
                  <a:tcPr/>
                </a:tc>
                <a:tc>
                  <a:txBody>
                    <a:bodyPr/>
                    <a:lstStyle/>
                    <a:p>
                      <a:r>
                        <a:rPr lang="es-ES" sz="1800" kern="1200" dirty="0">
                          <a:solidFill>
                            <a:schemeClr val="tx1"/>
                          </a:solidFill>
                          <a:effectLst/>
                          <a:latin typeface="+mn-lt"/>
                          <a:ea typeface="+mn-ea"/>
                          <a:cs typeface="+mn-cs"/>
                        </a:rPr>
                        <a:t>cuidar</a:t>
                      </a:r>
                      <a:endParaRPr lang="en-US" dirty="0"/>
                    </a:p>
                  </a:txBody>
                  <a:tcPr/>
                </a:tc>
                <a:tc>
                  <a:txBody>
                    <a:bodyPr/>
                    <a:lstStyle/>
                    <a:p>
                      <a:r>
                        <a:rPr lang="es-ES" sz="1800" kern="1200" dirty="0">
                          <a:solidFill>
                            <a:schemeClr val="tx1"/>
                          </a:solidFill>
                          <a:effectLst/>
                          <a:latin typeface="+mn-lt"/>
                          <a:ea typeface="+mn-ea"/>
                          <a:cs typeface="+mn-cs"/>
                        </a:rPr>
                        <a:t>cuidar</a:t>
                      </a:r>
                      <a:endParaRPr lang="en-US" dirty="0"/>
                    </a:p>
                  </a:txBody>
                  <a:tcPr/>
                </a:tc>
                <a:tc>
                  <a:txBody>
                    <a:bodyPr/>
                    <a:lstStyle/>
                    <a:p>
                      <a:r>
                        <a:rPr lang="es-ES" sz="1800" kern="1200" dirty="0">
                          <a:solidFill>
                            <a:schemeClr val="tx1"/>
                          </a:solidFill>
                          <a:effectLst/>
                          <a:latin typeface="+mn-lt"/>
                          <a:ea typeface="+mn-ea"/>
                          <a:cs typeface="+mn-cs"/>
                        </a:rPr>
                        <a:t>cuidar</a:t>
                      </a:r>
                      <a:endParaRPr lang="en-US" dirty="0"/>
                    </a:p>
                  </a:txBody>
                  <a:tcPr/>
                </a:tc>
                <a:tc>
                  <a:txBody>
                    <a:bodyPr/>
                    <a:lstStyle/>
                    <a:p>
                      <a:r>
                        <a:rPr lang="es-ES" sz="1800" kern="1200" dirty="0">
                          <a:solidFill>
                            <a:schemeClr val="tx1"/>
                          </a:solidFill>
                          <a:effectLst/>
                          <a:latin typeface="+mn-lt"/>
                          <a:ea typeface="+mn-ea"/>
                          <a:cs typeface="+mn-cs"/>
                        </a:rPr>
                        <a:t>entre</a:t>
                      </a:r>
                      <a:endParaRPr lang="es-AR" sz="1800" kern="1200" dirty="0">
                        <a:solidFill>
                          <a:schemeClr val="tx1"/>
                        </a:solidFill>
                        <a:effectLst/>
                        <a:latin typeface="+mn-lt"/>
                        <a:ea typeface="+mn-ea"/>
                        <a:cs typeface="+mn-cs"/>
                      </a:endParaRPr>
                    </a:p>
                  </a:txBody>
                  <a:tcPr/>
                </a:tc>
                <a:extLst>
                  <a:ext uri="{0D108BD9-81ED-4DB2-BD59-A6C34878D82A}">
                    <a16:rowId xmlns:a16="http://schemas.microsoft.com/office/drawing/2014/main" xmlns="" val="10009"/>
                  </a:ext>
                </a:extLst>
              </a:tr>
              <a:tr h="468606">
                <a:tc>
                  <a:txBody>
                    <a:bodyPr/>
                    <a:lstStyle/>
                    <a:p>
                      <a:r>
                        <a:rPr lang="en-US" dirty="0"/>
                        <a:t>Palabra 9</a:t>
                      </a:r>
                    </a:p>
                  </a:txBody>
                  <a:tcPr/>
                </a:tc>
                <a:tc>
                  <a:txBody>
                    <a:bodyPr/>
                    <a:lstStyle/>
                    <a:p>
                      <a:r>
                        <a:rPr lang="es-ES" sz="1800" kern="1200" dirty="0">
                          <a:solidFill>
                            <a:schemeClr val="tx1"/>
                          </a:solidFill>
                          <a:effectLst/>
                          <a:latin typeface="+mn-lt"/>
                          <a:ea typeface="+mn-ea"/>
                          <a:cs typeface="+mn-cs"/>
                        </a:rPr>
                        <a:t>corte</a:t>
                      </a:r>
                      <a:endParaRPr lang="en-US" dirty="0"/>
                    </a:p>
                  </a:txBody>
                  <a:tcPr/>
                </a:tc>
                <a:tc>
                  <a:txBody>
                    <a:bodyPr/>
                    <a:lstStyle/>
                    <a:p>
                      <a:r>
                        <a:rPr lang="es-ES" sz="1800" kern="1200" dirty="0">
                          <a:solidFill>
                            <a:schemeClr val="tx1"/>
                          </a:solidFill>
                          <a:effectLst/>
                          <a:latin typeface="+mn-lt"/>
                          <a:ea typeface="+mn-ea"/>
                          <a:cs typeface="+mn-cs"/>
                        </a:rPr>
                        <a:t>corte</a:t>
                      </a:r>
                      <a:endParaRPr lang="en-US" dirty="0"/>
                    </a:p>
                  </a:txBody>
                  <a:tcPr/>
                </a:tc>
                <a:tc>
                  <a:txBody>
                    <a:bodyPr/>
                    <a:lstStyle/>
                    <a:p>
                      <a:r>
                        <a:rPr lang="es-ES" sz="1800" kern="1200" dirty="0">
                          <a:solidFill>
                            <a:schemeClr val="tx1"/>
                          </a:solidFill>
                          <a:effectLst/>
                          <a:latin typeface="+mn-lt"/>
                          <a:ea typeface="+mn-ea"/>
                          <a:cs typeface="+mn-cs"/>
                        </a:rPr>
                        <a:t>corte</a:t>
                      </a:r>
                      <a:endParaRPr lang="en-US" dirty="0"/>
                    </a:p>
                  </a:txBody>
                  <a:tcPr/>
                </a:tc>
                <a:tc>
                  <a:txBody>
                    <a:bodyPr/>
                    <a:lstStyle/>
                    <a:p>
                      <a:r>
                        <a:rPr lang="es-ES" sz="1800" kern="1200" dirty="0">
                          <a:solidFill>
                            <a:schemeClr val="tx1"/>
                          </a:solidFill>
                          <a:effectLst/>
                          <a:latin typeface="+mn-lt"/>
                          <a:ea typeface="+mn-ea"/>
                          <a:cs typeface="+mn-cs"/>
                        </a:rPr>
                        <a:t>corte</a:t>
                      </a:r>
                      <a:endParaRPr lang="en-US" dirty="0"/>
                    </a:p>
                  </a:txBody>
                  <a:tcPr/>
                </a:tc>
                <a:tc>
                  <a:txBody>
                    <a:bodyPr/>
                    <a:lstStyle/>
                    <a:p>
                      <a:r>
                        <a:rPr lang="es-ES" sz="1800" kern="1200" dirty="0">
                          <a:solidFill>
                            <a:schemeClr val="tx1"/>
                          </a:solidFill>
                          <a:effectLst/>
                          <a:latin typeface="+mn-lt"/>
                          <a:ea typeface="+mn-ea"/>
                          <a:cs typeface="+mn-cs"/>
                        </a:rPr>
                        <a:t>cuarto</a:t>
                      </a:r>
                      <a:endParaRPr lang="en-US" dirty="0"/>
                    </a:p>
                  </a:txBody>
                  <a:tcPr/>
                </a:tc>
                <a:extLst>
                  <a:ext uri="{0D108BD9-81ED-4DB2-BD59-A6C34878D82A}">
                    <a16:rowId xmlns:a16="http://schemas.microsoft.com/office/drawing/2014/main" xmlns="" val="10010"/>
                  </a:ext>
                </a:extLst>
              </a:tr>
              <a:tr h="468606">
                <a:tc>
                  <a:txBody>
                    <a:bodyPr/>
                    <a:lstStyle/>
                    <a:p>
                      <a:r>
                        <a:rPr lang="en-US" dirty="0"/>
                        <a:t>Palabra 10</a:t>
                      </a:r>
                    </a:p>
                  </a:txBody>
                  <a:tcPr/>
                </a:tc>
                <a:tc>
                  <a:txBody>
                    <a:bodyPr/>
                    <a:lstStyle/>
                    <a:p>
                      <a:r>
                        <a:rPr lang="es-ES" sz="1800" kern="1200" dirty="0">
                          <a:solidFill>
                            <a:schemeClr val="tx1"/>
                          </a:solidFill>
                          <a:effectLst/>
                          <a:latin typeface="+mn-lt"/>
                          <a:ea typeface="+mn-ea"/>
                          <a:cs typeface="+mn-cs"/>
                        </a:rPr>
                        <a:t>frío</a:t>
                      </a:r>
                      <a:endParaRPr lang="en-US" dirty="0"/>
                    </a:p>
                  </a:txBody>
                  <a:tcPr/>
                </a:tc>
                <a:tc>
                  <a:txBody>
                    <a:bodyPr/>
                    <a:lstStyle/>
                    <a:p>
                      <a:r>
                        <a:rPr lang="es-ES" sz="1800" kern="1200" dirty="0">
                          <a:solidFill>
                            <a:schemeClr val="tx1"/>
                          </a:solidFill>
                          <a:effectLst/>
                          <a:latin typeface="+mn-lt"/>
                          <a:ea typeface="+mn-ea"/>
                          <a:cs typeface="+mn-cs"/>
                        </a:rPr>
                        <a:t>frío</a:t>
                      </a:r>
                      <a:endParaRPr lang="en-US" dirty="0"/>
                    </a:p>
                  </a:txBody>
                  <a:tcPr/>
                </a:tc>
                <a:tc>
                  <a:txBody>
                    <a:bodyPr/>
                    <a:lstStyle/>
                    <a:p>
                      <a:r>
                        <a:rPr lang="es-ES" sz="1800" kern="1200" dirty="0">
                          <a:solidFill>
                            <a:schemeClr val="tx1"/>
                          </a:solidFill>
                          <a:effectLst/>
                          <a:latin typeface="+mn-lt"/>
                          <a:ea typeface="+mn-ea"/>
                          <a:cs typeface="+mn-cs"/>
                        </a:rPr>
                        <a:t>frío</a:t>
                      </a:r>
                      <a:endParaRPr lang="en-US" dirty="0"/>
                    </a:p>
                  </a:txBody>
                  <a:tcPr/>
                </a:tc>
                <a:tc>
                  <a:txBody>
                    <a:bodyPr/>
                    <a:lstStyle/>
                    <a:p>
                      <a:r>
                        <a:rPr lang="es-ES" sz="1800" kern="1200" dirty="0">
                          <a:solidFill>
                            <a:schemeClr val="tx1"/>
                          </a:solidFill>
                          <a:effectLst/>
                          <a:latin typeface="+mn-lt"/>
                          <a:ea typeface="+mn-ea"/>
                          <a:cs typeface="+mn-cs"/>
                        </a:rPr>
                        <a:t>frío</a:t>
                      </a:r>
                      <a:endParaRPr lang="en-US" dirty="0"/>
                    </a:p>
                  </a:txBody>
                  <a:tcPr/>
                </a:tc>
                <a:tc>
                  <a:txBody>
                    <a:bodyPr/>
                    <a:lstStyle/>
                    <a:p>
                      <a:r>
                        <a:rPr lang="es-ES" sz="1800" kern="1200" dirty="0">
                          <a:solidFill>
                            <a:schemeClr val="tx1"/>
                          </a:solidFill>
                          <a:effectLst/>
                          <a:latin typeface="+mn-lt"/>
                          <a:ea typeface="+mn-ea"/>
                          <a:cs typeface="+mn-cs"/>
                        </a:rPr>
                        <a:t>listo</a:t>
                      </a:r>
                      <a:endParaRPr lang="es-AR" sz="1800" kern="1200" dirty="0">
                        <a:solidFill>
                          <a:schemeClr val="tx1"/>
                        </a:solidFill>
                        <a:effectLst/>
                        <a:latin typeface="+mn-lt"/>
                        <a:ea typeface="+mn-ea"/>
                        <a:cs typeface="+mn-cs"/>
                      </a:endParaRPr>
                    </a:p>
                  </a:txBody>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244892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rgbClr val="C00000"/>
          </a:solidFill>
        </p:spPr>
        <p:txBody>
          <a:bodyPr/>
          <a:lstStyle/>
          <a:p>
            <a:r>
              <a:rPr dirty="0"/>
              <a:t/>
            </a:r>
            <a:br>
              <a:rPr dirty="0"/>
            </a:br>
            <a:r>
              <a:rPr lang="es-ES" b="1" dirty="0">
                <a:solidFill>
                  <a:schemeClr val="bg1"/>
                </a:solidFill>
              </a:rPr>
              <a:t>Presentaciones</a:t>
            </a:r>
            <a:r>
              <a:rPr dirty="0"/>
              <a:t/>
            </a:r>
            <a:br>
              <a:rPr dirty="0"/>
            </a:br>
            <a:endParaRPr lang="es-ES" dirty="0">
              <a:solidFill>
                <a:schemeClr val="bg1"/>
              </a:solidFill>
            </a:endParaRPr>
          </a:p>
        </p:txBody>
      </p:sp>
      <p:sp>
        <p:nvSpPr>
          <p:cNvPr id="3" name="Content Placeholder 2"/>
          <p:cNvSpPr>
            <a:spLocks noGrp="1"/>
          </p:cNvSpPr>
          <p:nvPr>
            <p:ph idx="1"/>
          </p:nvPr>
        </p:nvSpPr>
        <p:spPr>
          <a:xfrm>
            <a:off x="1371600" y="1676400"/>
            <a:ext cx="7315200" cy="4068763"/>
          </a:xfrm>
        </p:spPr>
        <p:txBody>
          <a:bodyPr/>
          <a:lstStyle/>
          <a:p>
            <a:pPr marL="460375" indent="-460375">
              <a:buFont typeface="Wingdings" panose="05000000000000000000" pitchFamily="2" charset="2"/>
              <a:buChar char="q"/>
            </a:pPr>
            <a:r>
              <a:rPr lang="es-ES" sz="4000" dirty="0"/>
              <a:t>Nombre</a:t>
            </a:r>
          </a:p>
          <a:p>
            <a:pPr marL="460375" indent="-460375">
              <a:buFont typeface="Wingdings" panose="05000000000000000000" pitchFamily="2" charset="2"/>
              <a:buChar char="q"/>
            </a:pPr>
            <a:r>
              <a:rPr lang="es-ES" sz="4000" dirty="0"/>
              <a:t>Profesión</a:t>
            </a:r>
          </a:p>
          <a:p>
            <a:pPr marL="460375" indent="-460375">
              <a:buFont typeface="Wingdings" panose="05000000000000000000" pitchFamily="2" charset="2"/>
              <a:buChar char="q"/>
            </a:pPr>
            <a:r>
              <a:rPr lang="es-ES" sz="4000" dirty="0"/>
              <a:t>Años en la industria de la construcción</a:t>
            </a:r>
          </a:p>
        </p:txBody>
      </p:sp>
      <p:sp>
        <p:nvSpPr>
          <p:cNvPr id="4" name="Slide Number Placeholder 3"/>
          <p:cNvSpPr>
            <a:spLocks noGrp="1"/>
          </p:cNvSpPr>
          <p:nvPr>
            <p:ph type="sldNum" sz="quarter" idx="12"/>
          </p:nvPr>
        </p:nvSpPr>
        <p:spPr/>
        <p:txBody>
          <a:bodyPr/>
          <a:lstStyle/>
          <a:p>
            <a:pPr>
              <a:defRPr/>
            </a:pPr>
            <a:fld id="{256A79A5-4403-47D9-9B67-8F6B360CB51C}" type="slidenum">
              <a:rPr lang="en-US" smtClean="0">
                <a:solidFill>
                  <a:prstClr val="black"/>
                </a:solidFill>
              </a:rPr>
              <a:pPr>
                <a:defRPr/>
              </a:pPr>
              <a:t>2</a:t>
            </a:fld>
            <a:endParaRPr lang="es-ES" dirty="0">
              <a:solidFill>
                <a:prstClr val="black"/>
              </a:solidFill>
            </a:endParaRPr>
          </a:p>
        </p:txBody>
      </p:sp>
    </p:spTree>
    <p:extLst>
      <p:ext uri="{BB962C8B-B14F-4D97-AF65-F5344CB8AC3E}">
        <p14:creationId xmlns:p14="http://schemas.microsoft.com/office/powerpoint/2010/main" val="3809368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0"/>
            <a:ext cx="9144000" cy="1295400"/>
          </a:xfrm>
          <a:solidFill>
            <a:srgbClr val="C00000"/>
          </a:solidFill>
        </p:spPr>
        <p:txBody>
          <a:bodyPr/>
          <a:lstStyle/>
          <a:p>
            <a:r>
              <a:rPr lang="es-ES" altLang="en-US" b="1" dirty="0">
                <a:solidFill>
                  <a:schemeClr val="bg1"/>
                </a:solidFill>
              </a:rPr>
              <a:t>Efectos de la hipoacusia</a:t>
            </a:r>
          </a:p>
        </p:txBody>
      </p:sp>
      <p:sp>
        <p:nvSpPr>
          <p:cNvPr id="118787" name="Content Placeholder 2"/>
          <p:cNvSpPr>
            <a:spLocks noGrp="1"/>
          </p:cNvSpPr>
          <p:nvPr>
            <p:ph idx="1"/>
          </p:nvPr>
        </p:nvSpPr>
        <p:spPr>
          <a:xfrm>
            <a:off x="228600" y="1371600"/>
            <a:ext cx="8534400" cy="4754563"/>
          </a:xfrm>
        </p:spPr>
        <p:txBody>
          <a:bodyPr/>
          <a:lstStyle/>
          <a:p>
            <a:pPr marL="460375" indent="-460375">
              <a:buFont typeface="Wingdings" panose="05000000000000000000" pitchFamily="2" charset="2"/>
              <a:buChar char="q"/>
            </a:pPr>
            <a:r>
              <a:rPr lang="es-ES" altLang="en-US" sz="2800" dirty="0"/>
              <a:t>Hipoacusia transitoria</a:t>
            </a:r>
          </a:p>
          <a:p>
            <a:pPr marL="460375" indent="-460375">
              <a:buFont typeface="Wingdings" panose="05000000000000000000" pitchFamily="2" charset="2"/>
              <a:buChar char="q"/>
            </a:pPr>
            <a:r>
              <a:rPr lang="es-ES" altLang="en-US" sz="2800" dirty="0"/>
              <a:t>Dificultad para escuchas señales </a:t>
            </a:r>
            <a:r>
              <a:rPr lang="ar-EG" altLang="en-US" sz="2800" dirty="0"/>
              <a:t/>
            </a:r>
            <a:br>
              <a:rPr lang="ar-EG" altLang="en-US" sz="2800" dirty="0"/>
            </a:br>
            <a:r>
              <a:rPr lang="es-ES" altLang="en-US" sz="2800" dirty="0"/>
              <a:t>de advertencia en el trabajo</a:t>
            </a:r>
          </a:p>
          <a:p>
            <a:pPr marL="460375" indent="-460375">
              <a:buFont typeface="Wingdings" panose="05000000000000000000" pitchFamily="2" charset="2"/>
              <a:buChar char="q"/>
            </a:pPr>
            <a:r>
              <a:rPr lang="es-ES" altLang="en-US" sz="2800" dirty="0"/>
              <a:t>Aumento en el riesgo de caídas</a:t>
            </a:r>
          </a:p>
          <a:p>
            <a:pPr marL="460375" indent="-460375">
              <a:buFont typeface="Wingdings" panose="05000000000000000000" pitchFamily="2" charset="2"/>
              <a:buChar char="q"/>
            </a:pPr>
            <a:r>
              <a:rPr lang="es-ES" altLang="en-US" sz="2800" dirty="0"/>
              <a:t>Contribución a la soledad y la depresión</a:t>
            </a:r>
          </a:p>
          <a:p>
            <a:pPr marL="460375" indent="-460375">
              <a:buFont typeface="Wingdings" panose="05000000000000000000" pitchFamily="2" charset="2"/>
              <a:buChar char="q"/>
            </a:pPr>
            <a:r>
              <a:rPr lang="es-ES" altLang="en-US" sz="2800" dirty="0"/>
              <a:t>Aumento en el estrés, la presión arterial, </a:t>
            </a:r>
            <a:r>
              <a:rPr lang="ar-EG" altLang="en-US" sz="2800" dirty="0"/>
              <a:t/>
            </a:r>
            <a:br>
              <a:rPr lang="ar-EG" altLang="en-US" sz="2800" dirty="0"/>
            </a:br>
            <a:r>
              <a:rPr lang="es-ES" altLang="en-US" sz="2800" dirty="0"/>
              <a:t>la hipertensión y las enfermedades cardiovasculares.</a:t>
            </a:r>
          </a:p>
          <a:p>
            <a:pPr marL="460375" indent="-460375">
              <a:buFont typeface="Wingdings" panose="05000000000000000000" pitchFamily="2" charset="2"/>
              <a:buChar char="q"/>
            </a:pPr>
            <a:r>
              <a:rPr lang="es-ES" altLang="en-US" sz="2800" dirty="0"/>
              <a:t>Nerviosismo, insomnio </a:t>
            </a:r>
            <a:r>
              <a:rPr lang="ar-EG" altLang="en-US" sz="2800" dirty="0"/>
              <a:t/>
            </a:r>
            <a:br>
              <a:rPr lang="ar-EG" altLang="en-US" sz="2800" dirty="0"/>
            </a:br>
            <a:r>
              <a:rPr lang="es-ES" altLang="en-US" sz="2800" dirty="0"/>
              <a:t>y fatiga</a:t>
            </a:r>
          </a:p>
        </p:txBody>
      </p:sp>
      <p:sp>
        <p:nvSpPr>
          <p:cNvPr id="118788"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BB07C9C-F97F-4693-BECD-EFE57CBA59F6}" type="slidenum">
              <a:rPr lang="en-US" altLang="en-US" sz="1400" smtClean="0"/>
              <a:pPr eaLnBrk="1" hangingPunct="1">
                <a:spcBef>
                  <a:spcPct val="0"/>
                </a:spcBef>
                <a:buFontTx/>
                <a:buNone/>
              </a:pPr>
              <a:t>20</a:t>
            </a:fld>
            <a:endParaRPr lang="es-ES" altLang="en-US" sz="1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94944" y="4319666"/>
            <a:ext cx="315557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864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Title 1"/>
          <p:cNvSpPr>
            <a:spLocks noGrp="1"/>
          </p:cNvSpPr>
          <p:nvPr>
            <p:ph type="title"/>
          </p:nvPr>
        </p:nvSpPr>
        <p:spPr>
          <a:xfrm>
            <a:off x="0" y="0"/>
            <a:ext cx="9144000" cy="1447800"/>
          </a:xfrm>
          <a:solidFill>
            <a:srgbClr val="C00000"/>
          </a:solidFill>
        </p:spPr>
        <p:txBody>
          <a:bodyPr/>
          <a:lstStyle/>
          <a:p>
            <a:r>
              <a:rPr lang="es-ES" altLang="en-US" b="1" dirty="0">
                <a:solidFill>
                  <a:schemeClr val="bg1"/>
                </a:solidFill>
              </a:rPr>
              <a:t>Causas de la hipoacusia</a:t>
            </a:r>
          </a:p>
        </p:txBody>
      </p:sp>
      <p:sp>
        <p:nvSpPr>
          <p:cNvPr id="122883" name="Content Placeholder 2"/>
          <p:cNvSpPr>
            <a:spLocks noGrp="1"/>
          </p:cNvSpPr>
          <p:nvPr>
            <p:ph sz="half" idx="1"/>
          </p:nvPr>
        </p:nvSpPr>
        <p:spPr>
          <a:xfrm>
            <a:off x="457199" y="1752600"/>
            <a:ext cx="5105401" cy="4373563"/>
          </a:xfrm>
        </p:spPr>
        <p:txBody>
          <a:bodyPr/>
          <a:lstStyle/>
          <a:p>
            <a:pPr marL="460375" indent="-460375">
              <a:spcBef>
                <a:spcPts val="400"/>
              </a:spcBef>
              <a:buFont typeface="Wingdings" panose="05000000000000000000" pitchFamily="2" charset="2"/>
              <a:buChar char="q"/>
            </a:pPr>
            <a:r>
              <a:rPr lang="es-ES" altLang="en-US" sz="3200" dirty="0"/>
              <a:t>Exposición a niveles </a:t>
            </a:r>
            <a:r>
              <a:rPr lang="ar-EG" altLang="en-US" sz="3200" dirty="0"/>
              <a:t/>
            </a:r>
            <a:br>
              <a:rPr lang="ar-EG" altLang="en-US" sz="3200" dirty="0"/>
            </a:br>
            <a:r>
              <a:rPr lang="es-ES" altLang="en-US" sz="3200" dirty="0"/>
              <a:t>altos de ruido</a:t>
            </a:r>
          </a:p>
          <a:p>
            <a:pPr marL="460375" indent="-460375">
              <a:spcBef>
                <a:spcPts val="400"/>
              </a:spcBef>
              <a:buFont typeface="Wingdings" panose="05000000000000000000" pitchFamily="2" charset="2"/>
              <a:buChar char="q"/>
            </a:pPr>
            <a:r>
              <a:rPr lang="es-ES" altLang="en-US" sz="3200" dirty="0"/>
              <a:t>Ciertos medicamentos </a:t>
            </a:r>
            <a:r>
              <a:rPr lang="ar-EG" altLang="en-US" sz="3200" dirty="0"/>
              <a:t/>
            </a:r>
            <a:br>
              <a:rPr lang="ar-EG" altLang="en-US" sz="3200" dirty="0"/>
            </a:br>
            <a:r>
              <a:rPr lang="es-ES" altLang="en-US" sz="3200" dirty="0"/>
              <a:t>y productos químicos</a:t>
            </a:r>
          </a:p>
          <a:p>
            <a:pPr marL="460375" indent="-460375">
              <a:spcBef>
                <a:spcPts val="400"/>
              </a:spcBef>
              <a:buFont typeface="Wingdings" panose="05000000000000000000" pitchFamily="2" charset="2"/>
              <a:buChar char="q"/>
            </a:pPr>
            <a:r>
              <a:rPr lang="es-ES" altLang="en-US" sz="3200" dirty="0"/>
              <a:t>Envejecimiento</a:t>
            </a:r>
          </a:p>
          <a:p>
            <a:pPr marL="460375" indent="-460375">
              <a:spcBef>
                <a:spcPts val="400"/>
              </a:spcBef>
              <a:buFont typeface="Wingdings" panose="05000000000000000000" pitchFamily="2" charset="2"/>
              <a:buChar char="q"/>
            </a:pPr>
            <a:r>
              <a:rPr lang="es-ES" altLang="en-US" sz="3200" dirty="0"/>
              <a:t>Herencia</a:t>
            </a:r>
          </a:p>
          <a:p>
            <a:pPr marL="460375" indent="-460375">
              <a:spcBef>
                <a:spcPts val="400"/>
              </a:spcBef>
              <a:buFont typeface="Wingdings" panose="05000000000000000000" pitchFamily="2" charset="2"/>
              <a:buChar char="q"/>
            </a:pPr>
            <a:r>
              <a:rPr lang="es-ES" altLang="en-US" sz="3200" dirty="0"/>
              <a:t>Lesiones en la cabeza</a:t>
            </a:r>
          </a:p>
          <a:p>
            <a:pPr marL="460375" indent="-460375">
              <a:spcBef>
                <a:spcPts val="400"/>
              </a:spcBef>
              <a:buFont typeface="Wingdings" panose="05000000000000000000" pitchFamily="2" charset="2"/>
              <a:buChar char="q"/>
            </a:pPr>
            <a:r>
              <a:rPr lang="es-ES" altLang="en-US" sz="3200" dirty="0"/>
              <a:t>Uso de auriculares</a:t>
            </a:r>
          </a:p>
          <a:p>
            <a:pPr marL="460375" indent="-460375">
              <a:spcBef>
                <a:spcPts val="400"/>
              </a:spcBef>
              <a:buFont typeface="Wingdings" panose="05000000000000000000" pitchFamily="2" charset="2"/>
              <a:buChar char="q"/>
            </a:pPr>
            <a:r>
              <a:rPr lang="es-ES" altLang="en-US" sz="3200" dirty="0"/>
              <a:t>Enfermedades infantiles</a:t>
            </a:r>
          </a:p>
        </p:txBody>
      </p:sp>
      <p:sp>
        <p:nvSpPr>
          <p:cNvPr id="122884"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3371E9D-9CF4-42FF-8589-6EBB5D0915C8}" type="slidenum">
              <a:rPr lang="en-US" altLang="en-US" sz="1400" smtClean="0"/>
              <a:pPr eaLnBrk="1" hangingPunct="1">
                <a:spcBef>
                  <a:spcPct val="0"/>
                </a:spcBef>
                <a:buFontTx/>
                <a:buNone/>
              </a:pPr>
              <a:t>21</a:t>
            </a:fld>
            <a:endParaRPr lang="es-ES" altLang="en-US" sz="1400" dirty="0"/>
          </a:p>
        </p:txBody>
      </p:sp>
      <p:sp>
        <p:nvSpPr>
          <p:cNvPr id="122885" name="TextBox 8"/>
          <p:cNvSpPr txBox="1">
            <a:spLocks noChangeArrowheads="1"/>
          </p:cNvSpPr>
          <p:nvPr/>
        </p:nvSpPr>
        <p:spPr bwMode="auto">
          <a:xfrm>
            <a:off x="5105400" y="5255568"/>
            <a:ext cx="3810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altLang="en-US" sz="900" dirty="0"/>
              <a:t>Fotografía cortesía del International Masonry Institute y la OSHA</a:t>
            </a:r>
          </a:p>
        </p:txBody>
      </p:sp>
      <p:pic>
        <p:nvPicPr>
          <p:cNvPr id="7" name="Picture 3" descr="I:\PHOTOS\OSHA August 2016\P10507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0911" y="2057400"/>
            <a:ext cx="41656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26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Title 1"/>
          <p:cNvSpPr>
            <a:spLocks noGrp="1"/>
          </p:cNvSpPr>
          <p:nvPr>
            <p:ph type="title"/>
          </p:nvPr>
        </p:nvSpPr>
        <p:spPr>
          <a:xfrm>
            <a:off x="0" y="0"/>
            <a:ext cx="9144000" cy="1417638"/>
          </a:xfrm>
          <a:solidFill>
            <a:srgbClr val="C00000"/>
          </a:solidFill>
        </p:spPr>
        <p:txBody>
          <a:bodyPr/>
          <a:lstStyle/>
          <a:p>
            <a:r>
              <a:rPr lang="es-ES" altLang="en-US" sz="4400" b="1" dirty="0">
                <a:solidFill>
                  <a:schemeClr val="bg1"/>
                </a:solidFill>
              </a:rPr>
              <a:t>Hipoacusia inducida por el ruido (HIR)</a:t>
            </a:r>
          </a:p>
        </p:txBody>
      </p:sp>
      <p:sp>
        <p:nvSpPr>
          <p:cNvPr id="123907" name="Content Placeholder 2"/>
          <p:cNvSpPr>
            <a:spLocks noGrp="1"/>
          </p:cNvSpPr>
          <p:nvPr>
            <p:ph sz="half" idx="1"/>
          </p:nvPr>
        </p:nvSpPr>
        <p:spPr>
          <a:xfrm>
            <a:off x="457200" y="1600200"/>
            <a:ext cx="4495800" cy="4525963"/>
          </a:xfrm>
        </p:spPr>
        <p:txBody>
          <a:bodyPr/>
          <a:lstStyle/>
          <a:p>
            <a:pPr marL="460375" indent="-460375">
              <a:spcBef>
                <a:spcPts val="400"/>
              </a:spcBef>
              <a:buFont typeface="Wingdings" panose="05000000000000000000" pitchFamily="2" charset="2"/>
              <a:buChar char="q"/>
            </a:pPr>
            <a:r>
              <a:rPr lang="es-ES" altLang="en-US" sz="3200" spc="-50" dirty="0"/>
              <a:t>Es la enfermedad laboral </a:t>
            </a:r>
            <a:r>
              <a:rPr lang="es-ES" altLang="en-US" sz="3200" dirty="0"/>
              <a:t>más frecuente.</a:t>
            </a:r>
          </a:p>
          <a:p>
            <a:pPr marL="460375" indent="-460375">
              <a:spcBef>
                <a:spcPts val="400"/>
              </a:spcBef>
              <a:buFont typeface="Wingdings" panose="05000000000000000000" pitchFamily="2" charset="2"/>
              <a:buChar char="q"/>
            </a:pPr>
            <a:r>
              <a:rPr lang="es-ES" altLang="en-US" sz="3200" dirty="0"/>
              <a:t>El daño sobre la audición depende </a:t>
            </a:r>
            <a:r>
              <a:rPr lang="ar-EG" altLang="en-US" sz="3200" dirty="0"/>
              <a:t/>
            </a:r>
            <a:br>
              <a:rPr lang="ar-EG" altLang="en-US" sz="3200" dirty="0"/>
            </a:br>
            <a:r>
              <a:rPr lang="es-ES" altLang="en-US" sz="3200" dirty="0"/>
              <a:t>de cuán </a:t>
            </a:r>
            <a:r>
              <a:rPr lang="es-ES" altLang="en-US" sz="3200" dirty="0">
                <a:solidFill>
                  <a:srgbClr val="FF0000"/>
                </a:solidFill>
              </a:rPr>
              <a:t>alto</a:t>
            </a:r>
            <a:r>
              <a:rPr lang="es-ES" altLang="en-US" sz="3200" dirty="0"/>
              <a:t> es el volumen del ruido.</a:t>
            </a:r>
          </a:p>
          <a:p>
            <a:pPr marL="460375" indent="-460375">
              <a:spcBef>
                <a:spcPts val="400"/>
              </a:spcBef>
              <a:buFont typeface="Wingdings" panose="05000000000000000000" pitchFamily="2" charset="2"/>
              <a:buChar char="q"/>
            </a:pPr>
            <a:r>
              <a:rPr lang="es-ES" altLang="en-US" sz="3200" dirty="0"/>
              <a:t>También depende </a:t>
            </a:r>
            <a:r>
              <a:rPr lang="ar-EG" altLang="en-US" sz="3200" dirty="0"/>
              <a:t/>
            </a:r>
            <a:br>
              <a:rPr lang="ar-EG" altLang="en-US" sz="3200" dirty="0"/>
            </a:br>
            <a:r>
              <a:rPr lang="es-ES" altLang="en-US" sz="3200" dirty="0"/>
              <a:t>de la </a:t>
            </a:r>
            <a:r>
              <a:rPr lang="es-ES" altLang="en-US" sz="3200" dirty="0">
                <a:solidFill>
                  <a:srgbClr val="FF0000"/>
                </a:solidFill>
              </a:rPr>
              <a:t>duración</a:t>
            </a:r>
            <a:r>
              <a:rPr lang="es-ES" altLang="en-US" sz="3200" dirty="0"/>
              <a:t> de </a:t>
            </a:r>
            <a:r>
              <a:rPr lang="ar-EG" altLang="en-US" sz="3200" dirty="0"/>
              <a:t/>
            </a:r>
            <a:br>
              <a:rPr lang="ar-EG" altLang="en-US" sz="3200" dirty="0"/>
            </a:br>
            <a:r>
              <a:rPr lang="es-ES" altLang="en-US" sz="3200" dirty="0"/>
              <a:t>la exposición.</a:t>
            </a:r>
          </a:p>
        </p:txBody>
      </p:sp>
      <p:sp>
        <p:nvSpPr>
          <p:cNvPr id="123908"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335F6DC-F9BA-4A91-BB92-2869E417B88C}" type="slidenum">
              <a:rPr lang="en-US" altLang="en-US" sz="1400" smtClean="0"/>
              <a:pPr eaLnBrk="1" hangingPunct="1">
                <a:spcBef>
                  <a:spcPct val="0"/>
                </a:spcBef>
                <a:buFontTx/>
                <a:buNone/>
              </a:pPr>
              <a:t>22</a:t>
            </a:fld>
            <a:endParaRPr lang="es-ES" altLang="en-US" sz="1400"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67000"/>
            <a:ext cx="4368679" cy="289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73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Title 1"/>
          <p:cNvSpPr>
            <a:spLocks noGrp="1"/>
          </p:cNvSpPr>
          <p:nvPr>
            <p:ph type="title"/>
          </p:nvPr>
        </p:nvSpPr>
        <p:spPr>
          <a:xfrm>
            <a:off x="0" y="0"/>
            <a:ext cx="9144000" cy="1504014"/>
          </a:xfrm>
          <a:solidFill>
            <a:srgbClr val="C00000"/>
          </a:solidFill>
        </p:spPr>
        <p:txBody>
          <a:bodyPr/>
          <a:lstStyle/>
          <a:p>
            <a:r>
              <a:rPr lang="es-ES" altLang="en-US" sz="4000" b="1" dirty="0">
                <a:solidFill>
                  <a:schemeClr val="bg1"/>
                </a:solidFill>
              </a:rPr>
              <a:t>Cómo saber si el nivel de ruido </a:t>
            </a:r>
            <a:r>
              <a:rPr lang="ar-EG" altLang="en-US" sz="4000" b="1" dirty="0">
                <a:solidFill>
                  <a:schemeClr val="bg1"/>
                </a:solidFill>
              </a:rPr>
              <a:t/>
            </a:r>
            <a:br>
              <a:rPr lang="ar-EG" altLang="en-US" sz="4000" b="1" dirty="0">
                <a:solidFill>
                  <a:schemeClr val="bg1"/>
                </a:solidFill>
              </a:rPr>
            </a:br>
            <a:r>
              <a:rPr lang="es-ES" altLang="en-US" sz="4000" b="1" dirty="0">
                <a:solidFill>
                  <a:schemeClr val="bg1"/>
                </a:solidFill>
              </a:rPr>
              <a:t>en el trabajo es excesivo</a:t>
            </a:r>
          </a:p>
        </p:txBody>
      </p:sp>
      <p:sp>
        <p:nvSpPr>
          <p:cNvPr id="6" name="Content Placeholder 5"/>
          <p:cNvSpPr>
            <a:spLocks noGrp="1"/>
          </p:cNvSpPr>
          <p:nvPr>
            <p:ph idx="1"/>
          </p:nvPr>
        </p:nvSpPr>
        <p:spPr/>
        <p:txBody>
          <a:bodyPr/>
          <a:lstStyle/>
          <a:p>
            <a:pPr marL="0" indent="0">
              <a:spcBef>
                <a:spcPts val="1800"/>
              </a:spcBef>
              <a:buFontTx/>
              <a:buNone/>
              <a:defRPr/>
            </a:pPr>
            <a:r>
              <a:rPr lang="es-ES" sz="3600" b="1" dirty="0"/>
              <a:t>Si debe hacer lo siguiente:</a:t>
            </a:r>
          </a:p>
          <a:p>
            <a:pPr marL="460375" indent="-460375">
              <a:spcBef>
                <a:spcPts val="1200"/>
              </a:spcBef>
              <a:buFont typeface="Wingdings" panose="05000000000000000000" pitchFamily="2" charset="2"/>
              <a:buChar char="q"/>
              <a:defRPr/>
            </a:pPr>
            <a:r>
              <a:rPr lang="es-ES" dirty="0"/>
              <a:t>Gritar para que lo escuchen si están a una distancia de un brazo (2-3 pies o 60-90 cm)</a:t>
            </a:r>
          </a:p>
          <a:p>
            <a:pPr marL="460375" indent="-460375">
              <a:spcBef>
                <a:spcPts val="1200"/>
              </a:spcBef>
              <a:buFont typeface="Wingdings" panose="05000000000000000000" pitchFamily="2" charset="2"/>
              <a:buChar char="q"/>
              <a:defRPr/>
            </a:pPr>
            <a:r>
              <a:rPr lang="es-ES" dirty="0"/>
              <a:t>Apagar los equipos para que lo escuchen</a:t>
            </a:r>
          </a:p>
          <a:p>
            <a:pPr marL="460375" indent="-460375">
              <a:spcBef>
                <a:spcPts val="1200"/>
              </a:spcBef>
              <a:buFont typeface="Wingdings" panose="05000000000000000000" pitchFamily="2" charset="2"/>
              <a:buChar char="q"/>
              <a:defRPr/>
            </a:pPr>
            <a:r>
              <a:rPr lang="es-ES" dirty="0"/>
              <a:t>Trasladarse a otro lugar para hablar y que lo puedan escuchar</a:t>
            </a:r>
          </a:p>
          <a:p>
            <a:pPr marL="460375" indent="-460375">
              <a:spcBef>
                <a:spcPts val="1200"/>
              </a:spcBef>
              <a:buFont typeface="Wingdings" panose="05000000000000000000" pitchFamily="2" charset="2"/>
              <a:buChar char="q"/>
              <a:defRPr/>
            </a:pPr>
            <a:r>
              <a:rPr lang="es-ES" dirty="0"/>
              <a:t>Subirle el volumen a la radio del automóvil al finalizar la jornada</a:t>
            </a:r>
          </a:p>
          <a:p>
            <a:pPr>
              <a:spcBef>
                <a:spcPts val="1200"/>
              </a:spcBef>
              <a:buFont typeface="Wingdings" panose="05000000000000000000" pitchFamily="2" charset="2"/>
              <a:buChar char="q"/>
              <a:defRPr/>
            </a:pPr>
            <a:endParaRPr lang="es-ES" dirty="0"/>
          </a:p>
        </p:txBody>
      </p:sp>
      <p:sp>
        <p:nvSpPr>
          <p:cNvPr id="126980"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s-ES" altLang="en-US" sz="1400" dirty="0"/>
              <a:t>23</a:t>
            </a:r>
          </a:p>
        </p:txBody>
      </p:sp>
    </p:spTree>
    <p:extLst>
      <p:ext uri="{BB962C8B-B14F-4D97-AF65-F5344CB8AC3E}">
        <p14:creationId xmlns:p14="http://schemas.microsoft.com/office/powerpoint/2010/main" val="33532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257300"/>
          </a:xfrm>
          <a:solidFill>
            <a:srgbClr val="C00000"/>
          </a:solidFill>
        </p:spPr>
        <p:txBody>
          <a:bodyPr/>
          <a:lstStyle/>
          <a:p>
            <a:r>
              <a:rPr lang="es-ES" dirty="0"/>
              <a:t> </a:t>
            </a:r>
            <a:r>
              <a:rPr lang="es-ES" altLang="en-US" sz="4400" b="1" dirty="0">
                <a:solidFill>
                  <a:schemeClr val="bg1"/>
                </a:solidFill>
              </a:rPr>
              <a:t>Medición de los sonidos</a:t>
            </a:r>
          </a:p>
        </p:txBody>
      </p:sp>
      <p:sp>
        <p:nvSpPr>
          <p:cNvPr id="5" name="Content Placeholder 4"/>
          <p:cNvSpPr>
            <a:spLocks noGrp="1"/>
          </p:cNvSpPr>
          <p:nvPr>
            <p:ph idx="1"/>
          </p:nvPr>
        </p:nvSpPr>
        <p:spPr>
          <a:xfrm>
            <a:off x="533400" y="2057400"/>
            <a:ext cx="8229600" cy="4114800"/>
          </a:xfrm>
        </p:spPr>
        <p:txBody>
          <a:bodyPr/>
          <a:lstStyle/>
          <a:p>
            <a:pPr marL="460375" indent="-460375">
              <a:buFont typeface="Wingdings" panose="05000000000000000000" pitchFamily="2" charset="2"/>
              <a:buChar char="q"/>
            </a:pPr>
            <a:r>
              <a:rPr lang="es-ES" dirty="0"/>
              <a:t>Los sonidos se miden en unidades denominadas </a:t>
            </a:r>
            <a:r>
              <a:rPr lang="es-ES" b="1" dirty="0"/>
              <a:t>decibeles</a:t>
            </a:r>
            <a:r>
              <a:rPr lang="es-ES" dirty="0"/>
              <a:t> (dB) por medio de niveles de sonido con ponderación A (</a:t>
            </a:r>
            <a:r>
              <a:rPr lang="es-ES" dirty="0" err="1"/>
              <a:t>dBA</a:t>
            </a:r>
            <a:r>
              <a:rPr lang="es-ES" dirty="0"/>
              <a:t>).</a:t>
            </a:r>
            <a:endParaRPr lang="es-ES" altLang="en-US" dirty="0">
              <a:solidFill>
                <a:srgbClr val="FF3300"/>
              </a:solidFill>
            </a:endParaRPr>
          </a:p>
          <a:p>
            <a:pPr marL="460375" indent="-460375" eaLnBrk="1" hangingPunct="1">
              <a:lnSpc>
                <a:spcPct val="90000"/>
              </a:lnSpc>
              <a:spcBef>
                <a:spcPct val="0"/>
              </a:spcBef>
              <a:buFont typeface="Wingdings" panose="05000000000000000000" pitchFamily="2" charset="2"/>
              <a:buChar char="q"/>
              <a:defRPr/>
            </a:pPr>
            <a:endParaRPr lang="es-ES" altLang="en-US" dirty="0"/>
          </a:p>
          <a:p>
            <a:pPr marL="460375" indent="-460375" eaLnBrk="1" hangingPunct="1">
              <a:lnSpc>
                <a:spcPct val="90000"/>
              </a:lnSpc>
              <a:spcBef>
                <a:spcPct val="0"/>
              </a:spcBef>
              <a:buFont typeface="Wingdings" panose="05000000000000000000" pitchFamily="2" charset="2"/>
              <a:buChar char="q"/>
              <a:defRPr/>
            </a:pPr>
            <a:r>
              <a:rPr lang="es-ES" dirty="0"/>
              <a:t>Una disminución de 3 dBA reduce la energía del sonido a la mitad.</a:t>
            </a:r>
            <a:endParaRPr lang="es-ES" altLang="en-US" dirty="0"/>
          </a:p>
          <a:p>
            <a:pPr marL="0" indent="0" eaLnBrk="1" hangingPunct="1">
              <a:lnSpc>
                <a:spcPct val="90000"/>
              </a:lnSpc>
              <a:spcBef>
                <a:spcPct val="0"/>
              </a:spcBef>
              <a:buNone/>
              <a:defRPr/>
            </a:pPr>
            <a:endParaRPr lang="es-ES" altLang="en-US" dirty="0"/>
          </a:p>
        </p:txBody>
      </p:sp>
      <p:sp>
        <p:nvSpPr>
          <p:cNvPr id="1645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808F392-875F-4076-8C28-13B56C63443B}" type="slidenum">
              <a:rPr lang="en-US" altLang="en-US" sz="1400" smtClean="0"/>
              <a:pPr eaLnBrk="1" hangingPunct="1">
                <a:spcBef>
                  <a:spcPct val="0"/>
                </a:spcBef>
                <a:buFontTx/>
                <a:buNone/>
              </a:pPr>
              <a:t>24</a:t>
            </a:fld>
            <a:endParaRPr lang="es-ES" altLang="en-US" sz="1400" dirty="0"/>
          </a:p>
        </p:txBody>
      </p:sp>
      <p:sp>
        <p:nvSpPr>
          <p:cNvPr id="16417" name="Rectangle 169"/>
          <p:cNvSpPr>
            <a:spLocks noChangeArrowheads="1"/>
          </p:cNvSpPr>
          <p:nvPr/>
        </p:nvSpPr>
        <p:spPr bwMode="auto">
          <a:xfrm>
            <a:off x="228600" y="914400"/>
            <a:ext cx="403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pPr>
            <a:endParaRPr lang="en-US" altLang="en-US" sz="2000" dirty="0">
              <a:solidFill>
                <a:srgbClr val="FF3300"/>
              </a:solidFill>
            </a:endParaRPr>
          </a:p>
        </p:txBody>
      </p:sp>
    </p:spTree>
    <p:extLst>
      <p:ext uri="{BB962C8B-B14F-4D97-AF65-F5344CB8AC3E}">
        <p14:creationId xmlns:p14="http://schemas.microsoft.com/office/powerpoint/2010/main" val="3656419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295400"/>
          </a:xfrm>
          <a:solidFill>
            <a:srgbClr val="C00000"/>
          </a:solidFill>
        </p:spPr>
        <p:txBody>
          <a:bodyPr/>
          <a:lstStyle/>
          <a:p>
            <a:pPr eaLnBrk="1" hangingPunct="1"/>
            <a:r>
              <a:rPr lang="es-ES" altLang="en-US" sz="4400" b="1" dirty="0">
                <a:solidFill>
                  <a:schemeClr val="bg1"/>
                </a:solidFill>
              </a:rPr>
              <a:t>Límites de ruido en </a:t>
            </a:r>
            <a:r>
              <a:rPr lang="ar-EG" altLang="en-US" sz="4400" b="1" dirty="0">
                <a:solidFill>
                  <a:schemeClr val="bg1"/>
                </a:solidFill>
              </a:rPr>
              <a:t/>
            </a:r>
            <a:br>
              <a:rPr lang="ar-EG" altLang="en-US" sz="4400" b="1" dirty="0">
                <a:solidFill>
                  <a:schemeClr val="bg1"/>
                </a:solidFill>
              </a:rPr>
            </a:br>
            <a:r>
              <a:rPr lang="es-ES" altLang="en-US" sz="4400" b="1" dirty="0">
                <a:solidFill>
                  <a:schemeClr val="bg1"/>
                </a:solidFill>
              </a:rPr>
              <a:t>las construcciones según la OSHA</a:t>
            </a:r>
          </a:p>
        </p:txBody>
      </p:sp>
      <p:sp>
        <p:nvSpPr>
          <p:cNvPr id="133139"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C1A8010-BC2B-4595-9A95-0AB2FD0A1C56}" type="slidenum">
              <a:rPr lang="en-US" altLang="en-US" sz="1400" smtClean="0"/>
              <a:pPr eaLnBrk="1" hangingPunct="1">
                <a:spcBef>
                  <a:spcPct val="0"/>
                </a:spcBef>
                <a:buFontTx/>
                <a:buNone/>
              </a:pPr>
              <a:t>25</a:t>
            </a:fld>
            <a:endParaRPr lang="es-ES" altLang="en-US" sz="1400" dirty="0"/>
          </a:p>
        </p:txBody>
      </p:sp>
      <p:graphicFrame>
        <p:nvGraphicFramePr>
          <p:cNvPr id="34890" name="Group 74"/>
          <p:cNvGraphicFramePr>
            <a:graphicFrameLocks noGrp="1"/>
          </p:cNvGraphicFramePr>
          <p:nvPr>
            <p:extLst>
              <p:ext uri="{D42A27DB-BD31-4B8C-83A1-F6EECF244321}">
                <p14:modId xmlns:p14="http://schemas.microsoft.com/office/powerpoint/2010/main" val="2967049655"/>
              </p:ext>
            </p:extLst>
          </p:nvPr>
        </p:nvGraphicFramePr>
        <p:xfrm>
          <a:off x="457200" y="1524000"/>
          <a:ext cx="8305800" cy="4632329"/>
        </p:xfrm>
        <a:graphic>
          <a:graphicData uri="http://schemas.openxmlformats.org/drawingml/2006/table">
            <a:tbl>
              <a:tblPr/>
              <a:tblGrid>
                <a:gridCol w="2521403">
                  <a:extLst>
                    <a:ext uri="{9D8B030D-6E8A-4147-A177-3AD203B41FA5}">
                      <a16:colId xmlns:a16="http://schemas.microsoft.com/office/drawing/2014/main" xmlns="" val="20000"/>
                    </a:ext>
                  </a:extLst>
                </a:gridCol>
                <a:gridCol w="2837815">
                  <a:extLst>
                    <a:ext uri="{9D8B030D-6E8A-4147-A177-3AD203B41FA5}">
                      <a16:colId xmlns:a16="http://schemas.microsoft.com/office/drawing/2014/main" xmlns="" val="20001"/>
                    </a:ext>
                  </a:extLst>
                </a:gridCol>
                <a:gridCol w="2946582">
                  <a:extLst>
                    <a:ext uri="{9D8B030D-6E8A-4147-A177-3AD203B41FA5}">
                      <a16:colId xmlns:a16="http://schemas.microsoft.com/office/drawing/2014/main" xmlns="" val="20002"/>
                    </a:ext>
                  </a:extLst>
                </a:gridCol>
              </a:tblGrid>
              <a:tr h="523685">
                <a:tc grid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800" b="0" i="0" u="none" strike="noStrike" cap="none" normalizeH="0" baseline="0" dirty="0">
                          <a:ln>
                            <a:noFill/>
                          </a:ln>
                          <a:solidFill>
                            <a:schemeClr val="tx1"/>
                          </a:solidFill>
                          <a:effectLst/>
                          <a:latin typeface="Arial" charset="0"/>
                        </a:rPr>
                        <a:t>Límites aceptables de exposición al ruido (en dBA)</a:t>
                      </a:r>
                    </a:p>
                  </a:txBody>
                  <a:tcPr marT="45705" marB="4570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4569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800" b="0" i="0" u="none" strike="noStrike" cap="none" normalizeH="0" baseline="0" dirty="0">
                          <a:ln>
                            <a:noFill/>
                          </a:ln>
                          <a:solidFill>
                            <a:schemeClr val="tx1"/>
                          </a:solidFill>
                          <a:effectLst/>
                          <a:latin typeface="Arial" charset="0"/>
                        </a:rPr>
                        <a:t>Duración por día en horas</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800" b="0" i="0" u="none" strike="noStrike" cap="none" normalizeH="0" baseline="0" dirty="0">
                          <a:ln>
                            <a:noFill/>
                          </a:ln>
                          <a:solidFill>
                            <a:schemeClr val="tx1"/>
                          </a:solidFill>
                          <a:effectLst/>
                          <a:latin typeface="Arial" charset="0"/>
                        </a:rPr>
                        <a:t>NIOSH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800" b="0" i="0" u="none" strike="noStrike" cap="none" normalizeH="0" baseline="0" dirty="0">
                          <a:ln>
                            <a:noFill/>
                          </a:ln>
                          <a:solidFill>
                            <a:schemeClr val="tx1"/>
                          </a:solidFill>
                          <a:effectLst/>
                          <a:latin typeface="Arial" charset="0"/>
                        </a:rPr>
                        <a:t>(recomendados)</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800" b="0" i="0" u="none" strike="noStrike" cap="none" normalizeH="0" baseline="0" dirty="0">
                          <a:ln>
                            <a:noFill/>
                          </a:ln>
                          <a:solidFill>
                            <a:schemeClr val="tx1"/>
                          </a:solidFill>
                          <a:effectLst/>
                          <a:latin typeface="Arial" charset="0"/>
                        </a:rPr>
                        <a:t>OSHA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800" b="0" i="0" u="none" strike="noStrike" cap="none" normalizeH="0" baseline="0" dirty="0">
                          <a:ln>
                            <a:noFill/>
                          </a:ln>
                          <a:solidFill>
                            <a:schemeClr val="tx1"/>
                          </a:solidFill>
                          <a:effectLst/>
                          <a:latin typeface="Arial" charset="0"/>
                        </a:rPr>
                        <a:t>(norma de construcción)</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xmlns="" val="10001"/>
                  </a:ext>
                </a:extLst>
              </a:tr>
              <a:tr h="265172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rgbClr val="FF0000"/>
                          </a:solidFill>
                          <a:effectLst/>
                          <a:latin typeface="Arial" charset="0"/>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¼</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rgbClr val="FF0000"/>
                          </a:solidFill>
                          <a:effectLst/>
                          <a:latin typeface="Arial" charset="0"/>
                        </a:rPr>
                        <a:t>85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88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91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94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97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0" i="0" u="none" strike="noStrike" cap="none" normalizeH="0" baseline="0" dirty="0">
                          <a:ln>
                            <a:noFill/>
                          </a:ln>
                          <a:solidFill>
                            <a:schemeClr val="tx1"/>
                          </a:solidFill>
                          <a:effectLst/>
                          <a:latin typeface="Arial" charset="0"/>
                        </a:rPr>
                        <a:t>100</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1" i="0" u="none" strike="noStrike" cap="none" normalizeH="0" baseline="0" dirty="0">
                          <a:ln>
                            <a:noFill/>
                          </a:ln>
                          <a:solidFill>
                            <a:srgbClr val="FF0000"/>
                          </a:solidFill>
                          <a:effectLst/>
                          <a:latin typeface="Arial" charset="0"/>
                        </a:rPr>
                        <a:t>90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95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100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105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110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115</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xmlns="" val="10002"/>
                  </a:ext>
                </a:extLst>
              </a:tr>
            </a:tbl>
          </a:graphicData>
        </a:graphic>
      </p:graphicFrame>
      <p:sp>
        <p:nvSpPr>
          <p:cNvPr id="5" name="TextBox 4"/>
          <p:cNvSpPr txBox="1"/>
          <p:nvPr/>
        </p:nvSpPr>
        <p:spPr>
          <a:xfrm>
            <a:off x="304800" y="6324600"/>
            <a:ext cx="8458200" cy="261610"/>
          </a:xfrm>
          <a:prstGeom prst="rect">
            <a:avLst/>
          </a:prstGeom>
          <a:noFill/>
        </p:spPr>
        <p:txBody>
          <a:bodyPr wrap="square" rtlCol="0">
            <a:spAutoFit/>
          </a:bodyPr>
          <a:lstStyle/>
          <a:p>
            <a:r>
              <a:rPr lang="es-ES" sz="1100" dirty="0"/>
              <a:t>Fuente: NIOSH, criterios revisados sobre ruido ocupacional, 1998. Tabla 1-1 y norma 1910.95 (b)(2) de la OSHA; tabla G-16</a:t>
            </a:r>
          </a:p>
        </p:txBody>
      </p:sp>
    </p:spTree>
    <p:extLst>
      <p:ext uri="{BB962C8B-B14F-4D97-AF65-F5344CB8AC3E}">
        <p14:creationId xmlns:p14="http://schemas.microsoft.com/office/powerpoint/2010/main" val="860071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solidFill>
            <a:srgbClr val="C00000"/>
          </a:solidFill>
        </p:spPr>
        <p:txBody>
          <a:bodyPr/>
          <a:lstStyle/>
          <a:p>
            <a:pPr>
              <a:lnSpc>
                <a:spcPts val="3800"/>
              </a:lnSpc>
            </a:pPr>
            <a:r>
              <a:rPr lang="es-ES" sz="3600" b="1" dirty="0">
                <a:solidFill>
                  <a:schemeClr val="bg1"/>
                </a:solidFill>
              </a:rPr>
              <a:t>Frecuencia de la exposición a niveles </a:t>
            </a:r>
            <a:r>
              <a:rPr lang="ar-EG" sz="3600" b="1" dirty="0">
                <a:solidFill>
                  <a:schemeClr val="bg1"/>
                </a:solidFill>
              </a:rPr>
              <a:t/>
            </a:r>
            <a:br>
              <a:rPr lang="ar-EG" sz="3600" b="1" dirty="0">
                <a:solidFill>
                  <a:schemeClr val="bg1"/>
                </a:solidFill>
              </a:rPr>
            </a:br>
            <a:r>
              <a:rPr lang="es-ES" sz="3600" b="1" dirty="0">
                <a:solidFill>
                  <a:schemeClr val="bg1"/>
                </a:solidFill>
              </a:rPr>
              <a:t>de ruido peligrosos entre los trabajadores </a:t>
            </a:r>
            <a:r>
              <a:rPr lang="ar-EG" sz="3600" b="1" dirty="0">
                <a:solidFill>
                  <a:schemeClr val="bg1"/>
                </a:solidFill>
              </a:rPr>
              <a:t/>
            </a:r>
            <a:br>
              <a:rPr lang="ar-EG" sz="3600" b="1" dirty="0">
                <a:solidFill>
                  <a:schemeClr val="bg1"/>
                </a:solidFill>
              </a:rPr>
            </a:br>
            <a:r>
              <a:rPr lang="es-ES" sz="3600" b="1" dirty="0">
                <a:solidFill>
                  <a:schemeClr val="bg1"/>
                </a:solidFill>
              </a:rPr>
              <a:t>de la construcción</a:t>
            </a:r>
          </a:p>
        </p:txBody>
      </p:sp>
      <p:sp>
        <p:nvSpPr>
          <p:cNvPr id="4" name="Slide Number Placeholder 3"/>
          <p:cNvSpPr>
            <a:spLocks noGrp="1"/>
          </p:cNvSpPr>
          <p:nvPr>
            <p:ph type="sldNum" sz="quarter" idx="12"/>
          </p:nvPr>
        </p:nvSpPr>
        <p:spPr/>
        <p:txBody>
          <a:bodyPr/>
          <a:lstStyle/>
          <a:p>
            <a:pPr>
              <a:defRPr/>
            </a:pPr>
            <a:fld id="{A70882E7-4C5E-4735-8A30-BC4E60AC1404}" type="slidenum">
              <a:rPr lang="en-US" smtClean="0"/>
              <a:pPr>
                <a:defRPr/>
              </a:pPr>
              <a:t>26</a:t>
            </a:fld>
            <a:endParaRPr lang="es-ES" dirty="0"/>
          </a:p>
        </p:txBody>
      </p:sp>
      <p:pic>
        <p:nvPicPr>
          <p:cNvPr id="2375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8096" y="1676400"/>
            <a:ext cx="8522842"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66871" y="762000"/>
            <a:ext cx="6067408" cy="5562600"/>
          </a:xfrm>
          <a:prstGeom prst="rect">
            <a:avLst/>
          </a:prstGeom>
          <a:noFill/>
          <a:ln w="9525">
            <a:noFill/>
            <a:miter lim="800000"/>
            <a:headEnd/>
            <a:tailEnd/>
          </a:ln>
        </p:spPr>
      </p:pic>
      <p:sp>
        <p:nvSpPr>
          <p:cNvPr id="4" name="TextBox 3"/>
          <p:cNvSpPr txBox="1"/>
          <p:nvPr/>
        </p:nvSpPr>
        <p:spPr>
          <a:xfrm>
            <a:off x="0" y="0"/>
            <a:ext cx="9172575" cy="769441"/>
          </a:xfrm>
          <a:prstGeom prst="rect">
            <a:avLst/>
          </a:prstGeom>
          <a:solidFill>
            <a:srgbClr val="C00000"/>
          </a:solidFill>
        </p:spPr>
        <p:txBody>
          <a:bodyPr wrap="square" rtlCol="0">
            <a:spAutoFit/>
          </a:bodyPr>
          <a:lstStyle/>
          <a:p>
            <a:pPr algn="ctr"/>
            <a:r>
              <a:rPr lang="es-ES" sz="4400" b="1" dirty="0">
                <a:solidFill>
                  <a:schemeClr val="bg1"/>
                </a:solidFill>
              </a:rPr>
              <a:t>Niveles de ruido</a:t>
            </a:r>
          </a:p>
        </p:txBody>
      </p:sp>
      <p:sp>
        <p:nvSpPr>
          <p:cNvPr id="7" name="Rectangle 6"/>
          <p:cNvSpPr/>
          <p:nvPr/>
        </p:nvSpPr>
        <p:spPr>
          <a:xfrm>
            <a:off x="533400" y="6172200"/>
            <a:ext cx="8305800" cy="646331"/>
          </a:xfrm>
          <a:prstGeom prst="rect">
            <a:avLst/>
          </a:prstGeom>
        </p:spPr>
        <p:txBody>
          <a:bodyPr wrap="square">
            <a:spAutoFit/>
          </a:bodyPr>
          <a:lstStyle/>
          <a:p>
            <a:pPr algn="ctr"/>
            <a:r>
              <a:rPr lang="es-ES" sz="1200" dirty="0"/>
              <a:t>Base de datos de herramientas eléctricas del NIOSH: </a:t>
            </a:r>
            <a:r>
              <a:rPr lang="es-ES" sz="1200" dirty="0" smtClean="0"/>
              <a:t/>
            </a:r>
            <a:br>
              <a:rPr lang="es-ES" sz="1200" dirty="0" smtClean="0"/>
            </a:br>
            <a:r>
              <a:rPr lang="en-US" sz="1200" dirty="0" smtClean="0">
                <a:hlinkClick r:id="rId4"/>
              </a:rPr>
              <a:t>https</a:t>
            </a:r>
            <a:r>
              <a:rPr lang="en-US" sz="1200" dirty="0">
                <a:hlinkClick r:id="rId4"/>
              </a:rPr>
              <a:t>://</a:t>
            </a:r>
            <a:r>
              <a:rPr lang="en-US" sz="1200" dirty="0" smtClean="0">
                <a:hlinkClick r:id="rId4"/>
              </a:rPr>
              <a:t>www.cdc.gov/niosh/topics/noise/noise_levels.html</a:t>
            </a:r>
            <a:r>
              <a:rPr lang="en-US" sz="1200" dirty="0" smtClean="0"/>
              <a:t> </a:t>
            </a:r>
            <a:br>
              <a:rPr lang="en-US" sz="1200" dirty="0" smtClean="0"/>
            </a:br>
            <a:r>
              <a:rPr lang="es-ES" sz="1200" dirty="0" smtClean="0"/>
              <a:t>Nota</a:t>
            </a:r>
            <a:r>
              <a:rPr lang="es-ES" sz="1200" dirty="0"/>
              <a:t>: El recurso en el enlace solamente esta disponible en inglés.</a:t>
            </a:r>
          </a:p>
        </p:txBody>
      </p:sp>
      <p:sp>
        <p:nvSpPr>
          <p:cNvPr id="5"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27</a:t>
            </a:fld>
            <a:endParaRPr lang="es-ES" altLang="en-US" sz="1400" dirty="0"/>
          </a:p>
        </p:txBody>
      </p:sp>
    </p:spTree>
    <p:extLst>
      <p:ext uri="{BB962C8B-B14F-4D97-AF65-F5344CB8AC3E}">
        <p14:creationId xmlns:p14="http://schemas.microsoft.com/office/powerpoint/2010/main" val="2251774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0" y="0"/>
            <a:ext cx="9144000" cy="1143000"/>
          </a:xfrm>
          <a:solidFill>
            <a:srgbClr val="C00000"/>
          </a:solidFill>
        </p:spPr>
        <p:txBody>
          <a:bodyPr/>
          <a:lstStyle/>
          <a:p>
            <a:r>
              <a:rPr lang="es-ES" altLang="en-US" sz="4400" b="1" dirty="0">
                <a:solidFill>
                  <a:schemeClr val="bg1"/>
                </a:solidFill>
              </a:rPr>
              <a:t>Fuentes de ruido en el trabajo</a:t>
            </a:r>
          </a:p>
        </p:txBody>
      </p:sp>
      <p:sp>
        <p:nvSpPr>
          <p:cNvPr id="135171" name="Content Placeholder 3"/>
          <p:cNvSpPr>
            <a:spLocks noGrp="1"/>
          </p:cNvSpPr>
          <p:nvPr>
            <p:ph type="body" sz="half" idx="1"/>
          </p:nvPr>
        </p:nvSpPr>
        <p:spPr>
          <a:xfrm>
            <a:off x="423863" y="1524000"/>
            <a:ext cx="4038600" cy="4525963"/>
          </a:xfrm>
        </p:spPr>
        <p:txBody>
          <a:bodyPr/>
          <a:lstStyle/>
          <a:p>
            <a:pPr marL="460375" indent="-460375">
              <a:spcBef>
                <a:spcPts val="400"/>
              </a:spcBef>
              <a:buFont typeface="Wingdings" panose="05000000000000000000" pitchFamily="2" charset="2"/>
              <a:buChar char="q"/>
            </a:pPr>
            <a:r>
              <a:rPr lang="es-ES" dirty="0"/>
              <a:t>Ruido generado </a:t>
            </a:r>
            <a:r>
              <a:rPr lang="ar-EG" dirty="0"/>
              <a:t/>
            </a:r>
            <a:br>
              <a:rPr lang="ar-EG" dirty="0"/>
            </a:br>
            <a:r>
              <a:rPr lang="es-ES" dirty="0"/>
              <a:t>por uno mismo</a:t>
            </a:r>
          </a:p>
          <a:p>
            <a:pPr marL="460375" indent="-460375">
              <a:spcBef>
                <a:spcPts val="400"/>
              </a:spcBef>
              <a:buFont typeface="Wingdings" panose="05000000000000000000" pitchFamily="2" charset="2"/>
              <a:buChar char="q"/>
            </a:pPr>
            <a:endParaRPr lang="es-ES" altLang="en-US" dirty="0"/>
          </a:p>
          <a:p>
            <a:pPr marL="460375" indent="-460375">
              <a:spcBef>
                <a:spcPts val="400"/>
              </a:spcBef>
              <a:buFont typeface="Wingdings" panose="05000000000000000000" pitchFamily="2" charset="2"/>
              <a:buChar char="q"/>
            </a:pPr>
            <a:r>
              <a:rPr lang="es-ES" spc="-20" dirty="0"/>
              <a:t>Ruido generado en el área de trabajo</a:t>
            </a:r>
          </a:p>
          <a:p>
            <a:pPr marL="460375" indent="-460375">
              <a:spcBef>
                <a:spcPts val="400"/>
              </a:spcBef>
              <a:buFont typeface="Wingdings" panose="05000000000000000000" pitchFamily="2" charset="2"/>
              <a:buChar char="q"/>
            </a:pPr>
            <a:endParaRPr lang="es-ES" altLang="en-US" dirty="0"/>
          </a:p>
          <a:p>
            <a:pPr marL="460375" indent="-460375">
              <a:spcBef>
                <a:spcPts val="400"/>
              </a:spcBef>
              <a:buFont typeface="Wingdings" panose="05000000000000000000" pitchFamily="2" charset="2"/>
              <a:buChar char="q"/>
            </a:pPr>
            <a:r>
              <a:rPr lang="es-ES" dirty="0"/>
              <a:t>Ruido generado </a:t>
            </a:r>
            <a:r>
              <a:rPr lang="ar-EG" dirty="0"/>
              <a:t/>
            </a:r>
            <a:br>
              <a:rPr lang="ar-EG" dirty="0"/>
            </a:br>
            <a:r>
              <a:rPr lang="es-ES" dirty="0"/>
              <a:t>en otras áreas </a:t>
            </a:r>
            <a:r>
              <a:rPr lang="ar-EG" dirty="0"/>
              <a:t/>
            </a:r>
            <a:br>
              <a:rPr lang="ar-EG" dirty="0"/>
            </a:br>
            <a:r>
              <a:rPr lang="es-ES" dirty="0"/>
              <a:t>de trabajo</a:t>
            </a:r>
          </a:p>
        </p:txBody>
      </p:sp>
      <p:sp>
        <p:nvSpPr>
          <p:cNvPr id="135172"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0C361AE-1D2E-4427-B2B5-8C8B1E3860E2}" type="slidenum">
              <a:rPr lang="en-US" altLang="en-US" sz="1400" smtClean="0"/>
              <a:pPr eaLnBrk="1" hangingPunct="1">
                <a:spcBef>
                  <a:spcPct val="0"/>
                </a:spcBef>
                <a:buFontTx/>
                <a:buNone/>
              </a:pPr>
              <a:t>28</a:t>
            </a:fld>
            <a:endParaRPr lang="es-ES" altLang="en-US" sz="1400" dirty="0"/>
          </a:p>
        </p:txBody>
      </p:sp>
      <p:pic>
        <p:nvPicPr>
          <p:cNvPr id="6" name="Picture 2" descr="I:\PHOTOS\OSHA August 2016\P10601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600200"/>
            <a:ext cx="4800600" cy="3676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91000" y="5276850"/>
            <a:ext cx="4572000" cy="246221"/>
          </a:xfrm>
          <a:prstGeom prst="rect">
            <a:avLst/>
          </a:prstGeom>
        </p:spPr>
        <p:txBody>
          <a:bodyPr>
            <a:spAutoFit/>
          </a:bodyPr>
          <a:lstStyle/>
          <a:p>
            <a:r>
              <a:rPr lang="es-ES" altLang="en-US" sz="1000" dirty="0"/>
              <a:t>Fotografía cortesía del International Masonry Institute y la OSHA</a:t>
            </a:r>
          </a:p>
        </p:txBody>
      </p:sp>
    </p:spTree>
    <p:extLst>
      <p:ext uri="{BB962C8B-B14F-4D97-AF65-F5344CB8AC3E}">
        <p14:creationId xmlns:p14="http://schemas.microsoft.com/office/powerpoint/2010/main" val="3596991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0"/>
            <a:ext cx="9144000" cy="1219200"/>
          </a:xfrm>
          <a:solidFill>
            <a:srgbClr val="C00000"/>
          </a:solidFill>
        </p:spPr>
        <p:txBody>
          <a:bodyPr/>
          <a:lstStyle/>
          <a:p>
            <a:pPr eaLnBrk="1" hangingPunct="1"/>
            <a:r>
              <a:rPr dirty="0"/>
              <a:t/>
            </a:r>
            <a:br>
              <a:rPr dirty="0"/>
            </a:br>
            <a:r>
              <a:rPr lang="es-ES" altLang="en-US" b="1" dirty="0">
                <a:solidFill>
                  <a:schemeClr val="bg1"/>
                </a:solidFill>
              </a:rPr>
              <a:t>Dispositivos para </a:t>
            </a:r>
            <a:r>
              <a:rPr lang="ar-EG" altLang="en-US" b="1" dirty="0">
                <a:solidFill>
                  <a:schemeClr val="bg1"/>
                </a:solidFill>
              </a:rPr>
              <a:t/>
            </a:r>
            <a:br>
              <a:rPr lang="ar-EG" altLang="en-US" b="1" dirty="0">
                <a:solidFill>
                  <a:schemeClr val="bg1"/>
                </a:solidFill>
              </a:rPr>
            </a:br>
            <a:r>
              <a:rPr lang="es-ES" altLang="en-US" b="1" dirty="0">
                <a:solidFill>
                  <a:schemeClr val="bg1"/>
                </a:solidFill>
              </a:rPr>
              <a:t>la medición del ruido</a:t>
            </a:r>
            <a:r>
              <a:rPr dirty="0"/>
              <a:t/>
            </a:r>
            <a:br>
              <a:rPr dirty="0"/>
            </a:br>
            <a:endParaRPr lang="es-ES" altLang="en-US" dirty="0">
              <a:solidFill>
                <a:schemeClr val="bg1"/>
              </a:solidFill>
            </a:endParaRPr>
          </a:p>
        </p:txBody>
      </p:sp>
      <p:sp>
        <p:nvSpPr>
          <p:cNvPr id="134153"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78DB028-35FB-449D-871D-EC40CD69BC3C}" type="slidenum">
              <a:rPr lang="en-US" altLang="en-US" sz="1400" smtClean="0"/>
              <a:pPr eaLnBrk="1" hangingPunct="1">
                <a:spcBef>
                  <a:spcPct val="0"/>
                </a:spcBef>
                <a:buFontTx/>
                <a:buNone/>
              </a:pPr>
              <a:t>29</a:t>
            </a:fld>
            <a:endParaRPr lang="es-ES" altLang="en-US" sz="1400" dirty="0"/>
          </a:p>
        </p:txBody>
      </p:sp>
      <p:pic>
        <p:nvPicPr>
          <p:cNvPr id="23557" name="Picture 19" descr="Howard_Leight_QuietDose_In-Ear_Cross-Section_Matrix"/>
          <p:cNvPicPr>
            <a:picLocks noChangeAspect="1" noChangeArrowheads="1"/>
          </p:cNvPicPr>
          <p:nvPr/>
        </p:nvPicPr>
        <p:blipFill>
          <a:blip r:embed="rId3" cstate="print"/>
          <a:srcRect/>
          <a:stretch>
            <a:fillRect/>
          </a:stretch>
        </p:blipFill>
        <p:spPr bwMode="auto">
          <a:xfrm>
            <a:off x="3048000" y="1905000"/>
            <a:ext cx="2138362" cy="2473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8" name="Picture 20" descr="831_lg"/>
          <p:cNvPicPr>
            <a:picLocks noChangeAspect="1" noChangeArrowheads="1"/>
          </p:cNvPicPr>
          <p:nvPr/>
        </p:nvPicPr>
        <p:blipFill>
          <a:blip r:embed="rId4" cstate="print"/>
          <a:srcRect/>
          <a:stretch>
            <a:fillRect/>
          </a:stretch>
        </p:blipFill>
        <p:spPr bwMode="auto">
          <a:xfrm>
            <a:off x="6477000" y="1524000"/>
            <a:ext cx="1303338" cy="2909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4149" name="Text Box 23"/>
          <p:cNvSpPr txBox="1">
            <a:spLocks noChangeArrowheads="1"/>
          </p:cNvSpPr>
          <p:nvPr/>
        </p:nvSpPr>
        <p:spPr bwMode="auto">
          <a:xfrm>
            <a:off x="6214269" y="4535487"/>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kumimoji="1" lang="es-ES" altLang="en-US" sz="1800" b="1" dirty="0">
                <a:solidFill>
                  <a:srgbClr val="292929"/>
                </a:solidFill>
              </a:rPr>
              <a:t>SONÓMETRO</a:t>
            </a:r>
          </a:p>
        </p:txBody>
      </p:sp>
      <p:sp>
        <p:nvSpPr>
          <p:cNvPr id="134150" name="Text Box 24"/>
          <p:cNvSpPr txBox="1">
            <a:spLocks noChangeArrowheads="1"/>
          </p:cNvSpPr>
          <p:nvPr/>
        </p:nvSpPr>
        <p:spPr bwMode="auto">
          <a:xfrm>
            <a:off x="211138" y="4535487"/>
            <a:ext cx="21542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kumimoji="1" lang="es-ES" altLang="en-US" sz="1800" b="1" dirty="0">
                <a:solidFill>
                  <a:srgbClr val="292929"/>
                </a:solidFill>
              </a:rPr>
              <a:t>DOSÍMETRO PERSONAL</a:t>
            </a:r>
          </a:p>
        </p:txBody>
      </p:sp>
      <p:sp>
        <p:nvSpPr>
          <p:cNvPr id="134151" name="Text Box 25"/>
          <p:cNvSpPr txBox="1">
            <a:spLocks noChangeArrowheads="1"/>
          </p:cNvSpPr>
          <p:nvPr/>
        </p:nvSpPr>
        <p:spPr bwMode="auto">
          <a:xfrm>
            <a:off x="2971800" y="4535487"/>
            <a:ext cx="2743200" cy="646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kumimoji="1" lang="es-ES" altLang="en-US" sz="1800" b="1" dirty="0">
                <a:solidFill>
                  <a:srgbClr val="292929"/>
                </a:solidFill>
              </a:rPr>
              <a:t>DOSÍMETRO AURICULAR</a:t>
            </a:r>
          </a:p>
        </p:txBody>
      </p:sp>
      <p:sp>
        <p:nvSpPr>
          <p:cNvPr id="134152" name="TextBox 11"/>
          <p:cNvSpPr txBox="1">
            <a:spLocks noChangeArrowheads="1"/>
          </p:cNvSpPr>
          <p:nvPr/>
        </p:nvSpPr>
        <p:spPr bwMode="auto">
          <a:xfrm>
            <a:off x="200025" y="5165973"/>
            <a:ext cx="21653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4635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buFontTx/>
              <a:buNone/>
            </a:pPr>
            <a:r>
              <a:rPr lang="es-ES" altLang="en-US" sz="900" dirty="0"/>
              <a:t>Fuente</a:t>
            </a:r>
            <a:r>
              <a:rPr lang="es-ES" altLang="en-US" sz="900" dirty="0" smtClean="0"/>
              <a:t>:</a:t>
            </a:r>
            <a:endParaRPr lang="es-ES" altLang="en-US" sz="900" dirty="0"/>
          </a:p>
          <a:p>
            <a:pPr marL="0" indent="0">
              <a:buNone/>
            </a:pPr>
            <a:r>
              <a:rPr lang="en-US" sz="900" dirty="0"/>
              <a:t>iPhone </a:t>
            </a:r>
            <a:r>
              <a:rPr lang="en-US" sz="900" dirty="0">
                <a:hlinkClick r:id="rId5"/>
              </a:rPr>
              <a:t>https://www.cdc.gov/niosh/topics/noise/app.html</a:t>
            </a:r>
            <a:r>
              <a:rPr lang="en-US" sz="900" dirty="0"/>
              <a:t> </a:t>
            </a:r>
          </a:p>
          <a:p>
            <a:pPr marL="0" indent="0">
              <a:buNone/>
            </a:pPr>
            <a:r>
              <a:rPr lang="en-US" sz="900" dirty="0"/>
              <a:t>Android </a:t>
            </a:r>
            <a:r>
              <a:rPr lang="en-US" altLang="en-US" sz="900" dirty="0" err="1">
                <a:hlinkClick r:id="rId6"/>
              </a:rPr>
              <a:t>SoundMeter</a:t>
            </a:r>
            <a:r>
              <a:rPr lang="en-US" altLang="en-US" sz="900" dirty="0">
                <a:hlinkClick r:id="rId6"/>
              </a:rPr>
              <a:t> </a:t>
            </a:r>
            <a:r>
              <a:rPr lang="en-US" altLang="en-US" sz="900" dirty="0" smtClean="0">
                <a:hlinkClick r:id="rId6"/>
              </a:rPr>
              <a:t>App</a:t>
            </a:r>
            <a:r>
              <a:rPr lang="en-US" altLang="en-US" sz="900" dirty="0" smtClean="0"/>
              <a:t/>
            </a:r>
            <a:br>
              <a:rPr lang="en-US" altLang="en-US" sz="900" dirty="0" smtClean="0"/>
            </a:br>
            <a:r>
              <a:rPr lang="es-ES" altLang="en-US" sz="900" dirty="0" smtClean="0"/>
              <a:t>Nota: Las aplicaciones en los enlaces </a:t>
            </a:r>
            <a:r>
              <a:rPr lang="es-ES" altLang="en-US" sz="900" dirty="0" smtClean="0"/>
              <a:t>anteriores </a:t>
            </a:r>
            <a:r>
              <a:rPr lang="es-ES" altLang="en-US" sz="900" dirty="0" smtClean="0"/>
              <a:t>solamente están disponibles en inglés.</a:t>
            </a:r>
            <a:endParaRPr lang="es-ES" sz="900" dirty="0"/>
          </a:p>
        </p:txBody>
      </p:sp>
      <p:sp>
        <p:nvSpPr>
          <p:cNvPr id="13" name="TextBox 8"/>
          <p:cNvSpPr txBox="1">
            <a:spLocks noChangeArrowheads="1"/>
          </p:cNvSpPr>
          <p:nvPr/>
        </p:nvSpPr>
        <p:spPr bwMode="auto">
          <a:xfrm>
            <a:off x="2743200" y="5165973"/>
            <a:ext cx="2667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4635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s-ES" sz="1100" dirty="0"/>
              <a:t>Fuente: Consejo de Profesiones de la Construcción y la Edificación del Estado de California, AFL-CIO: Programa de Capacitación sobre Prevención de la Hipoacusia y Ruido en la Industria de la Construcción, financiado por la OSHA federal, 2015 (cortesía de Howard Leight, Honeywell)</a:t>
            </a:r>
            <a:endParaRPr lang="es-ES" altLang="en-US" sz="1100" dirty="0"/>
          </a:p>
        </p:txBody>
      </p:sp>
      <p:sp>
        <p:nvSpPr>
          <p:cNvPr id="14" name="TextBox 8"/>
          <p:cNvSpPr txBox="1">
            <a:spLocks noChangeArrowheads="1"/>
          </p:cNvSpPr>
          <p:nvPr/>
        </p:nvSpPr>
        <p:spPr bwMode="auto">
          <a:xfrm>
            <a:off x="6172200" y="5165973"/>
            <a:ext cx="2743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4635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s-ES" sz="1100" dirty="0"/>
              <a:t>Fuente: Consejo de Profesiones de la Construcción y la Edificación del Estado de California, AFL-CIO: Programa de Capacitación sobre Prevención de la Hipoacusia y Ruido en la Industria de la Construcción, financiado por la OSHA federal, 2015 (cortesía de Howard Leight, Honeywell)</a:t>
            </a:r>
            <a:endParaRPr lang="es-ES" altLang="en-US" sz="1100" dirty="0"/>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716" y="1896267"/>
            <a:ext cx="2001659" cy="2482057"/>
          </a:xfrm>
          <a:prstGeom prst="rect">
            <a:avLst/>
          </a:prstGeom>
        </p:spPr>
      </p:pic>
    </p:spTree>
    <p:extLst>
      <p:ext uri="{BB962C8B-B14F-4D97-AF65-F5344CB8AC3E}">
        <p14:creationId xmlns:p14="http://schemas.microsoft.com/office/powerpoint/2010/main" val="59100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rgbClr val="C00000"/>
          </a:solidFill>
        </p:spPr>
        <p:txBody>
          <a:bodyPr/>
          <a:lstStyle/>
          <a:p>
            <a:r>
              <a:rPr lang="es-ES" b="1" dirty="0">
                <a:solidFill>
                  <a:schemeClr val="bg1"/>
                </a:solidFill>
              </a:rPr>
              <a:t>Objetivo</a:t>
            </a:r>
            <a:endParaRPr lang="es-ES" dirty="0">
              <a:solidFill>
                <a:schemeClr val="bg1"/>
              </a:solidFill>
            </a:endParaRPr>
          </a:p>
        </p:txBody>
      </p:sp>
      <p:sp>
        <p:nvSpPr>
          <p:cNvPr id="3" name="Content Placeholder 2"/>
          <p:cNvSpPr>
            <a:spLocks noGrp="1"/>
          </p:cNvSpPr>
          <p:nvPr>
            <p:ph idx="1"/>
          </p:nvPr>
        </p:nvSpPr>
        <p:spPr>
          <a:xfrm>
            <a:off x="457200" y="1600200"/>
            <a:ext cx="8229600" cy="4525963"/>
          </a:xfrm>
        </p:spPr>
        <p:txBody>
          <a:bodyPr/>
          <a:lstStyle/>
          <a:p>
            <a:pPr marL="0" indent="0">
              <a:buNone/>
            </a:pPr>
            <a:r>
              <a:rPr lang="es-ES" sz="3600" dirty="0"/>
              <a:t>Proveer la capacitación necesaria para identificar los niveles peligrosos de ruido, comprender el riesgo de pérdida auditiva y conocer las medidas que se deben tomar para trabajar de manera segura a fin de evitar este problema</a:t>
            </a:r>
          </a:p>
        </p:txBody>
      </p:sp>
      <p:sp>
        <p:nvSpPr>
          <p:cNvPr id="4" name="Slide Number Placeholder 3"/>
          <p:cNvSpPr>
            <a:spLocks noGrp="1"/>
          </p:cNvSpPr>
          <p:nvPr>
            <p:ph type="sldNum" sz="quarter" idx="12"/>
          </p:nvPr>
        </p:nvSpPr>
        <p:spPr/>
        <p:txBody>
          <a:bodyPr/>
          <a:lstStyle/>
          <a:p>
            <a:pPr>
              <a:defRPr/>
            </a:pPr>
            <a:fld id="{256A79A5-4403-47D9-9B67-8F6B360CB51C}" type="slidenum">
              <a:rPr lang="en-US" smtClean="0">
                <a:solidFill>
                  <a:prstClr val="black"/>
                </a:solidFill>
              </a:rPr>
              <a:pPr>
                <a:defRPr/>
              </a:pPr>
              <a:t>3</a:t>
            </a:fld>
            <a:endParaRPr lang="es-ES" dirty="0">
              <a:solidFill>
                <a:prstClr val="black"/>
              </a:solidFill>
            </a:endParaRPr>
          </a:p>
        </p:txBody>
      </p:sp>
    </p:spTree>
    <p:extLst>
      <p:ext uri="{BB962C8B-B14F-4D97-AF65-F5344CB8AC3E}">
        <p14:creationId xmlns:p14="http://schemas.microsoft.com/office/powerpoint/2010/main" val="1971195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rgbClr val="C00000"/>
          </a:solidFill>
        </p:spPr>
        <p:txBody>
          <a:bodyPr/>
          <a:lstStyle/>
          <a:p>
            <a:r>
              <a:rPr lang="es-ES" b="1" dirty="0">
                <a:solidFill>
                  <a:schemeClr val="bg1"/>
                </a:solidFill>
              </a:rPr>
              <a:t>Aplicaciones de sonometría</a:t>
            </a:r>
          </a:p>
        </p:txBody>
      </p:sp>
      <p:sp>
        <p:nvSpPr>
          <p:cNvPr id="4" name="Content Placeholder 3"/>
          <p:cNvSpPr>
            <a:spLocks noGrp="1"/>
          </p:cNvSpPr>
          <p:nvPr>
            <p:ph idx="1"/>
          </p:nvPr>
        </p:nvSpPr>
        <p:spPr>
          <a:xfrm>
            <a:off x="457200" y="1600200"/>
            <a:ext cx="4800600" cy="4525963"/>
          </a:xfrm>
        </p:spPr>
        <p:txBody>
          <a:bodyPr/>
          <a:lstStyle/>
          <a:p>
            <a:pPr>
              <a:buNone/>
            </a:pPr>
            <a:r>
              <a:rPr lang="es-ES" b="1" dirty="0"/>
              <a:t>Sonómetro del NIOSH </a:t>
            </a:r>
            <a:r>
              <a:rPr lang="ar-EG" b="1" dirty="0"/>
              <a:t/>
            </a:r>
            <a:br>
              <a:rPr lang="ar-EG" b="1" dirty="0"/>
            </a:br>
            <a:r>
              <a:rPr lang="es-ES" b="1" dirty="0"/>
              <a:t>para iPhones</a:t>
            </a:r>
          </a:p>
          <a:p>
            <a:pPr>
              <a:buNone/>
            </a:pPr>
            <a:r>
              <a:rPr lang="en-US" dirty="0"/>
              <a:t>	</a:t>
            </a:r>
            <a:r>
              <a:rPr lang="es-ES" sz="2000" dirty="0">
                <a:solidFill>
                  <a:srgbClr val="0000FF"/>
                </a:solidFill>
              </a:rPr>
              <a:t>https://itunes.apple.com/us/app/niosh-slm/id1096545820?mt=8Iphone app </a:t>
            </a:r>
          </a:p>
          <a:p>
            <a:pPr>
              <a:buNone/>
            </a:pPr>
            <a:r>
              <a:rPr lang="es-ES" b="1" dirty="0"/>
              <a:t>Sonómetro para Android </a:t>
            </a:r>
            <a:r>
              <a:rPr lang="es-ES" sz="2000" dirty="0">
                <a:solidFill>
                  <a:srgbClr val="0000CC"/>
                </a:solidFill>
                <a:hlinkClick r:id="rId3"/>
              </a:rPr>
              <a:t>https://</a:t>
            </a:r>
            <a:r>
              <a:rPr lang="es-ES" sz="2000" dirty="0" smtClean="0">
                <a:solidFill>
                  <a:srgbClr val="0000CC"/>
                </a:solidFill>
                <a:hlinkClick r:id="rId3"/>
              </a:rPr>
              <a:t>play.google.com/store/apps/details?id=com.gamebasic.decibel</a:t>
            </a:r>
            <a:endParaRPr lang="es-ES" sz="2000" dirty="0" smtClean="0">
              <a:solidFill>
                <a:srgbClr val="0000CC"/>
              </a:solidFill>
            </a:endParaRPr>
          </a:p>
          <a:p>
            <a:pPr>
              <a:buNone/>
            </a:pPr>
            <a:r>
              <a:rPr lang="es-ES" altLang="en-US" sz="2000" dirty="0"/>
              <a:t>Nota: Las aplicaciones en los enlaces </a:t>
            </a:r>
            <a:r>
              <a:rPr lang="es-ES" altLang="en-US" sz="2000" dirty="0" smtClean="0"/>
              <a:t>anteriores </a:t>
            </a:r>
            <a:r>
              <a:rPr lang="es-ES" altLang="en-US" sz="2000" dirty="0" smtClean="0"/>
              <a:t>solamente </a:t>
            </a:r>
            <a:r>
              <a:rPr lang="es-ES" altLang="en-US" sz="2000" dirty="0"/>
              <a:t>están disponibles en inglés.</a:t>
            </a:r>
            <a:endParaRPr lang="es-ES" sz="2000" dirty="0"/>
          </a:p>
          <a:p>
            <a:pPr>
              <a:buNone/>
            </a:pPr>
            <a:endParaRPr lang="es-ES" sz="2000" dirty="0">
              <a:solidFill>
                <a:srgbClr val="0000CC"/>
              </a:solidFill>
            </a:endParaRPr>
          </a:p>
        </p:txBody>
      </p:sp>
      <p:sp>
        <p:nvSpPr>
          <p:cNvPr id="3" name="Slide Number Placeholder 2"/>
          <p:cNvSpPr>
            <a:spLocks noGrp="1"/>
          </p:cNvSpPr>
          <p:nvPr>
            <p:ph type="sldNum" sz="quarter" idx="12"/>
          </p:nvPr>
        </p:nvSpPr>
        <p:spPr/>
        <p:txBody>
          <a:bodyPr/>
          <a:lstStyle/>
          <a:p>
            <a:pPr>
              <a:defRPr/>
            </a:pPr>
            <a:fld id="{1E904738-2170-4413-A7A1-F6A3880C1892}" type="slidenum">
              <a:rPr lang="en-US" smtClean="0"/>
              <a:pPr>
                <a:defRPr/>
              </a:pPr>
              <a:t>30</a:t>
            </a:fld>
            <a:endParaRPr lang="es-E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600200"/>
            <a:ext cx="3492500" cy="4330700"/>
          </a:xfrm>
          <a:prstGeom prst="rect">
            <a:avLst/>
          </a:prstGeom>
        </p:spPr>
      </p:pic>
    </p:spTree>
    <p:extLst>
      <p:ext uri="{BB962C8B-B14F-4D97-AF65-F5344CB8AC3E}">
        <p14:creationId xmlns:p14="http://schemas.microsoft.com/office/powerpoint/2010/main" val="4143312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295400"/>
          </a:xfrm>
          <a:solidFill>
            <a:srgbClr val="C00000"/>
          </a:solidFill>
        </p:spPr>
        <p:txBody>
          <a:bodyPr/>
          <a:lstStyle/>
          <a:p>
            <a:r>
              <a:rPr lang="es-ES" altLang="en-US" sz="4000" b="1" dirty="0">
                <a:solidFill>
                  <a:schemeClr val="bg1"/>
                </a:solidFill>
                <a:latin typeface="Arial" charset="0"/>
              </a:rPr>
              <a:t>Maneras de controlar el ruido </a:t>
            </a:r>
            <a:r>
              <a:rPr lang="ar-EG" altLang="en-US" sz="4000" b="1" dirty="0">
                <a:solidFill>
                  <a:schemeClr val="bg1"/>
                </a:solidFill>
                <a:latin typeface="Arial" charset="0"/>
              </a:rPr>
              <a:t/>
            </a:r>
            <a:br>
              <a:rPr lang="ar-EG" altLang="en-US" sz="4000" b="1" dirty="0">
                <a:solidFill>
                  <a:schemeClr val="bg1"/>
                </a:solidFill>
                <a:latin typeface="Arial" charset="0"/>
              </a:rPr>
            </a:br>
            <a:r>
              <a:rPr lang="es-ES" altLang="en-US" sz="4000" b="1" dirty="0">
                <a:solidFill>
                  <a:schemeClr val="bg1"/>
                </a:solidFill>
                <a:latin typeface="Arial" charset="0"/>
              </a:rPr>
              <a:t>en las construcciones</a:t>
            </a:r>
            <a:endParaRPr lang="es-ES" sz="4000" dirty="0">
              <a:solidFill>
                <a:schemeClr val="bg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3614" y="1523923"/>
            <a:ext cx="6962355" cy="5029277"/>
          </a:xfrm>
        </p:spPr>
      </p:pic>
      <p:sp>
        <p:nvSpPr>
          <p:cNvPr id="4" name="Slide Number Placeholder 3"/>
          <p:cNvSpPr>
            <a:spLocks noGrp="1"/>
          </p:cNvSpPr>
          <p:nvPr>
            <p:ph type="sldNum" sz="quarter" idx="12"/>
          </p:nvPr>
        </p:nvSpPr>
        <p:spPr/>
        <p:txBody>
          <a:bodyPr/>
          <a:lstStyle/>
          <a:p>
            <a:pPr>
              <a:defRPr/>
            </a:pPr>
            <a:fld id="{089090D6-9531-4EC7-8523-DD4E936A7A84}" type="slidenum">
              <a:rPr lang="en-US" smtClean="0"/>
              <a:pPr>
                <a:defRPr/>
              </a:pPr>
              <a:t>31</a:t>
            </a:fld>
            <a:endParaRPr lang="es-ES" dirty="0"/>
          </a:p>
        </p:txBody>
      </p:sp>
      <p:sp>
        <p:nvSpPr>
          <p:cNvPr id="8" name="TextBox 7"/>
          <p:cNvSpPr txBox="1"/>
          <p:nvPr/>
        </p:nvSpPr>
        <p:spPr>
          <a:xfrm>
            <a:off x="152400" y="6557918"/>
            <a:ext cx="6324600" cy="261610"/>
          </a:xfrm>
          <a:prstGeom prst="rect">
            <a:avLst/>
          </a:prstGeom>
          <a:noFill/>
        </p:spPr>
        <p:txBody>
          <a:bodyPr wrap="square" rtlCol="0">
            <a:spAutoFit/>
          </a:bodyPr>
          <a:lstStyle/>
          <a:p>
            <a:r>
              <a:rPr lang="es-ES" sz="1100" dirty="0" smtClean="0"/>
              <a:t>Traducción: CPWR r2p</a:t>
            </a:r>
            <a:endParaRPr lang="es-ES" sz="1100" dirty="0"/>
          </a:p>
        </p:txBody>
      </p:sp>
    </p:spTree>
    <p:extLst>
      <p:ext uri="{BB962C8B-B14F-4D97-AF65-F5344CB8AC3E}">
        <p14:creationId xmlns:p14="http://schemas.microsoft.com/office/powerpoint/2010/main" val="904776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rgbClr val="C00000"/>
          </a:solidFill>
        </p:spPr>
        <p:txBody>
          <a:bodyPr/>
          <a:lstStyle/>
          <a:p>
            <a:r>
              <a:rPr lang="es-ES" sz="4000" b="1" dirty="0">
                <a:solidFill>
                  <a:schemeClr val="bg1"/>
                </a:solidFill>
              </a:rPr>
              <a:t>Ejemplos de controles administrativos </a:t>
            </a:r>
            <a:r>
              <a:rPr lang="ar-EG" sz="4000" b="1" dirty="0">
                <a:solidFill>
                  <a:schemeClr val="bg1"/>
                </a:solidFill>
              </a:rPr>
              <a:t/>
            </a:r>
            <a:br>
              <a:rPr lang="ar-EG" sz="4000" b="1" dirty="0">
                <a:solidFill>
                  <a:schemeClr val="bg1"/>
                </a:solidFill>
              </a:rPr>
            </a:br>
            <a:r>
              <a:rPr lang="es-ES" sz="4000" b="1" dirty="0">
                <a:solidFill>
                  <a:schemeClr val="bg1"/>
                </a:solidFill>
              </a:rPr>
              <a:t>y técnicos para el ruido</a:t>
            </a:r>
          </a:p>
        </p:txBody>
      </p:sp>
      <p:sp>
        <p:nvSpPr>
          <p:cNvPr id="3" name="Text Placeholder 2"/>
          <p:cNvSpPr>
            <a:spLocks noGrp="1"/>
          </p:cNvSpPr>
          <p:nvPr>
            <p:ph type="body" sz="half" idx="1"/>
          </p:nvPr>
        </p:nvSpPr>
        <p:spPr>
          <a:xfrm>
            <a:off x="152400" y="1447800"/>
            <a:ext cx="4267200" cy="4953000"/>
          </a:xfrm>
        </p:spPr>
        <p:txBody>
          <a:bodyPr/>
          <a:lstStyle/>
          <a:p>
            <a:pPr marL="0" indent="0">
              <a:buNone/>
            </a:pPr>
            <a:r>
              <a:rPr lang="es-ES" b="1" dirty="0"/>
              <a:t>Controles técnicos</a:t>
            </a:r>
          </a:p>
          <a:p>
            <a:pPr marL="914400" lvl="1" indent="-457200">
              <a:buFont typeface="Wingdings" panose="05000000000000000000" pitchFamily="2" charset="2"/>
              <a:buChar char="q"/>
            </a:pPr>
            <a:r>
              <a:rPr lang="es-ES" dirty="0"/>
              <a:t>Equipos silenciosos</a:t>
            </a:r>
          </a:p>
          <a:p>
            <a:pPr marL="914400" lvl="1" indent="-457200">
              <a:buFont typeface="Wingdings" panose="05000000000000000000" pitchFamily="2" charset="2"/>
              <a:buChar char="q"/>
            </a:pPr>
            <a:r>
              <a:rPr lang="es-ES" dirty="0"/>
              <a:t>Barreras y recubrimientos</a:t>
            </a:r>
          </a:p>
          <a:p>
            <a:pPr marL="914400" lvl="1" indent="-457200">
              <a:buFont typeface="Wingdings" panose="05000000000000000000" pitchFamily="2" charset="2"/>
              <a:buChar char="q"/>
            </a:pPr>
            <a:r>
              <a:rPr lang="es-ES" dirty="0"/>
              <a:t>Supresión del ruido en los equipos</a:t>
            </a:r>
          </a:p>
          <a:p>
            <a:pPr lvl="2">
              <a:buFont typeface="Wingdings" panose="05000000000000000000" pitchFamily="2" charset="2"/>
              <a:buChar char="ü"/>
            </a:pPr>
            <a:r>
              <a:rPr lang="es-ES" dirty="0"/>
              <a:t>Silenciadores</a:t>
            </a:r>
          </a:p>
          <a:p>
            <a:pPr marL="914400" lvl="1" indent="-457200">
              <a:buFont typeface="Wingdings" panose="05000000000000000000" pitchFamily="2" charset="2"/>
              <a:buChar char="q"/>
            </a:pPr>
            <a:r>
              <a:rPr lang="es-ES" dirty="0"/>
              <a:t>Mantenimiento de los equipos</a:t>
            </a:r>
          </a:p>
          <a:p>
            <a:pPr lvl="2">
              <a:buFont typeface="Wingdings" panose="05000000000000000000" pitchFamily="2" charset="2"/>
              <a:buChar char="ü"/>
            </a:pPr>
            <a:r>
              <a:rPr lang="es-ES" dirty="0"/>
              <a:t>Cintas</a:t>
            </a:r>
          </a:p>
          <a:p>
            <a:pPr lvl="2">
              <a:buFont typeface="Wingdings" panose="05000000000000000000" pitchFamily="2" charset="2"/>
              <a:buChar char="ü"/>
            </a:pPr>
            <a:r>
              <a:rPr lang="es-ES" dirty="0"/>
              <a:t>Lubricación</a:t>
            </a:r>
          </a:p>
        </p:txBody>
      </p:sp>
      <p:sp>
        <p:nvSpPr>
          <p:cNvPr id="4" name="Content Placeholder 3"/>
          <p:cNvSpPr>
            <a:spLocks noGrp="1"/>
          </p:cNvSpPr>
          <p:nvPr>
            <p:ph sz="half" idx="2"/>
          </p:nvPr>
        </p:nvSpPr>
        <p:spPr>
          <a:xfrm>
            <a:off x="4419600" y="1447800"/>
            <a:ext cx="4648200" cy="4678363"/>
          </a:xfrm>
        </p:spPr>
        <p:txBody>
          <a:bodyPr/>
          <a:lstStyle/>
          <a:p>
            <a:pPr marL="0" indent="0">
              <a:buNone/>
            </a:pPr>
            <a:r>
              <a:rPr lang="es-ES" b="1" dirty="0"/>
              <a:t>Controles administrativos</a:t>
            </a:r>
          </a:p>
          <a:p>
            <a:pPr marL="914400" lvl="1" indent="-457200">
              <a:buFont typeface="Wingdings" panose="05000000000000000000" pitchFamily="2" charset="2"/>
              <a:buChar char="q"/>
            </a:pPr>
            <a:r>
              <a:rPr lang="es-ES" dirty="0"/>
              <a:t>Carteles</a:t>
            </a:r>
          </a:p>
          <a:p>
            <a:pPr marL="914400" lvl="1" indent="-457200">
              <a:buFont typeface="Wingdings" panose="05000000000000000000" pitchFamily="2" charset="2"/>
              <a:buChar char="q"/>
            </a:pPr>
            <a:r>
              <a:rPr lang="es-ES" dirty="0"/>
              <a:t>Áreas designadas para actividades ruidosas</a:t>
            </a:r>
          </a:p>
          <a:p>
            <a:pPr marL="914400" lvl="1" indent="-457200">
              <a:buFont typeface="Wingdings" panose="05000000000000000000" pitchFamily="2" charset="2"/>
              <a:buChar char="q"/>
            </a:pPr>
            <a:r>
              <a:rPr lang="es-ES" dirty="0"/>
              <a:t>Colocación estratégica de los equipos ruidosos</a:t>
            </a:r>
          </a:p>
        </p:txBody>
      </p:sp>
      <p:sp>
        <p:nvSpPr>
          <p:cNvPr id="5" name="Slide Number Placeholder 4"/>
          <p:cNvSpPr>
            <a:spLocks noGrp="1"/>
          </p:cNvSpPr>
          <p:nvPr>
            <p:ph type="sldNum" sz="quarter" idx="12"/>
          </p:nvPr>
        </p:nvSpPr>
        <p:spPr/>
        <p:txBody>
          <a:bodyPr/>
          <a:lstStyle/>
          <a:p>
            <a:pPr>
              <a:defRPr/>
            </a:pPr>
            <a:fld id="{CB65010B-77D5-4AEC-976C-490177789995}" type="slidenum">
              <a:rPr lang="en-US" altLang="en-US" smtClean="0"/>
              <a:pPr>
                <a:defRPr/>
              </a:pPr>
              <a:t>32</a:t>
            </a:fld>
            <a:endParaRPr lang="es-ES" altLang="en-US" dirty="0"/>
          </a:p>
        </p:txBody>
      </p:sp>
    </p:spTree>
    <p:extLst>
      <p:ext uri="{BB962C8B-B14F-4D97-AF65-F5344CB8AC3E}">
        <p14:creationId xmlns:p14="http://schemas.microsoft.com/office/powerpoint/2010/main" val="2997859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0" y="0"/>
            <a:ext cx="9144000" cy="1752600"/>
          </a:xfrm>
          <a:solidFill>
            <a:srgbClr val="C00000"/>
          </a:solidFill>
        </p:spPr>
        <p:txBody>
          <a:bodyPr/>
          <a:lstStyle/>
          <a:p>
            <a:pPr>
              <a:lnSpc>
                <a:spcPts val="4400"/>
              </a:lnSpc>
            </a:pPr>
            <a:r>
              <a:rPr lang="es-ES" altLang="en-US" b="1" dirty="0">
                <a:solidFill>
                  <a:schemeClr val="bg1"/>
                </a:solidFill>
              </a:rPr>
              <a:t>Medidas que deberían adoptar </a:t>
            </a:r>
            <a:r>
              <a:rPr lang="ar-EG" altLang="en-US" b="1" dirty="0">
                <a:solidFill>
                  <a:schemeClr val="bg1"/>
                </a:solidFill>
              </a:rPr>
              <a:t/>
            </a:r>
            <a:br>
              <a:rPr lang="ar-EG" altLang="en-US" b="1" dirty="0">
                <a:solidFill>
                  <a:schemeClr val="bg1"/>
                </a:solidFill>
              </a:rPr>
            </a:br>
            <a:r>
              <a:rPr lang="es-ES" altLang="en-US" b="1" dirty="0">
                <a:solidFill>
                  <a:schemeClr val="bg1"/>
                </a:solidFill>
              </a:rPr>
              <a:t>los empleadores</a:t>
            </a:r>
            <a:r>
              <a:rPr lang="ar-EG" altLang="en-US" dirty="0"/>
              <a:t> </a:t>
            </a:r>
            <a:r>
              <a:rPr lang="es-ES" altLang="en-US" b="1" dirty="0">
                <a:solidFill>
                  <a:schemeClr val="bg1"/>
                </a:solidFill>
              </a:rPr>
              <a:t>para proteger </a:t>
            </a:r>
            <a:r>
              <a:rPr lang="ar-EG" altLang="en-US" b="1" dirty="0">
                <a:solidFill>
                  <a:schemeClr val="bg1"/>
                </a:solidFill>
              </a:rPr>
              <a:t/>
            </a:r>
            <a:br>
              <a:rPr lang="ar-EG" altLang="en-US" b="1" dirty="0">
                <a:solidFill>
                  <a:schemeClr val="bg1"/>
                </a:solidFill>
              </a:rPr>
            </a:br>
            <a:r>
              <a:rPr lang="es-ES" altLang="en-US" b="1" dirty="0">
                <a:solidFill>
                  <a:schemeClr val="bg1"/>
                </a:solidFill>
              </a:rPr>
              <a:t>a los trabajadores</a:t>
            </a:r>
          </a:p>
        </p:txBody>
      </p:sp>
      <p:sp>
        <p:nvSpPr>
          <p:cNvPr id="156675" name="Rectangle 3"/>
          <p:cNvSpPr>
            <a:spLocks noGrp="1" noChangeArrowheads="1"/>
          </p:cNvSpPr>
          <p:nvPr>
            <p:ph idx="1"/>
          </p:nvPr>
        </p:nvSpPr>
        <p:spPr>
          <a:xfrm>
            <a:off x="457200" y="1874837"/>
            <a:ext cx="8610600" cy="4525963"/>
          </a:xfrm>
        </p:spPr>
        <p:txBody>
          <a:bodyPr/>
          <a:lstStyle/>
          <a:p>
            <a:pPr marL="460375" indent="-460375">
              <a:lnSpc>
                <a:spcPts val="3000"/>
              </a:lnSpc>
              <a:spcBef>
                <a:spcPts val="400"/>
              </a:spcBef>
              <a:buFont typeface="Wingdings" panose="05000000000000000000" pitchFamily="2" charset="2"/>
              <a:buChar char="q"/>
            </a:pPr>
            <a:r>
              <a:rPr lang="es-ES" altLang="en-US" sz="2800" spc="-40" dirty="0"/>
              <a:t>Planificar: antes de empezar con el trabajo, identificar las actividades y equipos ruidosos y planificar la implementación de medidas de control del ruido, incluida la compra o alquiler de equipos más silenciosos</a:t>
            </a:r>
          </a:p>
          <a:p>
            <a:pPr marL="460375" indent="-460375">
              <a:lnSpc>
                <a:spcPts val="3000"/>
              </a:lnSpc>
              <a:spcBef>
                <a:spcPts val="400"/>
              </a:spcBef>
              <a:buFont typeface="Wingdings" panose="05000000000000000000" pitchFamily="2" charset="2"/>
              <a:buChar char="q"/>
            </a:pPr>
            <a:r>
              <a:rPr lang="es-ES" altLang="en-US" sz="2800" dirty="0"/>
              <a:t>Hacer una inspección visual a diario para corroborar que la planificación se haya implementado</a:t>
            </a:r>
          </a:p>
          <a:p>
            <a:pPr marL="460375" indent="-460375">
              <a:lnSpc>
                <a:spcPts val="3000"/>
              </a:lnSpc>
              <a:spcBef>
                <a:spcPts val="400"/>
              </a:spcBef>
              <a:buFont typeface="Wingdings" panose="05000000000000000000" pitchFamily="2" charset="2"/>
              <a:buChar char="q"/>
            </a:pPr>
            <a:r>
              <a:rPr lang="es-ES" altLang="en-US" sz="2800" dirty="0"/>
              <a:t>Controlar los niveles de ruido</a:t>
            </a:r>
          </a:p>
          <a:p>
            <a:pPr marL="460375" indent="-460375">
              <a:lnSpc>
                <a:spcPts val="3000"/>
              </a:lnSpc>
              <a:spcBef>
                <a:spcPts val="400"/>
              </a:spcBef>
              <a:buFont typeface="Wingdings" panose="05000000000000000000" pitchFamily="2" charset="2"/>
              <a:buChar char="q"/>
            </a:pPr>
            <a:r>
              <a:rPr lang="es-ES" altLang="en-US" sz="2800" dirty="0"/>
              <a:t>Proporcionar distintos tipos de protección auditiva, dada la posibilidad de que un único tipo o estilo no sea adecuado para todos los trabajadores</a:t>
            </a:r>
          </a:p>
          <a:p>
            <a:pPr marL="460375" indent="-460375">
              <a:lnSpc>
                <a:spcPts val="3000"/>
              </a:lnSpc>
              <a:spcBef>
                <a:spcPts val="400"/>
              </a:spcBef>
              <a:buFont typeface="Wingdings" panose="05000000000000000000" pitchFamily="2" charset="2"/>
              <a:buChar char="q"/>
            </a:pPr>
            <a:r>
              <a:rPr lang="es-ES" altLang="en-US" sz="2800" dirty="0"/>
              <a:t>Realizar capacitaciones sobre cada tipo de protección auditiva provista</a:t>
            </a:r>
          </a:p>
          <a:p>
            <a:pPr>
              <a:buNone/>
            </a:pPr>
            <a:endParaRPr lang="es-ES" altLang="en-US" dirty="0"/>
          </a:p>
          <a:p>
            <a:endParaRPr lang="es-ES" altLang="en-US" dirty="0"/>
          </a:p>
        </p:txBody>
      </p:sp>
      <p:sp>
        <p:nvSpPr>
          <p:cNvPr id="156676"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fld id="{7A1043B7-DC7A-4AC4-81C0-86BF0373378F}" type="slidenum">
              <a:rPr lang="en-US" altLang="en-US" sz="1400" smtClean="0"/>
              <a:pPr>
                <a:buFontTx/>
                <a:buNone/>
              </a:pPr>
              <a:t>33</a:t>
            </a:fld>
            <a:endParaRPr lang="es-ES" altLang="en-US" sz="1400" dirty="0"/>
          </a:p>
        </p:txBody>
      </p:sp>
    </p:spTree>
    <p:extLst>
      <p:ext uri="{BB962C8B-B14F-4D97-AF65-F5344CB8AC3E}">
        <p14:creationId xmlns:p14="http://schemas.microsoft.com/office/powerpoint/2010/main" val="520296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14500" y="1219200"/>
            <a:ext cx="5562600" cy="5562600"/>
          </a:xfrm>
        </p:spPr>
      </p:pic>
      <p:sp>
        <p:nvSpPr>
          <p:cNvPr id="2" name="Title 1"/>
          <p:cNvSpPr>
            <a:spLocks noGrp="1"/>
          </p:cNvSpPr>
          <p:nvPr>
            <p:ph type="title"/>
          </p:nvPr>
        </p:nvSpPr>
        <p:spPr>
          <a:xfrm>
            <a:off x="0" y="0"/>
            <a:ext cx="9144000" cy="1143000"/>
          </a:xfrm>
          <a:solidFill>
            <a:srgbClr val="C00000"/>
          </a:solidFill>
        </p:spPr>
        <p:txBody>
          <a:bodyPr/>
          <a:lstStyle/>
          <a:p>
            <a:pPr>
              <a:lnSpc>
                <a:spcPts val="4600"/>
              </a:lnSpc>
            </a:pPr>
            <a:r>
              <a:rPr lang="es-ES" b="1" dirty="0">
                <a:solidFill>
                  <a:schemeClr val="bg1"/>
                </a:solidFill>
              </a:rPr>
              <a:t>Equipos silenciosos para </a:t>
            </a:r>
            <a:r>
              <a:rPr lang="ar-EG" b="1" dirty="0">
                <a:solidFill>
                  <a:schemeClr val="bg1"/>
                </a:solidFill>
              </a:rPr>
              <a:t/>
            </a:r>
            <a:br>
              <a:rPr lang="ar-EG" b="1" dirty="0">
                <a:solidFill>
                  <a:schemeClr val="bg1"/>
                </a:solidFill>
              </a:rPr>
            </a:br>
            <a:r>
              <a:rPr lang="es-ES" b="1" dirty="0">
                <a:solidFill>
                  <a:schemeClr val="bg1"/>
                </a:solidFill>
              </a:rPr>
              <a:t>preservar la audición</a:t>
            </a:r>
            <a:endParaRPr lang="es-ES" dirty="0">
              <a:solidFill>
                <a:schemeClr val="bg1"/>
              </a:solidFill>
            </a:endParaRPr>
          </a:p>
        </p:txBody>
      </p:sp>
      <p:sp>
        <p:nvSpPr>
          <p:cNvPr id="4" name="Slide Number Placeholder 3"/>
          <p:cNvSpPr>
            <a:spLocks noGrp="1"/>
          </p:cNvSpPr>
          <p:nvPr>
            <p:ph type="sldNum" sz="quarter" idx="12"/>
          </p:nvPr>
        </p:nvSpPr>
        <p:spPr/>
        <p:txBody>
          <a:bodyPr/>
          <a:lstStyle/>
          <a:p>
            <a:pPr>
              <a:defRPr/>
            </a:pPr>
            <a:fld id="{A70882E7-4C5E-4735-8A30-BC4E60AC1404}" type="slidenum">
              <a:rPr lang="en-US" smtClean="0"/>
              <a:pPr>
                <a:defRPr/>
              </a:pPr>
              <a:t>34</a:t>
            </a:fld>
            <a:endParaRPr lang="es-ES" dirty="0"/>
          </a:p>
        </p:txBody>
      </p:sp>
    </p:spTree>
    <p:extLst>
      <p:ext uri="{BB962C8B-B14F-4D97-AF65-F5344CB8AC3E}">
        <p14:creationId xmlns:p14="http://schemas.microsoft.com/office/powerpoint/2010/main" val="3561618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Title 1"/>
          <p:cNvSpPr>
            <a:spLocks noGrp="1"/>
          </p:cNvSpPr>
          <p:nvPr>
            <p:ph type="title"/>
          </p:nvPr>
        </p:nvSpPr>
        <p:spPr>
          <a:xfrm>
            <a:off x="0" y="0"/>
            <a:ext cx="9144000" cy="990600"/>
          </a:xfrm>
          <a:solidFill>
            <a:srgbClr val="C00000"/>
          </a:solidFill>
        </p:spPr>
        <p:txBody>
          <a:bodyPr/>
          <a:lstStyle/>
          <a:p>
            <a:r>
              <a:rPr lang="es-ES" altLang="en-US" sz="4000" b="1" spc="-60" dirty="0">
                <a:solidFill>
                  <a:schemeClr val="bg1"/>
                </a:solidFill>
                <a:latin typeface="Arial" charset="0"/>
              </a:rPr>
              <a:t>Dispositivos de protección auditiva</a:t>
            </a:r>
          </a:p>
        </p:txBody>
      </p:sp>
      <p:sp>
        <p:nvSpPr>
          <p:cNvPr id="145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C76AD33-C53F-4181-9C69-FBA57E41D88F}" type="slidenum">
              <a:rPr lang="en-US" altLang="en-US" sz="1400" smtClean="0">
                <a:solidFill>
                  <a:srgbClr val="000000"/>
                </a:solidFill>
                <a:latin typeface="Arial" charset="0"/>
                <a:cs typeface="Arial" charset="0"/>
              </a:rPr>
              <a:pPr eaLnBrk="1" hangingPunct="1">
                <a:spcBef>
                  <a:spcPct val="0"/>
                </a:spcBef>
                <a:buFontTx/>
                <a:buNone/>
              </a:pPr>
              <a:t>35</a:t>
            </a:fld>
            <a:endParaRPr lang="es-ES" altLang="en-US" sz="1400" dirty="0">
              <a:solidFill>
                <a:srgbClr val="000000"/>
              </a:solidFill>
              <a:latin typeface="Arial" charset="0"/>
              <a:cs typeface="Arial" charset="0"/>
            </a:endParaRPr>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49768" y="1142999"/>
            <a:ext cx="3434700" cy="475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33600" y="5936159"/>
            <a:ext cx="4343400" cy="938719"/>
          </a:xfrm>
          <a:prstGeom prst="rect">
            <a:avLst/>
          </a:prstGeom>
        </p:spPr>
        <p:txBody>
          <a:bodyPr wrap="square">
            <a:spAutoFit/>
          </a:bodyPr>
          <a:lstStyle/>
          <a:p>
            <a:r>
              <a:rPr lang="es-ES" sz="1100" dirty="0"/>
              <a:t>Fuente: Compañía </a:t>
            </a:r>
            <a:r>
              <a:rPr lang="es-ES" sz="1100" dirty="0" smtClean="0"/>
              <a:t>3M</a:t>
            </a:r>
            <a:endParaRPr lang="es-ES" sz="1100" dirty="0"/>
          </a:p>
          <a:p>
            <a:r>
              <a:rPr lang="es-ES" sz="1100" dirty="0">
                <a:hlinkClick r:id="rId4"/>
              </a:rPr>
              <a:t>https://www.3m.com/3M/en_US/company-us/all-3m-products/~/3M-Diamond-Grade-Safety-Signs-200-299-Series?N=5002385+3294571656&amp;rt=rud</a:t>
            </a:r>
            <a:r>
              <a:rPr lang="es-ES" sz="1100" dirty="0"/>
              <a:t> </a:t>
            </a:r>
            <a:r>
              <a:rPr lang="es-ES" sz="1100" dirty="0" smtClean="0"/>
              <a:t/>
            </a:r>
            <a:br>
              <a:rPr lang="es-ES" sz="1100" dirty="0" smtClean="0"/>
            </a:br>
            <a:r>
              <a:rPr lang="es-ES" sz="1100" dirty="0" smtClean="0"/>
              <a:t>Nota: El recurso en el enlace solamente esta disponible en inglés</a:t>
            </a:r>
            <a:endParaRPr lang="es-ES" sz="1100" dirty="0"/>
          </a:p>
        </p:txBody>
      </p:sp>
    </p:spTree>
    <p:extLst>
      <p:ext uri="{BB962C8B-B14F-4D97-AF65-F5344CB8AC3E}">
        <p14:creationId xmlns:p14="http://schemas.microsoft.com/office/powerpoint/2010/main" val="4124793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1143000"/>
          </a:xfrm>
          <a:solidFill>
            <a:srgbClr val="C00000"/>
          </a:solidFill>
        </p:spPr>
        <p:txBody>
          <a:bodyPr/>
          <a:lstStyle/>
          <a:p>
            <a:pPr eaLnBrk="1" hangingPunct="1"/>
            <a:r>
              <a:rPr lang="es-ES" altLang="en-US" b="1" dirty="0">
                <a:solidFill>
                  <a:schemeClr val="bg1"/>
                </a:solidFill>
              </a:rPr>
              <a:t>Tipos de protección auditiva</a:t>
            </a:r>
          </a:p>
        </p:txBody>
      </p:sp>
      <p:sp>
        <p:nvSpPr>
          <p:cNvPr id="146435" name="Rectangle 3"/>
          <p:cNvSpPr>
            <a:spLocks noGrp="1" noChangeArrowheads="1"/>
          </p:cNvSpPr>
          <p:nvPr>
            <p:ph type="body" sz="half" idx="1"/>
          </p:nvPr>
        </p:nvSpPr>
        <p:spPr>
          <a:xfrm>
            <a:off x="457200" y="1600200"/>
            <a:ext cx="4518025" cy="4525963"/>
          </a:xfrm>
        </p:spPr>
        <p:txBody>
          <a:bodyPr/>
          <a:lstStyle/>
          <a:p>
            <a:pPr marL="460375" indent="-460375" eaLnBrk="1" hangingPunct="1">
              <a:buFont typeface="Wingdings" panose="05000000000000000000" pitchFamily="2" charset="2"/>
              <a:buChar char="q"/>
            </a:pPr>
            <a:r>
              <a:rPr lang="es-ES" dirty="0"/>
              <a:t>Tapones de espuma (adaptables)</a:t>
            </a:r>
          </a:p>
          <a:p>
            <a:pPr marL="460375" indent="-460375" eaLnBrk="1" hangingPunct="1">
              <a:buFont typeface="Wingdings" panose="05000000000000000000" pitchFamily="2" charset="2"/>
              <a:buChar char="q"/>
            </a:pPr>
            <a:r>
              <a:rPr lang="es-ES" dirty="0"/>
              <a:t>Tapones reutilizables</a:t>
            </a:r>
          </a:p>
          <a:p>
            <a:pPr marL="460375" indent="-460375" eaLnBrk="1" hangingPunct="1">
              <a:buFont typeface="Wingdings" panose="05000000000000000000" pitchFamily="2" charset="2"/>
              <a:buChar char="q"/>
            </a:pPr>
            <a:r>
              <a:rPr lang="es-ES" dirty="0"/>
              <a:t>Tapones moldeables a medida</a:t>
            </a:r>
          </a:p>
          <a:p>
            <a:pPr marL="460375" indent="-460375" eaLnBrk="1" hangingPunct="1">
              <a:buFont typeface="Wingdings" panose="05000000000000000000" pitchFamily="2" charset="2"/>
              <a:buChar char="q"/>
            </a:pPr>
            <a:r>
              <a:rPr lang="es-ES" dirty="0"/>
              <a:t>Tapones semiaurales o con banda</a:t>
            </a:r>
          </a:p>
          <a:p>
            <a:pPr marL="460375" indent="-460375" eaLnBrk="1" hangingPunct="1">
              <a:buFont typeface="Wingdings" panose="05000000000000000000" pitchFamily="2" charset="2"/>
              <a:buChar char="q"/>
            </a:pPr>
            <a:r>
              <a:rPr lang="es-ES" dirty="0"/>
              <a:t>Orejeras</a:t>
            </a:r>
          </a:p>
        </p:txBody>
      </p:sp>
      <p:pic>
        <p:nvPicPr>
          <p:cNvPr id="146437" name="Picture 6" descr="Picture_26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486400" y="1781175"/>
            <a:ext cx="2971800" cy="3771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9"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36AE14F-81DA-444C-AD2C-1504859EABDD}" type="slidenum">
              <a:rPr lang="en-US" altLang="en-US" sz="1400" smtClean="0"/>
              <a:pPr eaLnBrk="1" hangingPunct="1">
                <a:spcBef>
                  <a:spcPct val="0"/>
                </a:spcBef>
                <a:buFontTx/>
                <a:buNone/>
              </a:pPr>
              <a:t>36</a:t>
            </a:fld>
            <a:endParaRPr lang="es-ES" altLang="en-US" sz="1400" dirty="0"/>
          </a:p>
        </p:txBody>
      </p:sp>
      <p:sp>
        <p:nvSpPr>
          <p:cNvPr id="146436" name="Text Box 4"/>
          <p:cNvSpPr txBox="1">
            <a:spLocks noChangeArrowheads="1"/>
          </p:cNvSpPr>
          <p:nvPr/>
        </p:nvSpPr>
        <p:spPr bwMode="auto">
          <a:xfrm>
            <a:off x="6400800" y="1905000"/>
            <a:ext cx="1463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3600" dirty="0">
              <a:solidFill>
                <a:schemeClr val="tx2"/>
              </a:solidFill>
              <a:latin typeface="Helvetica" pitchFamily="34" charset="0"/>
            </a:endParaRPr>
          </a:p>
        </p:txBody>
      </p:sp>
      <p:sp>
        <p:nvSpPr>
          <p:cNvPr id="9" name="TextBox 5"/>
          <p:cNvSpPr txBox="1">
            <a:spLocks noChangeArrowheads="1"/>
          </p:cNvSpPr>
          <p:nvPr/>
        </p:nvSpPr>
        <p:spPr bwMode="auto">
          <a:xfrm>
            <a:off x="5410200" y="5554335"/>
            <a:ext cx="32004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4635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s-ES" sz="1100" dirty="0"/>
              <a:t>Fuente: Consejo de Profesiones de la Construcción y la Edificación del Estado de California, AFL-CIO: Programa de Capacitación sobre Prevención de la Hipoacusia y Ruido en la Industria de la Construcción, financiado por la OSHA federal, 2015 (cortesía de Build It Smart) </a:t>
            </a:r>
          </a:p>
          <a:p>
            <a:pPr eaLnBrk="1" hangingPunct="1">
              <a:spcBef>
                <a:spcPct val="0"/>
              </a:spcBef>
              <a:buFontTx/>
              <a:buNone/>
            </a:pPr>
            <a:endParaRPr lang="es-ES" altLang="en-US" sz="1100" dirty="0"/>
          </a:p>
        </p:txBody>
      </p:sp>
    </p:spTree>
    <p:extLst>
      <p:ext uri="{BB962C8B-B14F-4D97-AF65-F5344CB8AC3E}">
        <p14:creationId xmlns:p14="http://schemas.microsoft.com/office/powerpoint/2010/main" val="1001509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0"/>
            <a:ext cx="9144000" cy="1417638"/>
          </a:xfrm>
          <a:solidFill>
            <a:srgbClr val="C00000"/>
          </a:solidFill>
        </p:spPr>
        <p:txBody>
          <a:bodyPr/>
          <a:lstStyle/>
          <a:p>
            <a:r>
              <a:rPr lang="es-ES" altLang="en-US" b="1" dirty="0">
                <a:solidFill>
                  <a:schemeClr val="bg1"/>
                </a:solidFill>
              </a:rPr>
              <a:t>Selección de protección auditiva</a:t>
            </a:r>
          </a:p>
        </p:txBody>
      </p:sp>
      <p:sp>
        <p:nvSpPr>
          <p:cNvPr id="147459" name="Rectangle 3"/>
          <p:cNvSpPr>
            <a:spLocks noGrp="1" noChangeArrowheads="1"/>
          </p:cNvSpPr>
          <p:nvPr>
            <p:ph type="body" sz="half" idx="1"/>
          </p:nvPr>
        </p:nvSpPr>
        <p:spPr>
          <a:xfrm>
            <a:off x="1295400" y="1676400"/>
            <a:ext cx="7162800" cy="4095750"/>
          </a:xfrm>
        </p:spPr>
        <p:txBody>
          <a:bodyPr/>
          <a:lstStyle/>
          <a:p>
            <a:pPr marL="460375" indent="-460375">
              <a:buFont typeface="Wingdings" panose="05000000000000000000" pitchFamily="2" charset="2"/>
              <a:buChar char="q"/>
            </a:pPr>
            <a:r>
              <a:rPr lang="es-ES" dirty="0"/>
              <a:t>Conveniencia</a:t>
            </a:r>
          </a:p>
          <a:p>
            <a:pPr marL="460375" indent="-460375">
              <a:buFont typeface="Wingdings" panose="05000000000000000000" pitchFamily="2" charset="2"/>
              <a:buChar char="q"/>
            </a:pPr>
            <a:r>
              <a:rPr lang="es-ES" dirty="0"/>
              <a:t>Comodidad</a:t>
            </a:r>
          </a:p>
          <a:p>
            <a:pPr marL="460375" indent="-460375">
              <a:buFont typeface="Wingdings" panose="05000000000000000000" pitchFamily="2" charset="2"/>
              <a:buChar char="q"/>
            </a:pPr>
            <a:r>
              <a:rPr lang="es-ES" dirty="0"/>
              <a:t>Necesidades de comunicación</a:t>
            </a:r>
          </a:p>
          <a:p>
            <a:pPr marL="460375" indent="-460375">
              <a:buFont typeface="Wingdings" panose="05000000000000000000" pitchFamily="2" charset="2"/>
              <a:buChar char="q"/>
            </a:pPr>
            <a:r>
              <a:rPr lang="es-ES" dirty="0"/>
              <a:t>Higiene</a:t>
            </a:r>
          </a:p>
          <a:p>
            <a:pPr marL="460375" indent="-460375">
              <a:buFont typeface="Wingdings" panose="05000000000000000000" pitchFamily="2" charset="2"/>
              <a:buChar char="q"/>
            </a:pPr>
            <a:r>
              <a:rPr lang="es-ES" dirty="0"/>
              <a:t>Capacidad auditiva del trabajador</a:t>
            </a:r>
          </a:p>
          <a:p>
            <a:pPr marL="460375" indent="-460375">
              <a:buFont typeface="Wingdings" panose="05000000000000000000" pitchFamily="2" charset="2"/>
              <a:buChar char="q"/>
            </a:pPr>
            <a:r>
              <a:rPr lang="es-ES" dirty="0"/>
              <a:t>Nivel de ruido</a:t>
            </a:r>
          </a:p>
          <a:p>
            <a:pPr marL="460375" indent="-460375">
              <a:buFont typeface="Wingdings" panose="05000000000000000000" pitchFamily="2" charset="2"/>
              <a:buChar char="q"/>
            </a:pPr>
            <a:r>
              <a:rPr lang="es-ES" altLang="en-US" b="1" dirty="0">
                <a:solidFill>
                  <a:srgbClr val="FF0000"/>
                </a:solidFill>
              </a:rPr>
              <a:t>Reducción del ruido necesaria</a:t>
            </a:r>
          </a:p>
        </p:txBody>
      </p:sp>
      <p:sp>
        <p:nvSpPr>
          <p:cNvPr id="147462"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1DA776D-92AA-4A8D-921B-CA7A8C1B6473}" type="slidenum">
              <a:rPr lang="en-US" altLang="en-US" sz="1400" smtClean="0"/>
              <a:pPr eaLnBrk="1" hangingPunct="1">
                <a:spcBef>
                  <a:spcPct val="0"/>
                </a:spcBef>
                <a:buFontTx/>
                <a:buNone/>
              </a:pPr>
              <a:t>37</a:t>
            </a:fld>
            <a:endParaRPr lang="es-ES" altLang="en-US" sz="1400" dirty="0"/>
          </a:p>
        </p:txBody>
      </p:sp>
    </p:spTree>
    <p:extLst>
      <p:ext uri="{BB962C8B-B14F-4D97-AF65-F5344CB8AC3E}">
        <p14:creationId xmlns:p14="http://schemas.microsoft.com/office/powerpoint/2010/main" val="181272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0" y="0"/>
            <a:ext cx="9144000" cy="1143000"/>
          </a:xfrm>
          <a:solidFill>
            <a:srgbClr val="C00000"/>
          </a:solidFill>
        </p:spPr>
        <p:txBody>
          <a:bodyPr/>
          <a:lstStyle/>
          <a:p>
            <a:pPr eaLnBrk="1" hangingPunct="1">
              <a:lnSpc>
                <a:spcPts val="4400"/>
              </a:lnSpc>
            </a:pPr>
            <a:r>
              <a:rPr lang="es-ES" altLang="en-US" sz="3600" b="1" dirty="0">
                <a:solidFill>
                  <a:schemeClr val="bg1"/>
                </a:solidFill>
              </a:rPr>
              <a:t>Ventajas y desventajas</a:t>
            </a:r>
            <a:r>
              <a:rPr lang="ar-EG" altLang="en-US" dirty="0"/>
              <a:t> </a:t>
            </a:r>
            <a:r>
              <a:rPr lang="es-ES" altLang="en-US" sz="3600" b="1" dirty="0">
                <a:solidFill>
                  <a:schemeClr val="bg1"/>
                </a:solidFill>
              </a:rPr>
              <a:t>de los </a:t>
            </a:r>
            <a:r>
              <a:rPr lang="ar-EG" altLang="en-US" sz="3600" b="1" dirty="0">
                <a:solidFill>
                  <a:schemeClr val="bg1"/>
                </a:solidFill>
              </a:rPr>
              <a:t/>
            </a:r>
            <a:br>
              <a:rPr lang="ar-EG" altLang="en-US" sz="3600" b="1" dirty="0">
                <a:solidFill>
                  <a:schemeClr val="bg1"/>
                </a:solidFill>
              </a:rPr>
            </a:br>
            <a:r>
              <a:rPr lang="es-ES" altLang="en-US" sz="3600" b="1" dirty="0">
                <a:solidFill>
                  <a:schemeClr val="bg1"/>
                </a:solidFill>
              </a:rPr>
              <a:t>distintos tipos de protección auditiva</a:t>
            </a:r>
          </a:p>
        </p:txBody>
      </p:sp>
      <p:graphicFrame>
        <p:nvGraphicFramePr>
          <p:cNvPr id="267304" name="Group 40"/>
          <p:cNvGraphicFramePr>
            <a:graphicFrameLocks noGrp="1"/>
          </p:cNvGraphicFramePr>
          <p:nvPr>
            <p:ph type="tbl" idx="1"/>
            <p:extLst>
              <p:ext uri="{D42A27DB-BD31-4B8C-83A1-F6EECF244321}">
                <p14:modId xmlns:p14="http://schemas.microsoft.com/office/powerpoint/2010/main" val="1046741899"/>
              </p:ext>
            </p:extLst>
          </p:nvPr>
        </p:nvGraphicFramePr>
        <p:xfrm>
          <a:off x="381000" y="1219200"/>
          <a:ext cx="8458200" cy="5044342"/>
        </p:xfrm>
        <a:graphic>
          <a:graphicData uri="http://schemas.openxmlformats.org/drawingml/2006/table">
            <a:tbl>
              <a:tblPr/>
              <a:tblGrid>
                <a:gridCol w="1939954">
                  <a:extLst>
                    <a:ext uri="{9D8B030D-6E8A-4147-A177-3AD203B41FA5}">
                      <a16:colId xmlns:a16="http://schemas.microsoft.com/office/drawing/2014/main" xmlns="" val="20000"/>
                    </a:ext>
                  </a:extLst>
                </a:gridCol>
                <a:gridCol w="1784758">
                  <a:extLst>
                    <a:ext uri="{9D8B030D-6E8A-4147-A177-3AD203B41FA5}">
                      <a16:colId xmlns:a16="http://schemas.microsoft.com/office/drawing/2014/main" xmlns="" val="20001"/>
                    </a:ext>
                  </a:extLst>
                </a:gridCol>
                <a:gridCol w="1551963">
                  <a:extLst>
                    <a:ext uri="{9D8B030D-6E8A-4147-A177-3AD203B41FA5}">
                      <a16:colId xmlns:a16="http://schemas.microsoft.com/office/drawing/2014/main" xmlns="" val="20002"/>
                    </a:ext>
                  </a:extLst>
                </a:gridCol>
                <a:gridCol w="3181525">
                  <a:extLst>
                    <a:ext uri="{9D8B030D-6E8A-4147-A177-3AD203B41FA5}">
                      <a16:colId xmlns:a16="http://schemas.microsoft.com/office/drawing/2014/main" xmlns="" val="20003"/>
                    </a:ext>
                  </a:extLst>
                </a:gridCol>
              </a:tblGrid>
              <a:tr h="6858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ts val="2600"/>
                        </a:lnSpc>
                        <a:spcBef>
                          <a:spcPts val="3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Tipo</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ts val="2600"/>
                        </a:lnSpc>
                        <a:spcBef>
                          <a:spcPts val="3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Reducción del ruido</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ts val="2600"/>
                        </a:lnSpc>
                        <a:spcBef>
                          <a:spcPts val="3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Ventajas</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ts val="2600"/>
                        </a:lnSpc>
                        <a:spcBef>
                          <a:spcPts val="300"/>
                        </a:spcBef>
                        <a:spcAft>
                          <a:spcPct val="0"/>
                        </a:spcAft>
                        <a:buClrTx/>
                        <a:buSzTx/>
                        <a:buFontTx/>
                        <a:buNone/>
                        <a:tabLst/>
                      </a:pPr>
                      <a:r>
                        <a:rPr kumimoji="0" lang="es-ES" altLang="en-US" sz="2400" b="1" i="0" u="none" strike="noStrike" cap="none" normalizeH="0" baseline="0" dirty="0">
                          <a:ln>
                            <a:noFill/>
                          </a:ln>
                          <a:solidFill>
                            <a:schemeClr val="tx1"/>
                          </a:solidFill>
                          <a:effectLst/>
                          <a:latin typeface="Arial" charset="0"/>
                        </a:rPr>
                        <a:t>Desventajas</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extLst>
                  <a:ext uri="{0D108BD9-81ED-4DB2-BD59-A6C34878D82A}">
                    <a16:rowId xmlns:a16="http://schemas.microsoft.com/office/drawing/2014/main" xmlns="" val="10000"/>
                  </a:ext>
                </a:extLst>
              </a:tr>
              <a:tr h="70093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Tapones de espuma/</a:t>
                      </a:r>
                      <a:r>
                        <a:rPr kumimoji="0" lang="ar-EG" altLang="en-US" sz="2000" b="0" i="0" u="none" strike="noStrike" cap="none" normalizeH="0" baseline="0" dirty="0">
                          <a:ln>
                            <a:noFill/>
                          </a:ln>
                          <a:solidFill>
                            <a:schemeClr val="tx1"/>
                          </a:solidFill>
                          <a:effectLst/>
                          <a:latin typeface="Arial" charset="0"/>
                        </a:rPr>
                        <a:t/>
                      </a:r>
                      <a:br>
                        <a:rPr kumimoji="0" lang="ar-EG" altLang="en-US" sz="2000" b="0" i="0" u="none" strike="noStrike" cap="none" normalizeH="0" baseline="0" dirty="0">
                          <a:ln>
                            <a:noFill/>
                          </a:ln>
                          <a:solidFill>
                            <a:schemeClr val="tx1"/>
                          </a:solidFill>
                          <a:effectLst/>
                          <a:latin typeface="Arial" charset="0"/>
                        </a:rPr>
                      </a:br>
                      <a:r>
                        <a:rPr kumimoji="0" lang="es-ES" altLang="en-US" sz="2000" b="0" i="0" u="none" strike="noStrike" cap="none" normalizeH="0" baseline="0" dirty="0">
                          <a:ln>
                            <a:noFill/>
                          </a:ln>
                          <a:solidFill>
                            <a:schemeClr val="tx1"/>
                          </a:solidFill>
                          <a:effectLst/>
                          <a:latin typeface="Arial" charset="0"/>
                        </a:rPr>
                        <a:t>moldeables</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Alta</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Fácil obtención</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-Problemas de higiene</a:t>
                      </a:r>
                      <a:r>
                        <a:rPr dirty="0"/>
                        <a:t/>
                      </a:r>
                      <a:br>
                        <a:rPr dirty="0"/>
                      </a:br>
                      <a:r>
                        <a:rPr kumimoji="0" lang="es-ES" altLang="en-US" sz="2000" b="0" i="0" u="none" strike="noStrike" cap="none" normalizeH="0" baseline="0" dirty="0">
                          <a:ln>
                            <a:noFill/>
                          </a:ln>
                          <a:solidFill>
                            <a:schemeClr val="tx1"/>
                          </a:solidFill>
                          <a:effectLst/>
                          <a:latin typeface="Arial" charset="0"/>
                        </a:rPr>
                        <a:t>-Toma tiempo moldearlos.</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093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Tapones reutilizables (preformados)</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Media</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Fácil adaptación</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-Reemplazo costoso</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2297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Tapones semiaurales o</a:t>
                      </a:r>
                      <a:r>
                        <a:rPr dirty="0"/>
                        <a:t/>
                      </a:r>
                      <a:br>
                        <a:rPr dirty="0"/>
                      </a:br>
                      <a:r>
                        <a:rPr kumimoji="0" lang="es-ES" altLang="en-US" sz="2000" b="0" i="0" u="none" strike="noStrike" cap="none" normalizeH="0" baseline="0" dirty="0">
                          <a:ln>
                            <a:noFill/>
                          </a:ln>
                          <a:solidFill>
                            <a:schemeClr val="tx1"/>
                          </a:solidFill>
                          <a:effectLst/>
                          <a:latin typeface="Arial" charset="0"/>
                        </a:rPr>
                        <a:t>con banda</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Baja</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Fácil adaptación</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-Incómodos</a:t>
                      </a:r>
                      <a:r>
                        <a:rPr dirty="0"/>
                        <a:t/>
                      </a:r>
                      <a:br>
                        <a:rPr dirty="0"/>
                      </a:br>
                      <a:r>
                        <a:rPr kumimoji="0" lang="es-ES" altLang="en-US" sz="2000" b="0" i="0" u="none" strike="noStrike" cap="none" spc="-50" normalizeH="0" baseline="0" dirty="0">
                          <a:ln>
                            <a:noFill/>
                          </a:ln>
                          <a:solidFill>
                            <a:schemeClr val="tx1"/>
                          </a:solidFill>
                          <a:effectLst/>
                          <a:latin typeface="Arial" charset="0"/>
                        </a:rPr>
                        <a:t>-Si la banda recibe un golpe, el sonido del choque se transfiere al oído.</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096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Orejeras</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Alta</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Fácil adaptación</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-Calurosas, pesadas, incómodas</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0093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A medida</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Baja a media</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Fácil adaptación</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ts val="2000"/>
                        </a:lnSpc>
                        <a:spcBef>
                          <a:spcPts val="300"/>
                        </a:spcBef>
                        <a:spcAft>
                          <a:spcPct val="0"/>
                        </a:spcAft>
                        <a:buClrTx/>
                        <a:buSzTx/>
                        <a:buFontTx/>
                        <a:buNone/>
                        <a:tabLst/>
                      </a:pPr>
                      <a:r>
                        <a:rPr kumimoji="0" lang="es-ES" altLang="en-US" sz="2000" b="0" i="0" u="none" strike="noStrike" cap="none" normalizeH="0" baseline="0" dirty="0">
                          <a:ln>
                            <a:noFill/>
                          </a:ln>
                          <a:solidFill>
                            <a:schemeClr val="tx1"/>
                          </a:solidFill>
                          <a:effectLst/>
                          <a:latin typeface="Arial" charset="0"/>
                        </a:rPr>
                        <a:t>-Costosas</a:t>
                      </a:r>
                      <a:r>
                        <a:rPr dirty="0"/>
                        <a:t/>
                      </a:r>
                      <a:br>
                        <a:rPr dirty="0"/>
                      </a:br>
                      <a:r>
                        <a:rPr kumimoji="0" lang="es-ES" altLang="en-US" sz="2000" b="0" i="0" u="none" strike="noStrike" cap="none" normalizeH="0" baseline="0" dirty="0">
                          <a:ln>
                            <a:noFill/>
                          </a:ln>
                          <a:solidFill>
                            <a:schemeClr val="tx1"/>
                          </a:solidFill>
                          <a:effectLst/>
                          <a:latin typeface="Arial" charset="0"/>
                        </a:rPr>
                        <a:t>-Se deben cambiar cada 3-5 años.</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149544"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52C4753-8C11-49B5-8D19-037CBBFFA989}" type="slidenum">
              <a:rPr lang="en-US" altLang="en-US" sz="1400" smtClean="0"/>
              <a:pPr eaLnBrk="1" hangingPunct="1">
                <a:spcBef>
                  <a:spcPct val="0"/>
                </a:spcBef>
                <a:buFontTx/>
                <a:buNone/>
              </a:pPr>
              <a:t>38</a:t>
            </a:fld>
            <a:endParaRPr lang="es-ES" altLang="en-US" sz="1400" dirty="0"/>
          </a:p>
        </p:txBody>
      </p:sp>
      <p:sp>
        <p:nvSpPr>
          <p:cNvPr id="6" name="TextBox 5"/>
          <p:cNvSpPr txBox="1"/>
          <p:nvPr/>
        </p:nvSpPr>
        <p:spPr>
          <a:xfrm>
            <a:off x="381000" y="6350913"/>
            <a:ext cx="8382000" cy="430887"/>
          </a:xfrm>
          <a:prstGeom prst="rect">
            <a:avLst/>
          </a:prstGeom>
          <a:noFill/>
        </p:spPr>
        <p:txBody>
          <a:bodyPr wrap="square" rtlCol="0">
            <a:spAutoFit/>
          </a:bodyPr>
          <a:lstStyle/>
          <a:p>
            <a:r>
              <a:rPr lang="es-ES" sz="1100" dirty="0"/>
              <a:t>Fuente: Consejo de Profesiones de la Construcción y la Edificación del Estado de California, AFL-CIO: Programa de Capacitación sobre Prevención de la Hipoacusia y Ruido en la Industria de la Construcción, financiado por la OSHA federal, 2015</a:t>
            </a:r>
          </a:p>
        </p:txBody>
      </p:sp>
    </p:spTree>
    <p:extLst>
      <p:ext uri="{BB962C8B-B14F-4D97-AF65-F5344CB8AC3E}">
        <p14:creationId xmlns:p14="http://schemas.microsoft.com/office/powerpoint/2010/main" val="474910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0"/>
            <a:ext cx="9144000" cy="1219200"/>
          </a:xfrm>
          <a:solidFill>
            <a:srgbClr val="C00000"/>
          </a:solidFill>
        </p:spPr>
        <p:txBody>
          <a:bodyPr/>
          <a:lstStyle/>
          <a:p>
            <a:pPr eaLnBrk="1" hangingPunct="1"/>
            <a:r>
              <a:rPr lang="es-ES" altLang="en-US" b="1" dirty="0">
                <a:solidFill>
                  <a:schemeClr val="bg1"/>
                </a:solidFill>
                <a:latin typeface="Arial" charset="0"/>
              </a:rPr>
              <a:t>Cuidado y mantenimiento</a:t>
            </a:r>
          </a:p>
        </p:txBody>
      </p:sp>
      <p:sp>
        <p:nvSpPr>
          <p:cNvPr id="151555" name="Rectangle 3"/>
          <p:cNvSpPr>
            <a:spLocks noGrp="1" noChangeArrowheads="1"/>
          </p:cNvSpPr>
          <p:nvPr>
            <p:ph sz="half" idx="1"/>
          </p:nvPr>
        </p:nvSpPr>
        <p:spPr>
          <a:xfrm>
            <a:off x="838200" y="1447800"/>
            <a:ext cx="7848600" cy="3810000"/>
          </a:xfrm>
        </p:spPr>
        <p:txBody>
          <a:bodyPr/>
          <a:lstStyle/>
          <a:p>
            <a:pPr marL="0" indent="0" eaLnBrk="1" hangingPunct="1">
              <a:lnSpc>
                <a:spcPct val="90000"/>
              </a:lnSpc>
              <a:spcBef>
                <a:spcPct val="40000"/>
              </a:spcBef>
              <a:spcAft>
                <a:spcPct val="5000"/>
              </a:spcAft>
              <a:buFont typeface="Arial" charset="0"/>
              <a:buNone/>
            </a:pPr>
            <a:r>
              <a:rPr lang="es-ES" altLang="en-US" sz="3200" b="1" dirty="0">
                <a:latin typeface="Arial" charset="0"/>
              </a:rPr>
              <a:t>Tapones de espuma cilíndricos</a:t>
            </a:r>
          </a:p>
          <a:p>
            <a:pPr marL="914400" lvl="1" indent="-457200" eaLnBrk="1" hangingPunct="1">
              <a:lnSpc>
                <a:spcPct val="90000"/>
              </a:lnSpc>
              <a:spcBef>
                <a:spcPct val="40000"/>
              </a:spcBef>
              <a:spcAft>
                <a:spcPct val="5000"/>
              </a:spcAft>
              <a:buFont typeface="Wingdings" pitchFamily="2" charset="2"/>
              <a:buChar char="ü"/>
            </a:pPr>
            <a:r>
              <a:rPr lang="es-ES" altLang="en-US" sz="3200" dirty="0">
                <a:latin typeface="Arial" charset="0"/>
              </a:rPr>
              <a:t>Descartar los tapones de espuma cilíndricos luego de cada uso</a:t>
            </a:r>
          </a:p>
          <a:p>
            <a:pPr marL="0" indent="0" eaLnBrk="1" hangingPunct="1">
              <a:lnSpc>
                <a:spcPct val="90000"/>
              </a:lnSpc>
              <a:spcBef>
                <a:spcPct val="40000"/>
              </a:spcBef>
              <a:spcAft>
                <a:spcPct val="5000"/>
              </a:spcAft>
              <a:buFont typeface="Arial" charset="0"/>
              <a:buNone/>
            </a:pPr>
            <a:r>
              <a:rPr lang="es-ES" altLang="en-US" sz="3200" b="1" dirty="0">
                <a:latin typeface="Arial" charset="0"/>
              </a:rPr>
              <a:t>Tapones reutilizables</a:t>
            </a:r>
          </a:p>
          <a:p>
            <a:pPr marL="914400" lvl="1" indent="-457200" eaLnBrk="1" hangingPunct="1">
              <a:lnSpc>
                <a:spcPct val="90000"/>
              </a:lnSpc>
              <a:spcBef>
                <a:spcPct val="40000"/>
              </a:spcBef>
              <a:spcAft>
                <a:spcPct val="5000"/>
              </a:spcAft>
              <a:buFont typeface="Wingdings" pitchFamily="2" charset="2"/>
              <a:buChar char="ü"/>
            </a:pPr>
            <a:r>
              <a:rPr lang="es-ES" altLang="en-US" sz="3200" dirty="0">
                <a:latin typeface="Arial" charset="0"/>
              </a:rPr>
              <a:t>Lavarlos</a:t>
            </a:r>
            <a:r>
              <a:rPr lang="es-ES" dirty="0"/>
              <a:t> </a:t>
            </a:r>
            <a:r>
              <a:rPr lang="es-ES" altLang="en-US" sz="3200" dirty="0">
                <a:latin typeface="Arial" charset="0"/>
              </a:rPr>
              <a:t>con agua y jabón y cambiarlos si están dañados</a:t>
            </a:r>
          </a:p>
          <a:p>
            <a:pPr marL="0" indent="0" eaLnBrk="1" hangingPunct="1">
              <a:lnSpc>
                <a:spcPct val="90000"/>
              </a:lnSpc>
              <a:spcBef>
                <a:spcPct val="40000"/>
              </a:spcBef>
              <a:spcAft>
                <a:spcPct val="5000"/>
              </a:spcAft>
              <a:buFont typeface="Arial" charset="0"/>
              <a:buNone/>
            </a:pPr>
            <a:r>
              <a:rPr lang="es-ES" altLang="en-US" sz="3200" b="1" dirty="0">
                <a:latin typeface="Arial" charset="0"/>
              </a:rPr>
              <a:t>Tapones a medida</a:t>
            </a:r>
          </a:p>
          <a:p>
            <a:pPr marL="914400" lvl="1" indent="-457200" eaLnBrk="1" hangingPunct="1">
              <a:lnSpc>
                <a:spcPct val="90000"/>
              </a:lnSpc>
              <a:spcBef>
                <a:spcPct val="40000"/>
              </a:spcBef>
              <a:spcAft>
                <a:spcPct val="5000"/>
              </a:spcAft>
              <a:buFont typeface="Wingdings" pitchFamily="2" charset="2"/>
              <a:buChar char="ü"/>
            </a:pPr>
            <a:r>
              <a:rPr lang="es-ES" altLang="en-US" sz="3200" dirty="0">
                <a:latin typeface="Arial" charset="0"/>
              </a:rPr>
              <a:t>Lavarlos con agua y jabón neutro</a:t>
            </a:r>
          </a:p>
        </p:txBody>
      </p:sp>
      <p:sp>
        <p:nvSpPr>
          <p:cNvPr id="15155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54C9C403-D534-4AE6-8043-47E15CE38F56}" type="slidenum">
              <a:rPr lang="en-US" altLang="en-US" sz="1400" smtClean="0">
                <a:latin typeface="Arial" charset="0"/>
                <a:cs typeface="Arial" charset="0"/>
              </a:rPr>
              <a:pPr eaLnBrk="1" hangingPunct="1">
                <a:spcBef>
                  <a:spcPct val="0"/>
                </a:spcBef>
                <a:buFontTx/>
                <a:buNone/>
              </a:pPr>
              <a:t>39</a:t>
            </a:fld>
            <a:endParaRPr lang="es-ES" altLang="en-US" sz="1400" dirty="0">
              <a:latin typeface="Arial" charset="0"/>
              <a:cs typeface="Arial" charset="0"/>
            </a:endParaRPr>
          </a:p>
        </p:txBody>
      </p:sp>
    </p:spTree>
    <p:extLst>
      <p:ext uri="{BB962C8B-B14F-4D97-AF65-F5344CB8AC3E}">
        <p14:creationId xmlns:p14="http://schemas.microsoft.com/office/powerpoint/2010/main" val="410629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a:solidFill>
            <a:srgbClr val="C00000"/>
          </a:solidFill>
        </p:spPr>
        <p:txBody>
          <a:bodyPr/>
          <a:lstStyle/>
          <a:p>
            <a:r>
              <a:rPr lang="es-ES" b="1" dirty="0">
                <a:solidFill>
                  <a:schemeClr val="bg1"/>
                </a:solidFill>
              </a:rPr>
              <a:t>Después de completar </a:t>
            </a:r>
            <a:br>
              <a:rPr lang="es-ES" b="1" dirty="0">
                <a:solidFill>
                  <a:schemeClr val="bg1"/>
                </a:solidFill>
              </a:rPr>
            </a:br>
            <a:r>
              <a:rPr lang="es-ES" b="1" dirty="0">
                <a:solidFill>
                  <a:schemeClr val="bg1"/>
                </a:solidFill>
              </a:rPr>
              <a:t>esta capacitación,</a:t>
            </a:r>
            <a:r>
              <a:rPr lang="es-ES" dirty="0"/>
              <a:t> </a:t>
            </a:r>
            <a:r>
              <a:rPr lang="es-ES" b="1" dirty="0">
                <a:solidFill>
                  <a:schemeClr val="bg1"/>
                </a:solidFill>
              </a:rPr>
              <a:t>usted podrá:</a:t>
            </a:r>
          </a:p>
        </p:txBody>
      </p:sp>
      <p:sp>
        <p:nvSpPr>
          <p:cNvPr id="3" name="Content Placeholder 2"/>
          <p:cNvSpPr>
            <a:spLocks noGrp="1"/>
          </p:cNvSpPr>
          <p:nvPr>
            <p:ph idx="1"/>
          </p:nvPr>
        </p:nvSpPr>
        <p:spPr>
          <a:xfrm>
            <a:off x="457200" y="1752600"/>
            <a:ext cx="8001000" cy="4648200"/>
          </a:xfrm>
        </p:spPr>
        <p:txBody>
          <a:bodyPr/>
          <a:lstStyle/>
          <a:p>
            <a:pPr marL="514350" indent="-514350">
              <a:buFont typeface="+mj-lt"/>
              <a:buAutoNum type="arabicPeriod"/>
            </a:pPr>
            <a:r>
              <a:rPr lang="es-ES" dirty="0"/>
              <a:t>Explicar por qué el ruido y la hipoacusia son cuestiones importantes para los trabajadores de la construcción</a:t>
            </a:r>
          </a:p>
          <a:p>
            <a:pPr marL="514350" indent="-514350">
              <a:buFont typeface="+mj-lt"/>
              <a:buAutoNum type="arabicPeriod"/>
            </a:pPr>
            <a:r>
              <a:rPr lang="es-ES" dirty="0"/>
              <a:t>Reconocer los signos y efectos de la hipoacusia y el </a:t>
            </a:r>
            <a:r>
              <a:rPr lang="es-ES" dirty="0" err="1"/>
              <a:t>tinnitus</a:t>
            </a:r>
            <a:endParaRPr lang="es-ES" dirty="0"/>
          </a:p>
          <a:p>
            <a:pPr marL="514350" indent="-514350">
              <a:buFont typeface="+mj-lt"/>
              <a:buAutoNum type="arabicPeriod"/>
            </a:pPr>
            <a:r>
              <a:rPr lang="es-ES" dirty="0"/>
              <a:t>Identificar ruidos peligrosos, tipos de ruido y fuentes comunes de ruido</a:t>
            </a:r>
          </a:p>
          <a:p>
            <a:endParaRPr lang="es-ES" dirty="0"/>
          </a:p>
        </p:txBody>
      </p:sp>
      <p:sp>
        <p:nvSpPr>
          <p:cNvPr id="4" name="Slide Number Placeholder 3"/>
          <p:cNvSpPr>
            <a:spLocks noGrp="1"/>
          </p:cNvSpPr>
          <p:nvPr>
            <p:ph type="sldNum" sz="quarter" idx="12"/>
          </p:nvPr>
        </p:nvSpPr>
        <p:spPr/>
        <p:txBody>
          <a:bodyPr/>
          <a:lstStyle/>
          <a:p>
            <a:pPr>
              <a:defRPr/>
            </a:pPr>
            <a:fld id="{A70882E7-4C5E-4735-8A30-BC4E60AC1404}" type="slidenum">
              <a:rPr lang="en-US" smtClean="0"/>
              <a:pPr>
                <a:defRPr/>
              </a:pPr>
              <a:t>4</a:t>
            </a:fld>
            <a:endParaRPr lang="es-ES" dirty="0"/>
          </a:p>
        </p:txBody>
      </p:sp>
    </p:spTree>
    <p:extLst>
      <p:ext uri="{BB962C8B-B14F-4D97-AF65-F5344CB8AC3E}">
        <p14:creationId xmlns:p14="http://schemas.microsoft.com/office/powerpoint/2010/main" val="7430626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Title 4"/>
          <p:cNvSpPr>
            <a:spLocks noGrp="1"/>
          </p:cNvSpPr>
          <p:nvPr>
            <p:ph type="title"/>
          </p:nvPr>
        </p:nvSpPr>
        <p:spPr>
          <a:xfrm>
            <a:off x="0" y="0"/>
            <a:ext cx="9144000" cy="1295400"/>
          </a:xfrm>
          <a:solidFill>
            <a:srgbClr val="C00000"/>
          </a:solidFill>
        </p:spPr>
        <p:txBody>
          <a:bodyPr/>
          <a:lstStyle/>
          <a:p>
            <a:r>
              <a:rPr lang="es-ES" altLang="en-US" b="1" dirty="0">
                <a:solidFill>
                  <a:schemeClr val="bg1"/>
                </a:solidFill>
                <a:latin typeface="Arial" charset="0"/>
              </a:rPr>
              <a:t>Cuidado y mantenimiento</a:t>
            </a:r>
          </a:p>
        </p:txBody>
      </p:sp>
      <p:sp>
        <p:nvSpPr>
          <p:cNvPr id="6" name="Content Placeholder 5"/>
          <p:cNvSpPr>
            <a:spLocks noGrp="1"/>
          </p:cNvSpPr>
          <p:nvPr>
            <p:ph sz="half" idx="1"/>
          </p:nvPr>
        </p:nvSpPr>
        <p:spPr>
          <a:xfrm>
            <a:off x="457200" y="1600200"/>
            <a:ext cx="8305800" cy="4114800"/>
          </a:xfrm>
        </p:spPr>
        <p:txBody>
          <a:bodyPr/>
          <a:lstStyle/>
          <a:p>
            <a:pPr marL="0" indent="0" eaLnBrk="1" hangingPunct="1">
              <a:lnSpc>
                <a:spcPct val="90000"/>
              </a:lnSpc>
              <a:spcBef>
                <a:spcPct val="40000"/>
              </a:spcBef>
              <a:spcAft>
                <a:spcPct val="5000"/>
              </a:spcAft>
              <a:buFont typeface="Arial" charset="0"/>
              <a:buNone/>
              <a:defRPr/>
            </a:pPr>
            <a:r>
              <a:rPr lang="es-ES" altLang="en-US" sz="3200" b="1" dirty="0">
                <a:latin typeface="Arial" panose="020B0604020202020204" pitchFamily="34" charset="0"/>
              </a:rPr>
              <a:t>Tapones semiaurales o con banda</a:t>
            </a:r>
          </a:p>
          <a:p>
            <a:pPr marL="460375" indent="-460375" eaLnBrk="1" hangingPunct="1">
              <a:lnSpc>
                <a:spcPct val="90000"/>
              </a:lnSpc>
              <a:spcBef>
                <a:spcPct val="40000"/>
              </a:spcBef>
              <a:spcAft>
                <a:spcPct val="5000"/>
              </a:spcAft>
              <a:buFont typeface="Wingdings" panose="05000000000000000000" pitchFamily="2" charset="2"/>
              <a:buChar char="ü"/>
              <a:defRPr/>
            </a:pPr>
            <a:r>
              <a:rPr lang="es-ES" altLang="en-US" sz="3200" dirty="0">
                <a:latin typeface="Arial" panose="020B0604020202020204" pitchFamily="34" charset="0"/>
              </a:rPr>
              <a:t>Limpiar y cambiar las gomitas cada tanto</a:t>
            </a:r>
          </a:p>
          <a:p>
            <a:pPr marL="0" indent="0" eaLnBrk="1" hangingPunct="1">
              <a:lnSpc>
                <a:spcPct val="90000"/>
              </a:lnSpc>
              <a:spcBef>
                <a:spcPct val="40000"/>
              </a:spcBef>
              <a:spcAft>
                <a:spcPct val="5000"/>
              </a:spcAft>
              <a:buFont typeface="Arial" charset="0"/>
              <a:buNone/>
              <a:tabLst>
                <a:tab pos="1885950" algn="l"/>
              </a:tabLst>
              <a:defRPr/>
            </a:pPr>
            <a:r>
              <a:rPr lang="es-ES" altLang="en-US" sz="3200" b="1" dirty="0">
                <a:latin typeface="Arial" panose="020B0604020202020204" pitchFamily="34" charset="0"/>
              </a:rPr>
              <a:t>Orejeras</a:t>
            </a:r>
            <a:endParaRPr lang="es-ES" altLang="en-US" sz="3200" dirty="0">
              <a:latin typeface="Arial" panose="020B0604020202020204" pitchFamily="34" charset="0"/>
              <a:cs typeface="Arial" panose="020B0604020202020204" pitchFamily="34" charset="0"/>
            </a:endParaRPr>
          </a:p>
          <a:p>
            <a:pPr marL="460375" indent="-460375" eaLnBrk="1" hangingPunct="1">
              <a:lnSpc>
                <a:spcPct val="90000"/>
              </a:lnSpc>
              <a:spcBef>
                <a:spcPct val="40000"/>
              </a:spcBef>
              <a:spcAft>
                <a:spcPct val="5000"/>
              </a:spcAft>
              <a:buFont typeface="Wingdings" panose="05000000000000000000" pitchFamily="2" charset="2"/>
              <a:buChar char="ü"/>
              <a:defRPr/>
            </a:pPr>
            <a:r>
              <a:rPr lang="es-ES" altLang="en-US" sz="3200" dirty="0">
                <a:latin typeface="Arial" panose="020B0604020202020204" pitchFamily="34" charset="0"/>
              </a:rPr>
              <a:t>Limpiar con un paño húmedo o quitar las almohadillas y lavarlas con agua y jabón</a:t>
            </a:r>
          </a:p>
          <a:p>
            <a:pPr marL="460375" indent="-460375" eaLnBrk="1" hangingPunct="1">
              <a:lnSpc>
                <a:spcPct val="90000"/>
              </a:lnSpc>
              <a:spcBef>
                <a:spcPct val="40000"/>
              </a:spcBef>
              <a:spcAft>
                <a:spcPct val="5000"/>
              </a:spcAft>
              <a:buFont typeface="Wingdings" panose="05000000000000000000" pitchFamily="2" charset="2"/>
              <a:buChar char="ü"/>
              <a:defRPr/>
            </a:pPr>
            <a:r>
              <a:rPr lang="es-ES" altLang="en-US" sz="3200" dirty="0">
                <a:latin typeface="Arial" panose="020B0604020202020204" pitchFamily="34" charset="0"/>
              </a:rPr>
              <a:t>Cambiar las almohadillas si están rasgadas o agrietadas </a:t>
            </a:r>
          </a:p>
          <a:p>
            <a:pPr>
              <a:defRPr/>
            </a:pPr>
            <a:endParaRPr lang="es-ES" dirty="0"/>
          </a:p>
        </p:txBody>
      </p:sp>
      <p:sp>
        <p:nvSpPr>
          <p:cNvPr id="15258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E468E815-FD05-4B96-85C8-036CC7FA88BC}" type="slidenum">
              <a:rPr lang="en-US" altLang="en-US" sz="1400" smtClean="0">
                <a:latin typeface="Arial" charset="0"/>
                <a:cs typeface="Arial" charset="0"/>
              </a:rPr>
              <a:pPr eaLnBrk="1" hangingPunct="1">
                <a:spcBef>
                  <a:spcPct val="0"/>
                </a:spcBef>
                <a:buFontTx/>
                <a:buNone/>
              </a:pPr>
              <a:t>40</a:t>
            </a:fld>
            <a:endParaRPr lang="es-ES" altLang="en-US" sz="1400" dirty="0">
              <a:latin typeface="Arial" charset="0"/>
              <a:cs typeface="Arial" charset="0"/>
            </a:endParaRPr>
          </a:p>
        </p:txBody>
      </p:sp>
    </p:spTree>
    <p:extLst>
      <p:ext uri="{BB962C8B-B14F-4D97-AF65-F5344CB8AC3E}">
        <p14:creationId xmlns:p14="http://schemas.microsoft.com/office/powerpoint/2010/main" val="3099991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Title 5"/>
          <p:cNvSpPr>
            <a:spLocks noGrp="1"/>
          </p:cNvSpPr>
          <p:nvPr>
            <p:ph type="title"/>
          </p:nvPr>
        </p:nvSpPr>
        <p:spPr>
          <a:xfrm>
            <a:off x="0" y="0"/>
            <a:ext cx="9144000" cy="1219200"/>
          </a:xfrm>
          <a:solidFill>
            <a:srgbClr val="C00000"/>
          </a:solidFill>
        </p:spPr>
        <p:txBody>
          <a:bodyPr/>
          <a:lstStyle/>
          <a:p>
            <a:r>
              <a:rPr lang="es-ES" altLang="en-US" b="1" dirty="0">
                <a:solidFill>
                  <a:schemeClr val="bg1"/>
                </a:solidFill>
              </a:rPr>
              <a:t>Nivel de reducción del ruido (NRR)</a:t>
            </a:r>
          </a:p>
        </p:txBody>
      </p:sp>
      <p:sp>
        <p:nvSpPr>
          <p:cNvPr id="148483" name="Rectangle 3"/>
          <p:cNvSpPr>
            <a:spLocks noGrp="1" noChangeArrowheads="1"/>
          </p:cNvSpPr>
          <p:nvPr>
            <p:ph type="body" sz="half" idx="1"/>
          </p:nvPr>
        </p:nvSpPr>
        <p:spPr>
          <a:xfrm>
            <a:off x="457200" y="1600200"/>
            <a:ext cx="8458200" cy="4267200"/>
          </a:xfrm>
        </p:spPr>
        <p:txBody>
          <a:bodyPr/>
          <a:lstStyle/>
          <a:p>
            <a:r>
              <a:rPr lang="es-ES" altLang="en-US" sz="2800" dirty="0"/>
              <a:t>El NRR se mide en decibeles.</a:t>
            </a:r>
          </a:p>
          <a:p>
            <a:r>
              <a:rPr lang="es-ES" altLang="en-US" sz="2800" spc="-80" dirty="0"/>
              <a:t>El </a:t>
            </a:r>
            <a:r>
              <a:rPr lang="es-ES" altLang="en-US" sz="2800" spc="-80" dirty="0">
                <a:solidFill>
                  <a:srgbClr val="FF0000"/>
                </a:solidFill>
              </a:rPr>
              <a:t>NRR</a:t>
            </a:r>
            <a:r>
              <a:rPr lang="es-ES" altLang="en-US" sz="2800" spc="-80" dirty="0"/>
              <a:t> se puede ver en el envoltorio </a:t>
            </a:r>
            <a:r>
              <a:rPr lang="ar-EG" altLang="en-US" sz="2800" spc="-80" dirty="0"/>
              <a:t/>
            </a:r>
            <a:br>
              <a:rPr lang="ar-EG" altLang="en-US" sz="2800" spc="-80" dirty="0"/>
            </a:br>
            <a:r>
              <a:rPr lang="es-ES" altLang="en-US" sz="2800" spc="-50" dirty="0"/>
              <a:t>de los tapones u orejeras.</a:t>
            </a:r>
          </a:p>
          <a:p>
            <a:r>
              <a:rPr lang="es-ES" altLang="en-US" sz="2800" spc="-60" dirty="0"/>
              <a:t>Mientras más alto sea el valor del </a:t>
            </a:r>
            <a:r>
              <a:rPr lang="ar-EG" altLang="en-US" sz="2800" spc="-60" dirty="0"/>
              <a:t/>
            </a:r>
            <a:br>
              <a:rPr lang="ar-EG" altLang="en-US" sz="2800" spc="-60" dirty="0"/>
            </a:br>
            <a:r>
              <a:rPr lang="es-ES" altLang="en-US" sz="2800" spc="-60" dirty="0"/>
              <a:t>NRR, mayor protección proporcionará.</a:t>
            </a:r>
          </a:p>
          <a:p>
            <a:r>
              <a:rPr lang="es-ES" altLang="en-US" sz="2800" dirty="0"/>
              <a:t>Cálculo del nivel de protección:</a:t>
            </a:r>
          </a:p>
          <a:p>
            <a:pPr>
              <a:buNone/>
            </a:pPr>
            <a:r>
              <a:rPr lang="en-US" dirty="0"/>
              <a:t>	</a:t>
            </a:r>
            <a:r>
              <a:rPr lang="es-ES" altLang="en-US" sz="2400" dirty="0"/>
              <a:t>(NRR – 7)/2 = reducción NRR</a:t>
            </a:r>
          </a:p>
          <a:p>
            <a:pPr>
              <a:buNone/>
            </a:pPr>
            <a:r>
              <a:rPr lang="en-US" altLang="en-US" sz="2400" dirty="0"/>
              <a:t>	</a:t>
            </a:r>
            <a:r>
              <a:rPr lang="es-ES" altLang="en-US" sz="2400" dirty="0"/>
              <a:t>Nivel de exposición – reducción NRR = nivel de protección</a:t>
            </a:r>
          </a:p>
          <a:p>
            <a:pPr>
              <a:buNone/>
            </a:pPr>
            <a:r>
              <a:rPr lang="en-US" altLang="en-US" sz="2400" dirty="0"/>
              <a:t>	</a:t>
            </a:r>
            <a:r>
              <a:rPr lang="es-ES" altLang="en-US" sz="2400" dirty="0"/>
              <a:t>(33-7)/2 = 13</a:t>
            </a:r>
            <a:r>
              <a:rPr lang="en-US" altLang="en-US" sz="2400" dirty="0"/>
              <a:t>	</a:t>
            </a:r>
            <a:r>
              <a:rPr lang="es-ES" altLang="en-US" sz="2400" dirty="0"/>
              <a:t>95 dBA – 13 = 82 dBA (nivel de protección)</a:t>
            </a:r>
          </a:p>
          <a:p>
            <a:endParaRPr lang="es-ES" altLang="en-US" dirty="0"/>
          </a:p>
        </p:txBody>
      </p:sp>
      <p:sp>
        <p:nvSpPr>
          <p:cNvPr id="148488"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3D1A842-786A-40B4-A617-0880A0CDA9C3}" type="slidenum">
              <a:rPr lang="en-US" altLang="en-US" sz="1400" smtClean="0"/>
              <a:pPr eaLnBrk="1" hangingPunct="1">
                <a:spcBef>
                  <a:spcPct val="0"/>
                </a:spcBef>
                <a:buFontTx/>
                <a:buNone/>
              </a:pPr>
              <a:t>41</a:t>
            </a:fld>
            <a:endParaRPr lang="es-ES" altLang="en-US" sz="1400" dirty="0"/>
          </a:p>
        </p:txBody>
      </p:sp>
      <p:pic>
        <p:nvPicPr>
          <p:cNvPr id="31748" name="Picture 5" descr="nr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67400" y="1524000"/>
            <a:ext cx="3102989" cy="25549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5541" name="Line 6"/>
          <p:cNvSpPr>
            <a:spLocks noChangeShapeType="1"/>
          </p:cNvSpPr>
          <p:nvPr/>
        </p:nvSpPr>
        <p:spPr bwMode="auto">
          <a:xfrm flipV="1">
            <a:off x="4800600" y="2362200"/>
            <a:ext cx="190500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dirty="0">
              <a:ln w="57150">
                <a:solidFill>
                  <a:schemeClr val="tx1"/>
                </a:solidFill>
              </a:ln>
            </a:endParaRPr>
          </a:p>
        </p:txBody>
      </p:sp>
      <p:sp>
        <p:nvSpPr>
          <p:cNvPr id="9" name="TextBox 8"/>
          <p:cNvSpPr txBox="1"/>
          <p:nvPr/>
        </p:nvSpPr>
        <p:spPr>
          <a:xfrm>
            <a:off x="304800" y="6172200"/>
            <a:ext cx="8686800" cy="430887"/>
          </a:xfrm>
          <a:prstGeom prst="rect">
            <a:avLst/>
          </a:prstGeom>
          <a:noFill/>
        </p:spPr>
        <p:txBody>
          <a:bodyPr wrap="square" rtlCol="0">
            <a:spAutoFit/>
          </a:bodyPr>
          <a:lstStyle/>
          <a:p>
            <a:r>
              <a:rPr lang="es-ES" sz="1100" dirty="0"/>
              <a:t>Fuente: Consejo de Profesiones de la Construcción y la Edificación del Estado de California, AFL-CIO: Programa de Capacitación sobre Prevención de la Hipoacusia y Ruido en la Industria de la Construcción, financiado por la OSHA federal, 2015 (cortesía de WISHA)</a:t>
            </a:r>
          </a:p>
        </p:txBody>
      </p:sp>
    </p:spTree>
    <p:extLst>
      <p:ext uri="{BB962C8B-B14F-4D97-AF65-F5344CB8AC3E}">
        <p14:creationId xmlns:p14="http://schemas.microsoft.com/office/powerpoint/2010/main" val="4092572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descr="Ear No Plu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25" y="1524000"/>
            <a:ext cx="22764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Ear Poor 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7575" y="1860550"/>
            <a:ext cx="22574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Ear Good F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2244725"/>
            <a:ext cx="22098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4" name="Text Box 6"/>
          <p:cNvSpPr txBox="1">
            <a:spLocks noChangeArrowheads="1"/>
          </p:cNvSpPr>
          <p:nvPr/>
        </p:nvSpPr>
        <p:spPr bwMode="auto">
          <a:xfrm>
            <a:off x="1143000" y="1443038"/>
            <a:ext cx="1458913" cy="646112"/>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altLang="en-US" sz="3600" b="1" dirty="0">
                <a:solidFill>
                  <a:schemeClr val="bg1"/>
                </a:solidFill>
              </a:rPr>
              <a:t>0</a:t>
            </a:r>
            <a:r>
              <a:rPr lang="es-ES" altLang="en-US" sz="3600" dirty="0">
                <a:solidFill>
                  <a:schemeClr val="bg1"/>
                </a:solidFill>
              </a:rPr>
              <a:t> dB</a:t>
            </a:r>
          </a:p>
        </p:txBody>
      </p:sp>
      <p:sp>
        <p:nvSpPr>
          <p:cNvPr id="299015" name="Text Box 7"/>
          <p:cNvSpPr txBox="1">
            <a:spLocks noChangeArrowheads="1"/>
          </p:cNvSpPr>
          <p:nvPr/>
        </p:nvSpPr>
        <p:spPr bwMode="auto">
          <a:xfrm>
            <a:off x="4267200" y="1752600"/>
            <a:ext cx="1600200" cy="646113"/>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altLang="en-US" sz="3600" b="1" dirty="0">
                <a:solidFill>
                  <a:schemeClr val="bg1"/>
                </a:solidFill>
              </a:rPr>
              <a:t>0</a:t>
            </a:r>
            <a:r>
              <a:rPr lang="es-ES" altLang="en-US" sz="3600" dirty="0">
                <a:solidFill>
                  <a:schemeClr val="bg1"/>
                </a:solidFill>
              </a:rPr>
              <a:t> dB</a:t>
            </a:r>
          </a:p>
        </p:txBody>
      </p:sp>
      <p:sp>
        <p:nvSpPr>
          <p:cNvPr id="299016" name="Text Box 8"/>
          <p:cNvSpPr txBox="1">
            <a:spLocks noChangeArrowheads="1"/>
          </p:cNvSpPr>
          <p:nvPr/>
        </p:nvSpPr>
        <p:spPr bwMode="auto">
          <a:xfrm>
            <a:off x="6980238" y="2173288"/>
            <a:ext cx="1782762" cy="646112"/>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altLang="en-US" sz="3600" b="1" dirty="0">
                <a:solidFill>
                  <a:schemeClr val="bg1"/>
                </a:solidFill>
              </a:rPr>
              <a:t>33</a:t>
            </a:r>
            <a:r>
              <a:rPr lang="es-ES" altLang="en-US" sz="3600" dirty="0">
                <a:solidFill>
                  <a:schemeClr val="bg1"/>
                </a:solidFill>
              </a:rPr>
              <a:t> dB</a:t>
            </a:r>
          </a:p>
        </p:txBody>
      </p:sp>
      <p:sp>
        <p:nvSpPr>
          <p:cNvPr id="153608" name="Text Box 9"/>
          <p:cNvSpPr txBox="1">
            <a:spLocks noChangeArrowheads="1"/>
          </p:cNvSpPr>
          <p:nvPr/>
        </p:nvSpPr>
        <p:spPr bwMode="auto">
          <a:xfrm>
            <a:off x="390525" y="4432300"/>
            <a:ext cx="2276475" cy="400050"/>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n-US" sz="2000" dirty="0">
                <a:solidFill>
                  <a:schemeClr val="bg1"/>
                </a:solidFill>
              </a:rPr>
              <a:t>Oído n.º </a:t>
            </a:r>
            <a:r>
              <a:rPr lang="es-ES" altLang="en-US" sz="2000" b="1" dirty="0">
                <a:solidFill>
                  <a:schemeClr val="bg1"/>
                </a:solidFill>
              </a:rPr>
              <a:t>1</a:t>
            </a:r>
          </a:p>
        </p:txBody>
      </p:sp>
      <p:sp>
        <p:nvSpPr>
          <p:cNvPr id="153609" name="Text Box 10"/>
          <p:cNvSpPr txBox="1">
            <a:spLocks noChangeArrowheads="1"/>
          </p:cNvSpPr>
          <p:nvPr/>
        </p:nvSpPr>
        <p:spPr bwMode="auto">
          <a:xfrm>
            <a:off x="3429000" y="4616450"/>
            <a:ext cx="2286000" cy="400050"/>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n-US" sz="2000" dirty="0">
                <a:solidFill>
                  <a:schemeClr val="bg1"/>
                </a:solidFill>
              </a:rPr>
              <a:t>Oído n.º </a:t>
            </a:r>
            <a:r>
              <a:rPr lang="es-ES" altLang="en-US" sz="2000" b="1" dirty="0">
                <a:solidFill>
                  <a:schemeClr val="bg1"/>
                </a:solidFill>
              </a:rPr>
              <a:t>2</a:t>
            </a:r>
          </a:p>
        </p:txBody>
      </p:sp>
      <p:sp>
        <p:nvSpPr>
          <p:cNvPr id="153610" name="Text Box 11"/>
          <p:cNvSpPr txBox="1">
            <a:spLocks noChangeArrowheads="1"/>
          </p:cNvSpPr>
          <p:nvPr/>
        </p:nvSpPr>
        <p:spPr bwMode="auto">
          <a:xfrm>
            <a:off x="6477000" y="4933950"/>
            <a:ext cx="2209800" cy="400050"/>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n-US" sz="2000" dirty="0">
                <a:solidFill>
                  <a:schemeClr val="bg1"/>
                </a:solidFill>
              </a:rPr>
              <a:t>Oído n.º </a:t>
            </a:r>
            <a:r>
              <a:rPr lang="es-ES" altLang="en-US" sz="2000" b="1" dirty="0">
                <a:solidFill>
                  <a:schemeClr val="bg1"/>
                </a:solidFill>
              </a:rPr>
              <a:t>3</a:t>
            </a:r>
          </a:p>
        </p:txBody>
      </p:sp>
      <p:sp>
        <p:nvSpPr>
          <p:cNvPr id="153611" name="Title 3"/>
          <p:cNvSpPr>
            <a:spLocks noGrp="1"/>
          </p:cNvSpPr>
          <p:nvPr>
            <p:ph type="title"/>
          </p:nvPr>
        </p:nvSpPr>
        <p:spPr>
          <a:xfrm>
            <a:off x="0" y="0"/>
            <a:ext cx="9144000" cy="1443038"/>
          </a:xfrm>
          <a:solidFill>
            <a:srgbClr val="C00000"/>
          </a:solidFill>
        </p:spPr>
        <p:txBody>
          <a:bodyPr/>
          <a:lstStyle/>
          <a:p>
            <a:r>
              <a:rPr lang="es-ES" altLang="en-US" b="1" dirty="0">
                <a:solidFill>
                  <a:schemeClr val="bg1"/>
                </a:solidFill>
              </a:rPr>
              <a:t>La protección auditiva no funciona</a:t>
            </a:r>
            <a:r>
              <a:rPr dirty="0"/>
              <a:t/>
            </a:r>
            <a:br>
              <a:rPr dirty="0"/>
            </a:br>
            <a:r>
              <a:rPr lang="es-ES" altLang="en-US" b="1" dirty="0">
                <a:solidFill>
                  <a:schemeClr val="bg1"/>
                </a:solidFill>
              </a:rPr>
              <a:t>si no encaja a la perfección</a:t>
            </a:r>
          </a:p>
        </p:txBody>
      </p:sp>
      <p:sp>
        <p:nvSpPr>
          <p:cNvPr id="153613"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DE5A4FF-2E3A-4FE0-84E9-EF3012D050EF}" type="slidenum">
              <a:rPr lang="en-US" altLang="en-US" sz="1400" smtClean="0"/>
              <a:pPr eaLnBrk="1" hangingPunct="1">
                <a:spcBef>
                  <a:spcPct val="0"/>
                </a:spcBef>
                <a:buFontTx/>
                <a:buNone/>
              </a:pPr>
              <a:t>42</a:t>
            </a:fld>
            <a:endParaRPr lang="es-ES" altLang="en-US" sz="1400" dirty="0"/>
          </a:p>
        </p:txBody>
      </p:sp>
      <p:sp>
        <p:nvSpPr>
          <p:cNvPr id="2" name="Rectangle 1"/>
          <p:cNvSpPr/>
          <p:nvPr/>
        </p:nvSpPr>
        <p:spPr>
          <a:xfrm>
            <a:off x="0" y="6198513"/>
            <a:ext cx="8991600" cy="430887"/>
          </a:xfrm>
          <a:prstGeom prst="rect">
            <a:avLst/>
          </a:prstGeom>
        </p:spPr>
        <p:txBody>
          <a:bodyPr wrap="square">
            <a:spAutoFit/>
          </a:bodyPr>
          <a:lstStyle/>
          <a:p>
            <a:r>
              <a:rPr lang="es-ES" sz="1100" spc="-30" dirty="0"/>
              <a:t>Fuente: Consejo de Profesiones de la Construcción y la Edificación del Estado de California, AFL-CIO: Programa de Capacitación sobre Prevención de la Hipoacusia y Ruido en la Industria de la Construcción, financiado por la OSHA federal, 2015 (cortesía de Howard Leight, Honeywell)</a:t>
            </a:r>
          </a:p>
        </p:txBody>
      </p:sp>
    </p:spTree>
    <p:extLst>
      <p:ext uri="{BB962C8B-B14F-4D97-AF65-F5344CB8AC3E}">
        <p14:creationId xmlns:p14="http://schemas.microsoft.com/office/powerpoint/2010/main" val="245098362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8" grpId="0"/>
      <p:bldP spid="153609" grpId="0"/>
      <p:bldP spid="1536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00000"/>
          </a:solidFill>
        </p:spPr>
        <p:txBody>
          <a:bodyPr/>
          <a:lstStyle/>
          <a:p>
            <a:r>
              <a:rPr lang="es-ES" b="1" dirty="0">
                <a:solidFill>
                  <a:schemeClr val="bg1"/>
                </a:solidFill>
              </a:rPr>
              <a:t>Enrollar, </a:t>
            </a:r>
            <a:r>
              <a:rPr lang="es-ES" b="1" dirty="0" smtClean="0">
                <a:solidFill>
                  <a:schemeClr val="bg1"/>
                </a:solidFill>
              </a:rPr>
              <a:t>estirar</a:t>
            </a:r>
            <a:r>
              <a:rPr lang="es-ES" b="1" dirty="0">
                <a:solidFill>
                  <a:schemeClr val="bg1"/>
                </a:solidFill>
              </a:rPr>
              <a:t>, sostener</a:t>
            </a:r>
          </a:p>
        </p:txBody>
      </p:sp>
      <p:sp>
        <p:nvSpPr>
          <p:cNvPr id="5" name="TextBox 4"/>
          <p:cNvSpPr txBox="1"/>
          <p:nvPr/>
        </p:nvSpPr>
        <p:spPr>
          <a:xfrm>
            <a:off x="914400" y="6019800"/>
            <a:ext cx="7543800" cy="769441"/>
          </a:xfrm>
          <a:prstGeom prst="rect">
            <a:avLst/>
          </a:prstGeom>
          <a:noFill/>
        </p:spPr>
        <p:txBody>
          <a:bodyPr wrap="square" rtlCol="0">
            <a:spAutoFit/>
          </a:bodyPr>
          <a:lstStyle/>
          <a:p>
            <a:r>
              <a:rPr lang="es-ES" sz="1100" dirty="0"/>
              <a:t>Fuente: Pittsburgh, PA: Departamento de Salud y Servicios Sociales de los Estados Unidos, Servicio de Salud Pública, Centros para el Control y Prevención de Enfermedades, Instituto Nacional de Salud y Seguridad Ocupacional, publicación n.º 2007-147c, marzo de 2003</a:t>
            </a:r>
          </a:p>
          <a:p>
            <a:r>
              <a:rPr lang="es-ES" sz="1100" b="1" u="sng" dirty="0">
                <a:solidFill>
                  <a:srgbClr val="0000FF"/>
                </a:solidFill>
                <a:latin typeface="Times" pitchFamily="18" charset="0"/>
              </a:rPr>
              <a:t> </a:t>
            </a:r>
            <a:r>
              <a:rPr lang="es-ES" sz="1100" b="1" u="sng" dirty="0">
                <a:solidFill>
                  <a:srgbClr val="0000FF"/>
                </a:solidFill>
                <a:latin typeface="Times" pitchFamily="18" charset="0"/>
                <a:hlinkClick r:id="rId5"/>
              </a:rPr>
              <a:t>https://</a:t>
            </a:r>
            <a:r>
              <a:rPr lang="es-ES" sz="1100" b="1" u="sng" dirty="0" smtClean="0">
                <a:solidFill>
                  <a:srgbClr val="0000FF"/>
                </a:solidFill>
                <a:latin typeface="Times" pitchFamily="18" charset="0"/>
                <a:hlinkClick r:id="rId5"/>
              </a:rPr>
              <a:t>www.youtube.com/watch?v=Veayb1NucTA</a:t>
            </a:r>
            <a:r>
              <a:rPr lang="es-ES" sz="1100" dirty="0">
                <a:solidFill>
                  <a:srgbClr val="0000FF"/>
                </a:solidFill>
                <a:latin typeface="Times" pitchFamily="18" charset="0"/>
              </a:rPr>
              <a:t> </a:t>
            </a:r>
            <a:r>
              <a:rPr lang="es-ES" sz="1100" dirty="0" smtClean="0">
                <a:latin typeface="Arial" panose="020B0604020202020204" pitchFamily="34" charset="0"/>
                <a:cs typeface="Arial" panose="020B0604020202020204" pitchFamily="34" charset="0"/>
              </a:rPr>
              <a:t>Nota: El recurso en el enlace solamente esta disponible en inglés.</a:t>
            </a:r>
            <a:endParaRPr lang="es-ES" sz="1100" b="1" u="sng" dirty="0">
              <a:solidFill>
                <a:srgbClr val="0000FF"/>
              </a:solidFill>
              <a:latin typeface="Arial" panose="020B0604020202020204" pitchFamily="34" charset="0"/>
              <a:cs typeface="Arial" panose="020B0604020202020204" pitchFamily="34" charset="0"/>
            </a:endParaRPr>
          </a:p>
        </p:txBody>
      </p:sp>
      <p:sp>
        <p:nvSpPr>
          <p:cNvPr id="6" name="Slide Number Placeholder 2"/>
          <p:cNvSpPr>
            <a:spLocks noGrp="1"/>
          </p:cNvSpPr>
          <p:nvPr>
            <p:ph type="sldNum" sz="quarter" idx="12"/>
          </p:nvPr>
        </p:nvSpPr>
        <p:spPr>
          <a:xfrm>
            <a:off x="6858000" y="76200"/>
            <a:ext cx="2133600" cy="365125"/>
          </a:xfrm>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F126B45-3073-408F-97F7-BC654EBFF5B2}" type="slidenum">
              <a:rPr lang="en-US" altLang="en-US" sz="1400" smtClean="0"/>
              <a:pPr eaLnBrk="1" hangingPunct="1">
                <a:spcBef>
                  <a:spcPct val="0"/>
                </a:spcBef>
                <a:buFontTx/>
                <a:buNone/>
              </a:pPr>
              <a:t>43</a:t>
            </a:fld>
            <a:endParaRPr lang="es-ES" altLang="en-US" sz="1400" dirty="0"/>
          </a:p>
        </p:txBody>
      </p:sp>
      <p:pic>
        <p:nvPicPr>
          <p:cNvPr id="8" name="Multimedia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7801" y="1219201"/>
            <a:ext cx="6181090" cy="4724400"/>
          </a:xfrm>
          <a:prstGeom prst="rect">
            <a:avLst/>
          </a:prstGeom>
        </p:spPr>
      </p:pic>
    </p:spTree>
    <p:extLst>
      <p:ext uri="{BB962C8B-B14F-4D97-AF65-F5344CB8AC3E}">
        <p14:creationId xmlns:p14="http://schemas.microsoft.com/office/powerpoint/2010/main" val="3196321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3"/>
          <p:cNvSpPr>
            <a:spLocks noGrp="1" noChangeArrowheads="1"/>
          </p:cNvSpPr>
          <p:nvPr>
            <p:ph type="title"/>
          </p:nvPr>
        </p:nvSpPr>
        <p:spPr>
          <a:xfrm>
            <a:off x="-1" y="15875"/>
            <a:ext cx="9143999" cy="822325"/>
          </a:xfrm>
          <a:solidFill>
            <a:srgbClr val="C00000"/>
          </a:solidFill>
        </p:spPr>
        <p:txBody>
          <a:bodyPr/>
          <a:lstStyle/>
          <a:p>
            <a:pPr eaLnBrk="1" hangingPunct="1"/>
            <a:r>
              <a:rPr lang="es-ES" altLang="en-US" sz="4400" b="1" dirty="0">
                <a:solidFill>
                  <a:schemeClr val="bg1"/>
                </a:solidFill>
              </a:rPr>
              <a:t>Colocación del tapón para oído</a:t>
            </a:r>
          </a:p>
        </p:txBody>
      </p:sp>
      <p:sp>
        <p:nvSpPr>
          <p:cNvPr id="154629"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D912377-FC78-4D47-81E7-7110DC1E1161}" type="slidenum">
              <a:rPr lang="en-US" altLang="en-US" sz="1400" smtClean="0"/>
              <a:pPr eaLnBrk="1" hangingPunct="1">
                <a:spcBef>
                  <a:spcPct val="0"/>
                </a:spcBef>
                <a:buFontTx/>
                <a:buNone/>
              </a:pPr>
              <a:t>44</a:t>
            </a:fld>
            <a:endParaRPr lang="es-ES" altLang="en-US" sz="1400" dirty="0"/>
          </a:p>
        </p:txBody>
      </p:sp>
      <p:sp>
        <p:nvSpPr>
          <p:cNvPr id="2" name="Rectangle 1"/>
          <p:cNvSpPr/>
          <p:nvPr/>
        </p:nvSpPr>
        <p:spPr>
          <a:xfrm>
            <a:off x="152399" y="6364122"/>
            <a:ext cx="8991599" cy="430887"/>
          </a:xfrm>
          <a:prstGeom prst="rect">
            <a:avLst/>
          </a:prstGeom>
        </p:spPr>
        <p:txBody>
          <a:bodyPr wrap="square">
            <a:spAutoFit/>
          </a:bodyPr>
          <a:lstStyle/>
          <a:p>
            <a:r>
              <a:rPr lang="es-ES" sz="1100" spc="-30" dirty="0"/>
              <a:t>Fuente: Consejo de Profesiones de la Construcción y la Edificación del Estado de California, AFL-CIO: Programa de Capacitación sobre Prevención de la Hipoacusia y Ruido en la Industria de la Construcción, financiado por la OSHA federal, 2015 (cortesía de Howard Leight, Honeywell)</a:t>
            </a:r>
          </a:p>
        </p:txBody>
      </p:sp>
      <p:grpSp>
        <p:nvGrpSpPr>
          <p:cNvPr id="18" name="Group 5"/>
          <p:cNvGrpSpPr>
            <a:grpSpLocks/>
          </p:cNvGrpSpPr>
          <p:nvPr/>
        </p:nvGrpSpPr>
        <p:grpSpPr bwMode="auto">
          <a:xfrm>
            <a:off x="609600" y="936625"/>
            <a:ext cx="8170210" cy="5255333"/>
            <a:chOff x="102" y="995"/>
            <a:chExt cx="5259" cy="3324"/>
          </a:xfrm>
        </p:grpSpPr>
        <p:grpSp>
          <p:nvGrpSpPr>
            <p:cNvPr id="19" name="Group 6"/>
            <p:cNvGrpSpPr>
              <a:grpSpLocks/>
            </p:cNvGrpSpPr>
            <p:nvPr/>
          </p:nvGrpSpPr>
          <p:grpSpPr bwMode="auto">
            <a:xfrm>
              <a:off x="1872" y="995"/>
              <a:ext cx="3489" cy="1817"/>
              <a:chOff x="1872" y="995"/>
              <a:chExt cx="3489" cy="1817"/>
            </a:xfrm>
          </p:grpSpPr>
          <p:sp>
            <p:nvSpPr>
              <p:cNvPr id="28" name="Rectangle 7"/>
              <p:cNvSpPr>
                <a:spLocks noChangeArrowheads="1"/>
              </p:cNvSpPr>
              <p:nvPr/>
            </p:nvSpPr>
            <p:spPr bwMode="auto">
              <a:xfrm>
                <a:off x="1872" y="1008"/>
                <a:ext cx="3489" cy="1793"/>
              </a:xfrm>
              <a:prstGeom prst="rect">
                <a:avLst/>
              </a:prstGeom>
              <a:solidFill>
                <a:srgbClr val="33CCCC"/>
              </a:solidFill>
              <a:ln>
                <a:noFill/>
              </a:ln>
              <a:effectLst/>
              <a:extLs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b="1" u="sng" dirty="0">
                  <a:solidFill>
                    <a:srgbClr val="292929"/>
                  </a:solidFill>
                  <a:cs typeface="Arial" charset="0"/>
                </a:endParaRPr>
              </a:p>
            </p:txBody>
          </p:sp>
          <p:pic>
            <p:nvPicPr>
              <p:cNvPr id="29" name="Picture 8" descr="ARG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995"/>
                <a:ext cx="1802" cy="1191"/>
              </a:xfrm>
              <a:prstGeom prst="rect">
                <a:avLst/>
              </a:prstGeom>
              <a:noFill/>
              <a:ln>
                <a:noFill/>
              </a:ln>
              <a:extLst>
                <a:ext uri="{909E8E84-426E-40DD-AFC4-6F175D3DCCD1}">
                  <a14:hiddenFill xmlns:a14="http://schemas.microsoft.com/office/drawing/2010/main">
                    <a:solidFill>
                      <a:srgbClr val="FFFFFF">
                        <a:alpha val="2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9"/>
              <p:cNvSpPr txBox="1">
                <a:spLocks noChangeArrowheads="1"/>
              </p:cNvSpPr>
              <p:nvPr/>
            </p:nvSpPr>
            <p:spPr bwMode="auto">
              <a:xfrm>
                <a:off x="2517" y="1663"/>
                <a:ext cx="2844" cy="1149"/>
              </a:xfrm>
              <a:prstGeom prst="rect">
                <a:avLst/>
              </a:prstGeom>
              <a:noFill/>
              <a:ln>
                <a:noFill/>
              </a:ln>
              <a:effectLst/>
              <a:extLst>
                <a:ext uri="{909E8E84-426E-40DD-AFC4-6F175D3DCCD1}">
                  <a14:hiddenFill xmlns:a14="http://schemas.microsoft.com/office/drawing/2010/main">
                    <a:solidFill>
                      <a:schemeClr val="tx1">
                        <a:alpha val="27058"/>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har char="•"/>
                  <a:defRPr sz="3200">
                    <a:solidFill>
                      <a:schemeClr val="tx1"/>
                    </a:solidFill>
                    <a:latin typeface="Arial" charset="0"/>
                  </a:defRPr>
                </a:lvl1pPr>
                <a:lvl2pPr marL="627063"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s-ES" dirty="0">
                    <a:solidFill>
                      <a:schemeClr val="bg1"/>
                    </a:solidFill>
                  </a:rPr>
                  <a:t>2.</a:t>
                </a:r>
                <a:r>
                  <a:rPr lang="es-ES" altLang="en-US" dirty="0">
                    <a:solidFill>
                      <a:schemeClr val="bg1"/>
                    </a:solidFill>
                  </a:rPr>
                  <a:t> </a:t>
                </a:r>
                <a:r>
                  <a:rPr lang="es-ES" dirty="0">
                    <a:solidFill>
                      <a:schemeClr val="bg1"/>
                    </a:solidFill>
                  </a:rPr>
                  <a:t>Agárrense</a:t>
                </a:r>
                <a:r>
                  <a:rPr lang="es-ES" dirty="0"/>
                  <a:t> </a:t>
                </a:r>
                <a:r>
                  <a:rPr lang="es-ES" sz="2000" dirty="0">
                    <a:solidFill>
                      <a:schemeClr val="bg1"/>
                    </a:solidFill>
                  </a:rPr>
                  <a:t>la punta de la oreja con la mano libre por sobre la cabeza y </a:t>
                </a:r>
                <a:r>
                  <a:rPr lang="es-ES" sz="2000" dirty="0" smtClean="0">
                    <a:solidFill>
                      <a:schemeClr val="bg1"/>
                    </a:solidFill>
                  </a:rPr>
                  <a:t>estiren </a:t>
                </a:r>
                <a:r>
                  <a:rPr lang="es-ES" sz="2000" dirty="0">
                    <a:solidFill>
                      <a:schemeClr val="bg1"/>
                    </a:solidFill>
                  </a:rPr>
                  <a:t>suavemente de ella hacia arriba y hacia afuera para llevarla hacia atrás.</a:t>
                </a:r>
              </a:p>
            </p:txBody>
          </p:sp>
        </p:grpSp>
        <p:grpSp>
          <p:nvGrpSpPr>
            <p:cNvPr id="20" name="Group 10"/>
            <p:cNvGrpSpPr>
              <a:grpSpLocks/>
            </p:cNvGrpSpPr>
            <p:nvPr/>
          </p:nvGrpSpPr>
          <p:grpSpPr bwMode="auto">
            <a:xfrm>
              <a:off x="102" y="1015"/>
              <a:ext cx="1718" cy="2472"/>
              <a:chOff x="102" y="1015"/>
              <a:chExt cx="1718" cy="2472"/>
            </a:xfrm>
          </p:grpSpPr>
          <p:sp>
            <p:nvSpPr>
              <p:cNvPr id="25" name="Rectangle 11"/>
              <p:cNvSpPr>
                <a:spLocks noChangeArrowheads="1"/>
              </p:cNvSpPr>
              <p:nvPr/>
            </p:nvSpPr>
            <p:spPr bwMode="auto">
              <a:xfrm>
                <a:off x="102" y="1015"/>
                <a:ext cx="1718" cy="2256"/>
              </a:xfrm>
              <a:prstGeom prst="rect">
                <a:avLst/>
              </a:prstGeom>
              <a:solidFill>
                <a:srgbClr val="33CCCC"/>
              </a:solidFill>
              <a:ln>
                <a:noFill/>
              </a:ln>
              <a:effectLst/>
              <a:extLs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b="1" u="sng" dirty="0">
                  <a:solidFill>
                    <a:srgbClr val="292929"/>
                  </a:solidFill>
                  <a:cs typeface="Arial" charset="0"/>
                </a:endParaRPr>
              </a:p>
            </p:txBody>
          </p:sp>
          <p:sp>
            <p:nvSpPr>
              <p:cNvPr id="26" name="Text Box 12"/>
              <p:cNvSpPr txBox="1">
                <a:spLocks noChangeArrowheads="1"/>
              </p:cNvSpPr>
              <p:nvPr/>
            </p:nvSpPr>
            <p:spPr bwMode="auto">
              <a:xfrm>
                <a:off x="172" y="1178"/>
                <a:ext cx="1647" cy="1149"/>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s-ES" dirty="0">
                    <a:solidFill>
                      <a:schemeClr val="bg1"/>
                    </a:solidFill>
                  </a:rPr>
                  <a:t>1.</a:t>
                </a:r>
                <a:r>
                  <a:rPr lang="es-ES" altLang="en-US" dirty="0">
                    <a:solidFill>
                      <a:schemeClr val="bg1"/>
                    </a:solidFill>
                  </a:rPr>
                  <a:t> </a:t>
                </a:r>
                <a:r>
                  <a:rPr lang="es-ES" dirty="0">
                    <a:solidFill>
                      <a:schemeClr val="bg1"/>
                    </a:solidFill>
                  </a:rPr>
                  <a:t>Enrollen</a:t>
                </a:r>
                <a:r>
                  <a:rPr dirty="0"/>
                  <a:t/>
                </a:r>
                <a:br>
                  <a:rPr dirty="0"/>
                </a:br>
                <a:r>
                  <a:rPr lang="es-ES" sz="2000" dirty="0">
                    <a:solidFill>
                      <a:schemeClr val="bg1"/>
                    </a:solidFill>
                  </a:rPr>
                  <a:t>el tapón para oído entero hasta formar </a:t>
                </a:r>
                <a:br>
                  <a:rPr lang="es-ES" sz="2000" dirty="0">
                    <a:solidFill>
                      <a:schemeClr val="bg1"/>
                    </a:solidFill>
                  </a:rPr>
                </a:br>
                <a:r>
                  <a:rPr lang="es-ES" sz="2000" dirty="0">
                    <a:solidFill>
                      <a:schemeClr val="bg1"/>
                    </a:solidFill>
                  </a:rPr>
                  <a:t>un cilindro liso.</a:t>
                </a:r>
              </a:p>
            </p:txBody>
          </p:sp>
          <p:pic>
            <p:nvPicPr>
              <p:cNvPr id="27" name="Picture 13" descr="56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 y="2286"/>
                <a:ext cx="1344" cy="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4"/>
            <p:cNvGrpSpPr>
              <a:grpSpLocks/>
            </p:cNvGrpSpPr>
            <p:nvPr/>
          </p:nvGrpSpPr>
          <p:grpSpPr bwMode="auto">
            <a:xfrm>
              <a:off x="1886" y="2860"/>
              <a:ext cx="3132" cy="1459"/>
              <a:chOff x="2496" y="2501"/>
              <a:chExt cx="3416" cy="1591"/>
            </a:xfrm>
          </p:grpSpPr>
          <p:sp>
            <p:nvSpPr>
              <p:cNvPr id="22" name="Rectangle 15"/>
              <p:cNvSpPr>
                <a:spLocks noChangeArrowheads="1"/>
              </p:cNvSpPr>
              <p:nvPr/>
            </p:nvSpPr>
            <p:spPr bwMode="auto">
              <a:xfrm>
                <a:off x="2496" y="2501"/>
                <a:ext cx="3416" cy="1591"/>
              </a:xfrm>
              <a:prstGeom prst="rect">
                <a:avLst/>
              </a:prstGeom>
              <a:solidFill>
                <a:srgbClr val="33CCCC"/>
              </a:solidFill>
              <a:ln>
                <a:noFill/>
              </a:ln>
              <a:effectLst/>
              <a:extLst>
                <a:ext uri="{91240B29-F687-4F45-9708-019B960494DF}">
                  <a14:hiddenLine xmlns:a14="http://schemas.microsoft.com/office/drawing/2010/main" w="38100" cmpd="dbl" algn="ctr">
                    <a:solidFill>
                      <a:srgbClr val="0088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b="1" u="sng" dirty="0">
                  <a:solidFill>
                    <a:srgbClr val="292929"/>
                  </a:solidFill>
                  <a:cs typeface="Arial" charset="0"/>
                </a:endParaRPr>
              </a:p>
            </p:txBody>
          </p:sp>
          <p:sp>
            <p:nvSpPr>
              <p:cNvPr id="23" name="Text Box 16"/>
              <p:cNvSpPr txBox="1">
                <a:spLocks noChangeArrowheads="1"/>
              </p:cNvSpPr>
              <p:nvPr/>
            </p:nvSpPr>
            <p:spPr bwMode="auto">
              <a:xfrm>
                <a:off x="3606" y="2597"/>
                <a:ext cx="2306" cy="1465"/>
              </a:xfrm>
              <a:prstGeom prst="rect">
                <a:avLst/>
              </a:prstGeom>
              <a:noFill/>
              <a:ln>
                <a:noFill/>
              </a:ln>
              <a:effectLst/>
              <a:extLst>
                <a:ext uri="{909E8E84-426E-40DD-AFC4-6F175D3DCCD1}">
                  <a14:hiddenFill xmlns:a14="http://schemas.microsoft.com/office/drawing/2010/main">
                    <a:solidFill>
                      <a:schemeClr val="tx1">
                        <a:alpha val="30196"/>
                      </a:schemeClr>
                    </a:solidFill>
                  </a14:hiddenFill>
                </a:ext>
                <a:ext uri="{91240B29-F687-4F45-9708-019B960494DF}">
                  <a14:hiddenLine xmlns:a14="http://schemas.microsoft.com/office/drawing/2010/main" w="38100" cmpd="dbl" algn="ctr">
                    <a:solidFill>
                      <a:srgbClr val="66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har char="•"/>
                  <a:defRPr sz="3200">
                    <a:solidFill>
                      <a:schemeClr val="tx1"/>
                    </a:solidFill>
                    <a:latin typeface="Arial" charset="0"/>
                  </a:defRPr>
                </a:lvl1pPr>
                <a:lvl2pPr marL="627063"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altLang="en-US" dirty="0">
                    <a:solidFill>
                      <a:schemeClr val="bg1"/>
                    </a:solidFill>
                  </a:rPr>
                  <a:t>3. Inserten </a:t>
                </a:r>
                <a:br>
                  <a:rPr lang="es-ES" altLang="en-US" dirty="0">
                    <a:solidFill>
                      <a:schemeClr val="bg1"/>
                    </a:solidFill>
                  </a:rPr>
                </a:br>
                <a:r>
                  <a:rPr lang="es-ES" altLang="en-US" sz="2000" dirty="0">
                    <a:solidFill>
                      <a:schemeClr val="bg1"/>
                    </a:solidFill>
                  </a:rPr>
                  <a:t>el tapón bien dentro del conducto auditivo </a:t>
                </a:r>
                <a:br>
                  <a:rPr lang="es-ES" altLang="en-US" sz="2000" dirty="0">
                    <a:solidFill>
                      <a:schemeClr val="bg1"/>
                    </a:solidFill>
                  </a:rPr>
                </a:br>
                <a:r>
                  <a:rPr lang="es-ES" altLang="en-US" sz="2000" dirty="0">
                    <a:solidFill>
                      <a:schemeClr val="bg1"/>
                    </a:solidFill>
                  </a:rPr>
                  <a:t>y sosténganlo hasta </a:t>
                </a:r>
                <a:br>
                  <a:rPr lang="es-ES" altLang="en-US" sz="2000" dirty="0">
                    <a:solidFill>
                      <a:schemeClr val="bg1"/>
                    </a:solidFill>
                  </a:rPr>
                </a:br>
                <a:r>
                  <a:rPr lang="es-ES" altLang="en-US" sz="2000" dirty="0">
                    <a:solidFill>
                      <a:schemeClr val="bg1"/>
                    </a:solidFill>
                  </a:rPr>
                  <a:t>que se haya expandido </a:t>
                </a:r>
                <a:br>
                  <a:rPr lang="es-ES" altLang="en-US" sz="2000" dirty="0">
                    <a:solidFill>
                      <a:schemeClr val="bg1"/>
                    </a:solidFill>
                  </a:rPr>
                </a:br>
                <a:r>
                  <a:rPr lang="es-ES" altLang="en-US" sz="2000" dirty="0">
                    <a:solidFill>
                      <a:schemeClr val="bg1"/>
                    </a:solidFill>
                  </a:rPr>
                  <a:t>por completo.</a:t>
                </a:r>
              </a:p>
            </p:txBody>
          </p:sp>
          <p:pic>
            <p:nvPicPr>
              <p:cNvPr id="24" name="Picture 17" descr="S-CG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8" y="2501"/>
                <a:ext cx="1116" cy="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666633"/>
                    </a:solidFill>
                    <a:miter lim="800000"/>
                    <a:headEnd/>
                    <a:tailEnd/>
                  </a14:hiddenLine>
                </a:ext>
              </a:extLst>
            </p:spPr>
          </p:pic>
        </p:grpSp>
      </p:grpSp>
    </p:spTree>
    <p:extLst>
      <p:ext uri="{BB962C8B-B14F-4D97-AF65-F5344CB8AC3E}">
        <p14:creationId xmlns:p14="http://schemas.microsoft.com/office/powerpoint/2010/main" val="3205763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0" y="0"/>
            <a:ext cx="9144000" cy="914400"/>
          </a:xfrm>
          <a:solidFill>
            <a:srgbClr val="C00000"/>
          </a:solidFill>
        </p:spPr>
        <p:txBody>
          <a:bodyPr/>
          <a:lstStyle/>
          <a:p>
            <a:r>
              <a:rPr lang="es-ES" altLang="en-US" sz="3600" b="1" dirty="0">
                <a:solidFill>
                  <a:schemeClr val="bg1"/>
                </a:solidFill>
                <a:latin typeface="Arial" charset="0"/>
              </a:rPr>
              <a:t>Cómo se siente perder la audición</a:t>
            </a:r>
          </a:p>
        </p:txBody>
      </p:sp>
      <p:sp>
        <p:nvSpPr>
          <p:cNvPr id="1126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B87D74A-1934-4B14-BFB3-8E43802C21A0}" type="slidenum">
              <a:rPr lang="en-US" altLang="en-US" sz="1400" smtClean="0">
                <a:solidFill>
                  <a:srgbClr val="000000"/>
                </a:solidFill>
                <a:latin typeface="Arial" charset="0"/>
                <a:cs typeface="Arial" charset="0"/>
              </a:rPr>
              <a:pPr eaLnBrk="1" hangingPunct="1">
                <a:spcBef>
                  <a:spcPct val="0"/>
                </a:spcBef>
                <a:buFontTx/>
                <a:buNone/>
              </a:pPr>
              <a:t>45</a:t>
            </a:fld>
            <a:endParaRPr lang="es-ES" altLang="en-US" sz="1400" dirty="0">
              <a:solidFill>
                <a:srgbClr val="000000"/>
              </a:solidFill>
              <a:latin typeface="Arial" charset="0"/>
              <a:cs typeface="Arial" charset="0"/>
            </a:endParaRPr>
          </a:p>
        </p:txBody>
      </p:sp>
      <p:sp>
        <p:nvSpPr>
          <p:cNvPr id="7" name="TextBox 6"/>
          <p:cNvSpPr txBox="1"/>
          <p:nvPr/>
        </p:nvSpPr>
        <p:spPr>
          <a:xfrm>
            <a:off x="335281" y="6211669"/>
            <a:ext cx="8610600" cy="646331"/>
          </a:xfrm>
          <a:prstGeom prst="rect">
            <a:avLst/>
          </a:prstGeom>
          <a:noFill/>
        </p:spPr>
        <p:txBody>
          <a:bodyPr wrap="square" rtlCol="0">
            <a:spAutoFit/>
          </a:bodyPr>
          <a:lstStyle/>
          <a:p>
            <a:r>
              <a:rPr lang="es-ES" sz="1200" dirty="0"/>
              <a:t>Adaptación del video (HUSH Stories Youtube) utilizado con la autorización del Consejo de Profesiones de la Construcción </a:t>
            </a:r>
            <a:r>
              <a:rPr lang="ar-EG" sz="1200" dirty="0"/>
              <a:t/>
            </a:r>
            <a:br>
              <a:rPr lang="ar-EG" sz="1200" dirty="0"/>
            </a:br>
            <a:r>
              <a:rPr lang="es-ES" sz="1200" dirty="0"/>
              <a:t>y la Edificación del Estado de California: </a:t>
            </a:r>
            <a:r>
              <a:rPr lang="es-ES" sz="1200" b="1" u="sng" dirty="0">
                <a:solidFill>
                  <a:srgbClr val="0000FF"/>
                </a:solidFill>
                <a:hlinkClick r:id="rId5"/>
              </a:rPr>
              <a:t>https://</a:t>
            </a:r>
            <a:r>
              <a:rPr lang="es-ES" sz="1200" b="1" u="sng" dirty="0" smtClean="0">
                <a:solidFill>
                  <a:srgbClr val="0000FF"/>
                </a:solidFill>
                <a:hlinkClick r:id="rId5"/>
              </a:rPr>
              <a:t>youtu.be/20KKMEyd6SE</a:t>
            </a:r>
            <a:r>
              <a:rPr lang="es-ES" sz="1200" dirty="0">
                <a:solidFill>
                  <a:srgbClr val="0000FF"/>
                </a:solidFill>
              </a:rPr>
              <a:t> </a:t>
            </a:r>
            <a:r>
              <a:rPr lang="es-ES" sz="1200" dirty="0" smtClean="0"/>
              <a:t>Nota: El recurso en el enlace solamente esta disponible en inglés.</a:t>
            </a:r>
            <a:endParaRPr lang="es-ES" sz="1200" dirty="0"/>
          </a:p>
        </p:txBody>
      </p:sp>
      <p:pic>
        <p:nvPicPr>
          <p:cNvPr id="8" name="Exercise  A-1 - The  Impact of Hearing Loss final Viedeo for subtitl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114425"/>
            <a:ext cx="8314268" cy="4676776"/>
          </a:xfrm>
          <a:prstGeom prst="rect">
            <a:avLst/>
          </a:prstGeom>
        </p:spPr>
      </p:pic>
      <p:pic>
        <p:nvPicPr>
          <p:cNvPr id="2" name="Exercise  A-1 - The  Impact of Hearing Loss final Viedeo for subtitl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1" y="1066800"/>
            <a:ext cx="8534400" cy="4800600"/>
          </a:xfrm>
          <a:prstGeom prst="rect">
            <a:avLst/>
          </a:prstGeom>
        </p:spPr>
      </p:pic>
    </p:spTree>
    <p:extLst>
      <p:ext uri="{BB962C8B-B14F-4D97-AF65-F5344CB8AC3E}">
        <p14:creationId xmlns:p14="http://schemas.microsoft.com/office/powerpoint/2010/main" val="396467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itle 1"/>
          <p:cNvSpPr>
            <a:spLocks noGrp="1"/>
          </p:cNvSpPr>
          <p:nvPr>
            <p:ph type="title"/>
          </p:nvPr>
        </p:nvSpPr>
        <p:spPr>
          <a:xfrm>
            <a:off x="0" y="0"/>
            <a:ext cx="9144000" cy="1219200"/>
          </a:xfrm>
          <a:solidFill>
            <a:srgbClr val="C00000"/>
          </a:solidFill>
        </p:spPr>
        <p:txBody>
          <a:bodyPr/>
          <a:lstStyle/>
          <a:p>
            <a:r>
              <a:rPr lang="es-ES" altLang="en-US" b="1" dirty="0">
                <a:solidFill>
                  <a:schemeClr val="bg1"/>
                </a:solidFill>
                <a:latin typeface="Arial" charset="0"/>
              </a:rPr>
              <a:t>Puntos analizados</a:t>
            </a:r>
            <a:endParaRPr lang="es-ES" altLang="en-US" b="1" dirty="0">
              <a:solidFill>
                <a:schemeClr val="bg1"/>
              </a:solidFill>
              <a:latin typeface="Arial" charset="0"/>
              <a:cs typeface="Arial" charset="0"/>
            </a:endParaRPr>
          </a:p>
        </p:txBody>
      </p:sp>
      <p:sp>
        <p:nvSpPr>
          <p:cNvPr id="101379" name="Content Placeholder 2"/>
          <p:cNvSpPr>
            <a:spLocks noGrp="1"/>
          </p:cNvSpPr>
          <p:nvPr>
            <p:ph idx="1"/>
          </p:nvPr>
        </p:nvSpPr>
        <p:spPr>
          <a:xfrm>
            <a:off x="914400" y="1371600"/>
            <a:ext cx="7696200" cy="5410200"/>
          </a:xfrm>
        </p:spPr>
        <p:txBody>
          <a:bodyPr/>
          <a:lstStyle/>
          <a:p>
            <a:pPr marL="460375" indent="-460375">
              <a:lnSpc>
                <a:spcPct val="115000"/>
              </a:lnSpc>
              <a:spcBef>
                <a:spcPts val="1200"/>
              </a:spcBef>
              <a:buFont typeface="Wingdings" panose="05000000000000000000" pitchFamily="2" charset="2"/>
              <a:buChar char="q"/>
            </a:pPr>
            <a:r>
              <a:rPr lang="es-ES" altLang="en-US" sz="2800" dirty="0">
                <a:latin typeface="Arial" charset="0"/>
              </a:rPr>
              <a:t>Riesgo de hipoacusia</a:t>
            </a:r>
          </a:p>
          <a:p>
            <a:pPr marL="460375" indent="-460375">
              <a:lnSpc>
                <a:spcPct val="115000"/>
              </a:lnSpc>
              <a:spcBef>
                <a:spcPts val="1200"/>
              </a:spcBef>
              <a:buFont typeface="Wingdings" panose="05000000000000000000" pitchFamily="2" charset="2"/>
              <a:buChar char="q"/>
            </a:pPr>
            <a:r>
              <a:rPr lang="es-ES" altLang="en-US" sz="2800" dirty="0">
                <a:latin typeface="Arial" charset="0"/>
              </a:rPr>
              <a:t>Identificación de las fuentes de ruido</a:t>
            </a:r>
          </a:p>
          <a:p>
            <a:pPr marL="460375" indent="-460375">
              <a:lnSpc>
                <a:spcPct val="115000"/>
              </a:lnSpc>
              <a:spcBef>
                <a:spcPts val="1200"/>
              </a:spcBef>
              <a:buFont typeface="Wingdings" panose="05000000000000000000" pitchFamily="2" charset="2"/>
              <a:buChar char="q"/>
            </a:pPr>
            <a:r>
              <a:rPr lang="es-ES" altLang="en-US" sz="2800" dirty="0">
                <a:latin typeface="Arial" charset="0"/>
              </a:rPr>
              <a:t>Medición del ruido</a:t>
            </a:r>
          </a:p>
          <a:p>
            <a:pPr marL="460375" indent="-460375">
              <a:lnSpc>
                <a:spcPct val="115000"/>
              </a:lnSpc>
              <a:spcBef>
                <a:spcPts val="1200"/>
              </a:spcBef>
              <a:buFont typeface="Wingdings" panose="05000000000000000000" pitchFamily="2" charset="2"/>
              <a:buChar char="q"/>
            </a:pPr>
            <a:r>
              <a:rPr lang="es-ES" altLang="en-US" sz="2800" dirty="0">
                <a:latin typeface="Arial" charset="0"/>
              </a:rPr>
              <a:t>Maneras de controlar el ruido</a:t>
            </a:r>
          </a:p>
          <a:p>
            <a:pPr marL="460375" indent="-460375">
              <a:lnSpc>
                <a:spcPct val="115000"/>
              </a:lnSpc>
              <a:spcBef>
                <a:spcPts val="1200"/>
              </a:spcBef>
              <a:buFont typeface="Wingdings" panose="05000000000000000000" pitchFamily="2" charset="2"/>
              <a:buChar char="q"/>
            </a:pPr>
            <a:r>
              <a:rPr lang="es-ES" altLang="en-US" sz="2800" dirty="0">
                <a:latin typeface="Arial" charset="0"/>
              </a:rPr>
              <a:t>Dispositivos de protección auditiva </a:t>
            </a:r>
          </a:p>
          <a:p>
            <a:pPr marL="460375" indent="-460375">
              <a:lnSpc>
                <a:spcPct val="115000"/>
              </a:lnSpc>
              <a:spcBef>
                <a:spcPts val="1200"/>
              </a:spcBef>
              <a:buFont typeface="Wingdings" panose="05000000000000000000" pitchFamily="2" charset="2"/>
              <a:buChar char="q"/>
            </a:pPr>
            <a:r>
              <a:rPr lang="es-ES" altLang="en-US" sz="2800" dirty="0">
                <a:latin typeface="Arial" charset="0"/>
              </a:rPr>
              <a:t>Enseñanzas para la vida real</a:t>
            </a:r>
          </a:p>
          <a:p>
            <a:pPr marL="0" indent="0">
              <a:lnSpc>
                <a:spcPct val="115000"/>
              </a:lnSpc>
              <a:spcBef>
                <a:spcPct val="0"/>
              </a:spcBef>
              <a:buNone/>
            </a:pPr>
            <a:endParaRPr lang="es-ES" altLang="en-US" sz="2800" dirty="0">
              <a:latin typeface="Arial" charset="0"/>
              <a:ea typeface="Calibri" pitchFamily="34" charset="0"/>
              <a:cs typeface="Arial" charset="0"/>
            </a:endParaRPr>
          </a:p>
          <a:p>
            <a:pPr marL="0" indent="0">
              <a:lnSpc>
                <a:spcPct val="115000"/>
              </a:lnSpc>
              <a:spcBef>
                <a:spcPct val="0"/>
              </a:spcBef>
              <a:buNone/>
            </a:pPr>
            <a:endParaRPr lang="es-ES" altLang="en-US" sz="2400" dirty="0">
              <a:latin typeface="Arial" charset="0"/>
              <a:ea typeface="Calibri" pitchFamily="34" charset="0"/>
              <a:cs typeface="Arial" charset="0"/>
            </a:endParaRPr>
          </a:p>
          <a:p>
            <a:pPr marL="0" indent="0">
              <a:lnSpc>
                <a:spcPct val="115000"/>
              </a:lnSpc>
              <a:spcBef>
                <a:spcPct val="0"/>
              </a:spcBef>
              <a:buNone/>
            </a:pPr>
            <a:endParaRPr lang="es-ES" altLang="en-US" sz="2400" dirty="0">
              <a:latin typeface="Arial" charset="0"/>
              <a:ea typeface="Calibri" pitchFamily="34" charset="0"/>
              <a:cs typeface="Arial" charset="0"/>
            </a:endParaRPr>
          </a:p>
          <a:p>
            <a:pPr marL="0" indent="0">
              <a:lnSpc>
                <a:spcPct val="115000"/>
              </a:lnSpc>
              <a:spcBef>
                <a:spcPct val="0"/>
              </a:spcBef>
              <a:buNone/>
            </a:pPr>
            <a:endParaRPr lang="es-ES" altLang="en-US" dirty="0">
              <a:latin typeface="Arial" charset="0"/>
              <a:ea typeface="Calibri" pitchFamily="34" charset="0"/>
              <a:cs typeface="Arial" charset="0"/>
            </a:endParaRPr>
          </a:p>
        </p:txBody>
      </p:sp>
      <p:sp>
        <p:nvSpPr>
          <p:cNvPr id="101380" name="Slide Number Placeholder 3"/>
          <p:cNvSpPr>
            <a:spLocks noGrp="1"/>
          </p:cNvSpPr>
          <p:nvPr>
            <p:ph type="sldNum" sz="quarter" idx="4294967295"/>
          </p:nvPr>
        </p:nvSpPr>
        <p:spPr bwMode="auto">
          <a:xfrm>
            <a:off x="6858000" y="762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5722A56-7556-4F22-8BAA-19FA7CDC1B83}" type="slidenum">
              <a:rPr lang="en-US" altLang="en-US" sz="1400" smtClean="0">
                <a:solidFill>
                  <a:srgbClr val="000000"/>
                </a:solidFill>
                <a:latin typeface="Arial" charset="0"/>
                <a:cs typeface="Arial" charset="0"/>
              </a:rPr>
              <a:pPr eaLnBrk="1" hangingPunct="1">
                <a:spcBef>
                  <a:spcPct val="0"/>
                </a:spcBef>
                <a:buFontTx/>
                <a:buNone/>
              </a:pPr>
              <a:t>46</a:t>
            </a:fld>
            <a:endParaRPr lang="es-ES" altLang="en-US" sz="1400" dirty="0">
              <a:solidFill>
                <a:srgbClr val="000000"/>
              </a:solidFill>
              <a:latin typeface="Arial" charset="0"/>
              <a:cs typeface="Arial" charset="0"/>
            </a:endParaRPr>
          </a:p>
        </p:txBody>
      </p:sp>
    </p:spTree>
    <p:extLst>
      <p:ext uri="{BB962C8B-B14F-4D97-AF65-F5344CB8AC3E}">
        <p14:creationId xmlns:p14="http://schemas.microsoft.com/office/powerpoint/2010/main" val="3745648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00000"/>
          </a:solidFill>
        </p:spPr>
        <p:txBody>
          <a:bodyPr/>
          <a:lstStyle/>
          <a:p>
            <a:r>
              <a:rPr lang="es-ES" b="1" dirty="0">
                <a:solidFill>
                  <a:schemeClr val="bg1"/>
                </a:solidFill>
              </a:rPr>
              <a:t>Agradecimientos</a:t>
            </a:r>
          </a:p>
        </p:txBody>
      </p:sp>
      <p:sp>
        <p:nvSpPr>
          <p:cNvPr id="3" name="Content Placeholder 2"/>
          <p:cNvSpPr>
            <a:spLocks noGrp="1"/>
          </p:cNvSpPr>
          <p:nvPr>
            <p:ph idx="1"/>
          </p:nvPr>
        </p:nvSpPr>
        <p:spPr>
          <a:xfrm>
            <a:off x="838200" y="1600200"/>
            <a:ext cx="7848600" cy="4525963"/>
          </a:xfrm>
        </p:spPr>
        <p:txBody>
          <a:bodyPr/>
          <a:lstStyle/>
          <a:p>
            <a:pPr marL="0" indent="0">
              <a:buNone/>
            </a:pPr>
            <a:r>
              <a:rPr lang="es-ES" dirty="0"/>
              <a:t>Consejo de Profesiones de la Construcción </a:t>
            </a:r>
            <a:r>
              <a:rPr lang="ar-EG" dirty="0"/>
              <a:t/>
            </a:r>
            <a:br>
              <a:rPr lang="ar-EG" dirty="0"/>
            </a:br>
            <a:r>
              <a:rPr lang="es-ES" dirty="0"/>
              <a:t>y la Edificación del Estado de California </a:t>
            </a:r>
          </a:p>
          <a:p>
            <a:pPr marL="0" indent="0">
              <a:buNone/>
            </a:pPr>
            <a:endParaRPr lang="es-ES" dirty="0"/>
          </a:p>
          <a:p>
            <a:pPr marL="0" indent="0">
              <a:buNone/>
            </a:pPr>
            <a:r>
              <a:rPr lang="es-ES" dirty="0"/>
              <a:t>Dr. Robert M. Ghent y Brad K. Witt de Honeywell Safety Products, San Diego, CA </a:t>
            </a:r>
          </a:p>
        </p:txBody>
      </p:sp>
      <p:sp>
        <p:nvSpPr>
          <p:cNvPr id="4" name="Slide Number Placeholder 3"/>
          <p:cNvSpPr>
            <a:spLocks noGrp="1"/>
          </p:cNvSpPr>
          <p:nvPr>
            <p:ph type="sldNum" sz="quarter" idx="12"/>
          </p:nvPr>
        </p:nvSpPr>
        <p:spPr/>
        <p:txBody>
          <a:bodyPr/>
          <a:lstStyle/>
          <a:p>
            <a:pPr>
              <a:defRPr/>
            </a:pPr>
            <a:fld id="{A70882E7-4C5E-4735-8A30-BC4E60AC1404}" type="slidenum">
              <a:rPr lang="en-US" smtClean="0"/>
              <a:pPr>
                <a:defRPr/>
              </a:pPr>
              <a:t>47</a:t>
            </a:fld>
            <a:endParaRPr lang="es-ES" dirty="0"/>
          </a:p>
        </p:txBody>
      </p:sp>
      <p:sp>
        <p:nvSpPr>
          <p:cNvPr id="5" name="Rectangle 4"/>
          <p:cNvSpPr/>
          <p:nvPr/>
        </p:nvSpPr>
        <p:spPr>
          <a:xfrm>
            <a:off x="152399" y="5980039"/>
            <a:ext cx="8686801" cy="769441"/>
          </a:xfrm>
          <a:prstGeom prst="rect">
            <a:avLst/>
          </a:prstGeom>
        </p:spPr>
        <p:txBody>
          <a:bodyPr wrap="square">
            <a:spAutoFit/>
          </a:bodyPr>
          <a:lstStyle/>
          <a:p>
            <a:r>
              <a:rPr lang="es-ES" sz="1100" dirty="0"/>
              <a:t>©2017, CPWR-The Center for Construction Research and Training. Todos los derechos reservados. CPWR es la división de investigación y capacitación de NABTU. La elaboración de este documento está respaldada por el acuerdo de cooperación OH009762 del Instituto Nacional de Salud y Seguridad Ocupacional (NIOSH). El contenido es responsabilidad exclusiva de los autores y no representa necesariamente los puntos de vista oficiales del NIOSH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rgbClr val="C00000"/>
          </a:solidFill>
        </p:spPr>
        <p:txBody>
          <a:bodyPr/>
          <a:lstStyle/>
          <a:p>
            <a:r>
              <a:rPr lang="es-ES" b="1" dirty="0">
                <a:solidFill>
                  <a:schemeClr val="bg1"/>
                </a:solidFill>
              </a:rPr>
              <a:t>Después de completar </a:t>
            </a:r>
            <a:br>
              <a:rPr lang="es-ES" b="1" dirty="0">
                <a:solidFill>
                  <a:schemeClr val="bg1"/>
                </a:solidFill>
              </a:rPr>
            </a:br>
            <a:r>
              <a:rPr lang="es-ES" b="1" dirty="0">
                <a:solidFill>
                  <a:schemeClr val="bg1"/>
                </a:solidFill>
              </a:rPr>
              <a:t>esta capacitación,</a:t>
            </a:r>
            <a:r>
              <a:rPr lang="es-ES" dirty="0"/>
              <a:t> </a:t>
            </a:r>
            <a:r>
              <a:rPr lang="es-ES" b="1" dirty="0">
                <a:solidFill>
                  <a:schemeClr val="bg1"/>
                </a:solidFill>
              </a:rPr>
              <a:t>usted podrá:</a:t>
            </a:r>
          </a:p>
        </p:txBody>
      </p:sp>
      <p:sp>
        <p:nvSpPr>
          <p:cNvPr id="3" name="Content Placeholder 2"/>
          <p:cNvSpPr>
            <a:spLocks noGrp="1"/>
          </p:cNvSpPr>
          <p:nvPr>
            <p:ph idx="1"/>
          </p:nvPr>
        </p:nvSpPr>
        <p:spPr>
          <a:xfrm>
            <a:off x="457200" y="1524000"/>
            <a:ext cx="8001000" cy="4876800"/>
          </a:xfrm>
        </p:spPr>
        <p:txBody>
          <a:bodyPr/>
          <a:lstStyle/>
          <a:p>
            <a:pPr marL="514350" indent="-514350">
              <a:buFont typeface="+mj-lt"/>
              <a:buAutoNum type="arabicPeriod" startAt="4"/>
            </a:pPr>
            <a:r>
              <a:rPr lang="es-ES" dirty="0"/>
              <a:t>Saber cómo medir el nivel de ruido por medio de indicadores comunes y aplicaciones móviles</a:t>
            </a:r>
          </a:p>
          <a:p>
            <a:pPr marL="514350" indent="-514350">
              <a:buFont typeface="+mj-lt"/>
              <a:buAutoNum type="arabicPeriod" startAt="4"/>
            </a:pPr>
            <a:r>
              <a:rPr lang="es-ES" dirty="0"/>
              <a:t>Describir varias maneras de controlar la exposición a los ruidos</a:t>
            </a:r>
          </a:p>
          <a:p>
            <a:pPr marL="514350" indent="-514350">
              <a:buFont typeface="+mj-lt"/>
              <a:buAutoNum type="arabicPeriod" startAt="4"/>
            </a:pPr>
            <a:r>
              <a:rPr lang="es-ES" dirty="0"/>
              <a:t>Comprender los distintos tipos de dispositivos de protección auditiva utilizados en la industria de la construcción y la manera de usarlos correctamente</a:t>
            </a:r>
          </a:p>
          <a:p>
            <a:endParaRPr lang="es-ES" dirty="0"/>
          </a:p>
          <a:p>
            <a:endParaRPr lang="es-ES" dirty="0"/>
          </a:p>
        </p:txBody>
      </p:sp>
      <p:sp>
        <p:nvSpPr>
          <p:cNvPr id="4" name="Slide Number Placeholder 3"/>
          <p:cNvSpPr>
            <a:spLocks noGrp="1"/>
          </p:cNvSpPr>
          <p:nvPr>
            <p:ph type="sldNum" sz="quarter" idx="12"/>
          </p:nvPr>
        </p:nvSpPr>
        <p:spPr/>
        <p:txBody>
          <a:bodyPr/>
          <a:lstStyle/>
          <a:p>
            <a:pPr>
              <a:defRPr/>
            </a:pPr>
            <a:fld id="{A70882E7-4C5E-4735-8A30-BC4E60AC1404}" type="slidenum">
              <a:rPr lang="en-US" smtClean="0"/>
              <a:pPr>
                <a:defRPr/>
              </a:pPr>
              <a:t>5</a:t>
            </a:fld>
            <a:endParaRPr lang="es-ES" dirty="0"/>
          </a:p>
        </p:txBody>
      </p:sp>
    </p:spTree>
    <p:extLst>
      <p:ext uri="{BB962C8B-B14F-4D97-AF65-F5344CB8AC3E}">
        <p14:creationId xmlns:p14="http://schemas.microsoft.com/office/powerpoint/2010/main" val="743062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rgbClr val="C00000"/>
          </a:solidFill>
        </p:spPr>
        <p:txBody>
          <a:bodyPr/>
          <a:lstStyle/>
          <a:p>
            <a:r>
              <a:rPr lang="es-ES" b="1" dirty="0">
                <a:solidFill>
                  <a:schemeClr val="bg1"/>
                </a:solidFill>
              </a:rPr>
              <a:t>¿Qué tan grave es el problema?</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34232" y="1143000"/>
            <a:ext cx="7300715" cy="5714999"/>
          </a:xfrm>
        </p:spPr>
      </p:pic>
      <p:sp>
        <p:nvSpPr>
          <p:cNvPr id="4" name="Slide Number Placeholder 3"/>
          <p:cNvSpPr>
            <a:spLocks noGrp="1"/>
          </p:cNvSpPr>
          <p:nvPr>
            <p:ph type="sldNum" sz="quarter" idx="12"/>
          </p:nvPr>
        </p:nvSpPr>
        <p:spPr/>
        <p:txBody>
          <a:bodyPr/>
          <a:lstStyle/>
          <a:p>
            <a:pPr>
              <a:defRPr/>
            </a:pPr>
            <a:fld id="{A70882E7-4C5E-4735-8A30-BC4E60AC1404}" type="slidenum">
              <a:rPr lang="en-US" smtClean="0"/>
              <a:pPr>
                <a:defRPr/>
              </a:pPr>
              <a:t>6</a:t>
            </a:fld>
            <a:endParaRPr lang="es-ES" dirty="0"/>
          </a:p>
        </p:txBody>
      </p:sp>
    </p:spTree>
    <p:extLst>
      <p:ext uri="{BB962C8B-B14F-4D97-AF65-F5344CB8AC3E}">
        <p14:creationId xmlns:p14="http://schemas.microsoft.com/office/powerpoint/2010/main" val="2637264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752600"/>
          </a:xfrm>
          <a:solidFill>
            <a:srgbClr val="C00000"/>
          </a:solidFill>
        </p:spPr>
        <p:txBody>
          <a:bodyPr/>
          <a:lstStyle/>
          <a:p>
            <a:r>
              <a:rPr lang="es-ES" sz="5400" b="1" dirty="0">
                <a:solidFill>
                  <a:schemeClr val="bg1"/>
                </a:solidFill>
              </a:rPr>
              <a:t>¿Por qué nos debería preocupar la hipoacusia?</a:t>
            </a:r>
          </a:p>
        </p:txBody>
      </p:sp>
      <p:sp>
        <p:nvSpPr>
          <p:cNvPr id="4" name="Slide Number Placeholder 3"/>
          <p:cNvSpPr>
            <a:spLocks noGrp="1"/>
          </p:cNvSpPr>
          <p:nvPr>
            <p:ph type="sldNum" sz="quarter" idx="12"/>
          </p:nvPr>
        </p:nvSpPr>
        <p:spPr/>
        <p:txBody>
          <a:bodyPr/>
          <a:lstStyle/>
          <a:p>
            <a:pPr>
              <a:defRPr/>
            </a:pPr>
            <a:fld id="{A70882E7-4C5E-4735-8A30-BC4E60AC1404}" type="slidenum">
              <a:rPr lang="en-US" smtClean="0"/>
              <a:pPr>
                <a:defRPr/>
              </a:pPr>
              <a:t>7</a:t>
            </a:fld>
            <a:endParaRPr lang="es-ES" dirty="0"/>
          </a:p>
        </p:txBody>
      </p:sp>
    </p:spTree>
    <p:extLst>
      <p:ext uri="{BB962C8B-B14F-4D97-AF65-F5344CB8AC3E}">
        <p14:creationId xmlns:p14="http://schemas.microsoft.com/office/powerpoint/2010/main" val="263726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8864" y="1142999"/>
            <a:ext cx="7210070" cy="5641881"/>
          </a:xfrm>
          <a:prstGeom prst="rect">
            <a:avLst/>
          </a:prstGeom>
        </p:spPr>
      </p:pic>
      <p:sp>
        <p:nvSpPr>
          <p:cNvPr id="108546" name="Title 1"/>
          <p:cNvSpPr>
            <a:spLocks noGrp="1"/>
          </p:cNvSpPr>
          <p:nvPr>
            <p:ph type="title"/>
          </p:nvPr>
        </p:nvSpPr>
        <p:spPr>
          <a:xfrm>
            <a:off x="0" y="0"/>
            <a:ext cx="9144000" cy="1219200"/>
          </a:xfrm>
          <a:solidFill>
            <a:srgbClr val="C00000"/>
          </a:solidFill>
        </p:spPr>
        <p:txBody>
          <a:bodyPr/>
          <a:lstStyle/>
          <a:p>
            <a:pPr eaLnBrk="1" hangingPunct="1">
              <a:lnSpc>
                <a:spcPts val="4600"/>
              </a:lnSpc>
            </a:pPr>
            <a:r>
              <a:rPr lang="es-ES" altLang="en-US" b="1" dirty="0">
                <a:solidFill>
                  <a:schemeClr val="bg1"/>
                </a:solidFill>
                <a:latin typeface="Arial" charset="0"/>
              </a:rPr>
              <a:t>¿Por qué nos debería </a:t>
            </a:r>
            <a:br>
              <a:rPr lang="es-ES" altLang="en-US" b="1" dirty="0">
                <a:solidFill>
                  <a:schemeClr val="bg1"/>
                </a:solidFill>
                <a:latin typeface="Arial" charset="0"/>
              </a:rPr>
            </a:br>
            <a:r>
              <a:rPr lang="es-ES" altLang="en-US" b="1" dirty="0">
                <a:solidFill>
                  <a:schemeClr val="bg1"/>
                </a:solidFill>
                <a:latin typeface="Arial" charset="0"/>
              </a:rPr>
              <a:t>preocupar la hipoacusia?</a:t>
            </a:r>
            <a:endParaRPr lang="es-ES" altLang="en-US" b="1" dirty="0">
              <a:solidFill>
                <a:schemeClr val="bg1"/>
              </a:solidFill>
              <a:latin typeface="Arial" charset="0"/>
              <a:cs typeface="Arial" charset="0"/>
            </a:endParaRPr>
          </a:p>
        </p:txBody>
      </p:sp>
      <p:sp>
        <p:nvSpPr>
          <p:cNvPr id="1085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2576E7E-D29D-4042-8EB9-481CDF8797B4}" type="slidenum">
              <a:rPr lang="en-US" altLang="en-US" sz="1400" smtClean="0">
                <a:latin typeface="Arial" charset="0"/>
                <a:cs typeface="Arial" charset="0"/>
              </a:rPr>
              <a:pPr eaLnBrk="1" hangingPunct="1">
                <a:spcBef>
                  <a:spcPct val="0"/>
                </a:spcBef>
                <a:buFontTx/>
                <a:buNone/>
              </a:pPr>
              <a:t>8</a:t>
            </a:fld>
            <a:endParaRPr lang="es-ES" altLang="en-US" sz="1400" dirty="0">
              <a:latin typeface="Arial" charset="0"/>
              <a:cs typeface="Arial" charset="0"/>
            </a:endParaRPr>
          </a:p>
        </p:txBody>
      </p:sp>
    </p:spTree>
    <p:extLst>
      <p:ext uri="{BB962C8B-B14F-4D97-AF65-F5344CB8AC3E}">
        <p14:creationId xmlns:p14="http://schemas.microsoft.com/office/powerpoint/2010/main" val="1245766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0" y="0"/>
            <a:ext cx="9144000" cy="1143000"/>
          </a:xfrm>
          <a:solidFill>
            <a:srgbClr val="C00000"/>
          </a:solidFill>
        </p:spPr>
        <p:txBody>
          <a:bodyPr/>
          <a:lstStyle/>
          <a:p>
            <a:r>
              <a:rPr lang="es-ES" altLang="en-US" sz="4400" b="1" dirty="0">
                <a:solidFill>
                  <a:schemeClr val="bg1"/>
                </a:solidFill>
              </a:rPr>
              <a:t>Mecanismo de la audición</a:t>
            </a:r>
          </a:p>
        </p:txBody>
      </p:sp>
      <p:pic>
        <p:nvPicPr>
          <p:cNvPr id="124931"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752600" y="1314994"/>
            <a:ext cx="5747235" cy="484632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E1EE451-69CF-4E39-B8EF-02E6EA4F2881}" type="slidenum">
              <a:rPr lang="en-US" altLang="en-US" sz="1400" smtClean="0"/>
              <a:pPr eaLnBrk="1" hangingPunct="1">
                <a:spcBef>
                  <a:spcPct val="0"/>
                </a:spcBef>
                <a:buFontTx/>
                <a:buNone/>
              </a:pPr>
              <a:t>9</a:t>
            </a:fld>
            <a:endParaRPr lang="es-ES" altLang="en-US" sz="1400" dirty="0"/>
          </a:p>
        </p:txBody>
      </p:sp>
      <p:sp>
        <p:nvSpPr>
          <p:cNvPr id="124932" name="TextBox 8"/>
          <p:cNvSpPr txBox="1">
            <a:spLocks noChangeArrowheads="1"/>
          </p:cNvSpPr>
          <p:nvPr/>
        </p:nvSpPr>
        <p:spPr bwMode="auto">
          <a:xfrm>
            <a:off x="0" y="6172200"/>
            <a:ext cx="7239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4635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s-ES" sz="1100" dirty="0"/>
              <a:t>Fuente: Consejo de Profesiones de la Construcción y la Edificación del Estado de California, AFL-CIO: </a:t>
            </a:r>
            <a:br>
              <a:rPr lang="es-ES" sz="1100" dirty="0"/>
            </a:br>
            <a:r>
              <a:rPr lang="es-ES" sz="1100" dirty="0"/>
              <a:t>Programa de Capacitación sobre Prevención de la Hipoacusia y Ruido en la Industria de la Construcción, financiado por la OSHA federal, 2015 (cortesía de Howard Leight, </a:t>
            </a:r>
            <a:r>
              <a:rPr lang="es-ES" sz="1100" dirty="0" err="1"/>
              <a:t>Honeywell</a:t>
            </a:r>
            <a:r>
              <a:rPr lang="es-ES" sz="1100" dirty="0" smtClean="0"/>
              <a:t>)</a:t>
            </a:r>
            <a:br>
              <a:rPr lang="es-ES" sz="1100" dirty="0" smtClean="0"/>
            </a:br>
            <a:r>
              <a:rPr lang="es-ES" sz="1100" dirty="0" smtClean="0"/>
              <a:t>Traducción: CPWR r2p</a:t>
            </a:r>
            <a:endParaRPr lang="es-ES" altLang="en-US" sz="1100" dirty="0"/>
          </a:p>
        </p:txBody>
      </p:sp>
    </p:spTree>
    <p:extLst>
      <p:ext uri="{BB962C8B-B14F-4D97-AF65-F5344CB8AC3E}">
        <p14:creationId xmlns:p14="http://schemas.microsoft.com/office/powerpoint/2010/main" val="4220255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2D2DB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58173</TotalTime>
  <Words>7794</Words>
  <Application>Microsoft Office PowerPoint</Application>
  <PresentationFormat>On-screen Show (4:3)</PresentationFormat>
  <Paragraphs>805</Paragraphs>
  <Slides>47</Slides>
  <Notes>47</Notes>
  <HiddenSlides>0</HiddenSlides>
  <MMClips>9</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3_Office Theme</vt:lpstr>
      <vt:lpstr>PowerPoint Presentation</vt:lpstr>
      <vt:lpstr> Presentaciones </vt:lpstr>
      <vt:lpstr>Objetivo</vt:lpstr>
      <vt:lpstr>Después de completar  esta capacitación, usted podrá:</vt:lpstr>
      <vt:lpstr>Después de completar  esta capacitación, usted podrá:</vt:lpstr>
      <vt:lpstr>¿Qué tan grave es el problema?</vt:lpstr>
      <vt:lpstr>¿Por qué nos debería preocupar la hipoacusia?</vt:lpstr>
      <vt:lpstr>¿Por qué nos debería  preocupar la hipoacusia?</vt:lpstr>
      <vt:lpstr>Mecanismo de la audición</vt:lpstr>
      <vt:lpstr>¿Han experimentado lo siguiente?</vt:lpstr>
      <vt:lpstr>Tinnitus</vt:lpstr>
      <vt:lpstr>¿Me estás hablando a mí?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Efectos de la hipoacusia</vt:lpstr>
      <vt:lpstr>Causas de la hipoacusia</vt:lpstr>
      <vt:lpstr>Hipoacusia inducida por el ruido (HIR)</vt:lpstr>
      <vt:lpstr>Cómo saber si el nivel de ruido  en el trabajo es excesivo</vt:lpstr>
      <vt:lpstr> Medición de los sonidos</vt:lpstr>
      <vt:lpstr>Límites de ruido en  las construcciones según la OSHA</vt:lpstr>
      <vt:lpstr>Frecuencia de la exposición a niveles  de ruido peligrosos entre los trabajadores  de la construcción</vt:lpstr>
      <vt:lpstr>PowerPoint Presentation</vt:lpstr>
      <vt:lpstr>Fuentes de ruido en el trabajo</vt:lpstr>
      <vt:lpstr> Dispositivos para  la medición del ruido </vt:lpstr>
      <vt:lpstr>Aplicaciones de sonometría</vt:lpstr>
      <vt:lpstr>Maneras de controlar el ruido  en las construcciones</vt:lpstr>
      <vt:lpstr>Ejemplos de controles administrativos  y técnicos para el ruido</vt:lpstr>
      <vt:lpstr>Medidas que deberían adoptar  los empleadores para proteger  a los trabajadores</vt:lpstr>
      <vt:lpstr>Equipos silenciosos para  preservar la audición</vt:lpstr>
      <vt:lpstr>Dispositivos de protección auditiva</vt:lpstr>
      <vt:lpstr>Tipos de protección auditiva</vt:lpstr>
      <vt:lpstr>Selección de protección auditiva</vt:lpstr>
      <vt:lpstr>Ventajas y desventajas de los  distintos tipos de protección auditiva</vt:lpstr>
      <vt:lpstr>Cuidado y mantenimiento</vt:lpstr>
      <vt:lpstr>Cuidado y mantenimiento</vt:lpstr>
      <vt:lpstr>Nivel de reducción del ruido (NRR)</vt:lpstr>
      <vt:lpstr>La protección auditiva no funciona si no encaja a la perfección</vt:lpstr>
      <vt:lpstr>Enrollar, estirar, sostener</vt:lpstr>
      <vt:lpstr>Colocación del tapón para oído</vt:lpstr>
      <vt:lpstr>Cómo se siente perder la audición</vt:lpstr>
      <vt:lpstr>Puntos analizados</vt:lpstr>
      <vt:lpstr>Agradecimientos</vt:lpstr>
    </vt:vector>
  </TitlesOfParts>
  <Company>UW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motivates workers  to use hearing protection?</dc:title>
  <dc:creator>DEH</dc:creator>
  <cp:lastModifiedBy>Kathy Tolentino Gonzalez</cp:lastModifiedBy>
  <cp:revision>704</cp:revision>
  <cp:lastPrinted>2018-02-01T20:50:39Z</cp:lastPrinted>
  <dcterms:created xsi:type="dcterms:W3CDTF">2001-04-14T00:29:52Z</dcterms:created>
  <dcterms:modified xsi:type="dcterms:W3CDTF">2019-12-11T14:59:35Z</dcterms:modified>
</cp:coreProperties>
</file>